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84" r:id="rId3"/>
    <p:sldId id="285" r:id="rId4"/>
    <p:sldId id="280" r:id="rId5"/>
    <p:sldId id="262" r:id="rId6"/>
    <p:sldId id="263" r:id="rId7"/>
    <p:sldId id="276" r:id="rId8"/>
    <p:sldId id="286" r:id="rId9"/>
    <p:sldId id="287" r:id="rId10"/>
    <p:sldId id="288" r:id="rId11"/>
    <p:sldId id="289" r:id="rId12"/>
    <p:sldId id="290" r:id="rId13"/>
    <p:sldId id="283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00" autoAdjust="0"/>
    <p:restoredTop sz="94660"/>
  </p:normalViewPr>
  <p:slideViewPr>
    <p:cSldViewPr>
      <p:cViewPr varScale="1">
        <p:scale>
          <a:sx n="63" d="100"/>
          <a:sy n="63" d="100"/>
        </p:scale>
        <p:origin x="3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694161"/>
          </a:xfrm>
        </p:spPr>
        <p:txBody>
          <a:bodyPr>
            <a:normAutofit/>
          </a:bodyPr>
          <a:lstStyle/>
          <a:p>
            <a:r>
              <a:rPr lang="tr-TR" dirty="0"/>
              <a:t>Termodinamik Eşitliklerin </a:t>
            </a:r>
            <a:r>
              <a:rPr lang="tr-TR" dirty="0" err="1"/>
              <a:t>Yatışkın</a:t>
            </a:r>
            <a:r>
              <a:rPr lang="tr-TR" dirty="0"/>
              <a:t> ve </a:t>
            </a:r>
            <a:r>
              <a:rPr lang="tr-TR" dirty="0" err="1"/>
              <a:t>Yatışkın</a:t>
            </a:r>
            <a:r>
              <a:rPr lang="tr-TR" dirty="0"/>
              <a:t> Olmayan Açık Sistemlere Uygulanması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098825"/>
            <a:ext cx="6400800" cy="175260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KİM 238 - Termodinamik II</a:t>
            </a:r>
          </a:p>
          <a:p>
            <a:r>
              <a:rPr lang="tr-TR" dirty="0"/>
              <a:t>6</a:t>
            </a:r>
            <a:r>
              <a:rPr lang="tr-TR" dirty="0" smtClean="0"/>
              <a:t>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1825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Yatışkın</a:t>
            </a:r>
            <a:r>
              <a:rPr lang="tr-TR" dirty="0"/>
              <a:t> </a:t>
            </a:r>
            <a:r>
              <a:rPr lang="tr-TR" dirty="0" smtClean="0"/>
              <a:t>Açık </a:t>
            </a:r>
            <a:r>
              <a:rPr lang="tr-TR" dirty="0"/>
              <a:t>Sistemlerde </a:t>
            </a:r>
            <a:r>
              <a:rPr lang="tr-TR" dirty="0" smtClean="0"/>
              <a:t>Enerji </a:t>
            </a:r>
            <a:r>
              <a:rPr lang="tr-TR" dirty="0"/>
              <a:t>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</p:spPr>
            <p:txBody>
              <a:bodyPr>
                <a:normAutofit/>
              </a:bodyPr>
              <a:lstStyle/>
              <a:p>
                <a:r>
                  <a:rPr lang="tr-TR" u="sng" dirty="0" smtClean="0"/>
                  <a:t>Yatışkın</a:t>
                </a:r>
                <a:r>
                  <a:rPr lang="tr-TR" u="sng" dirty="0"/>
                  <a:t> açık </a:t>
                </a:r>
                <a:r>
                  <a:rPr lang="tr-TR" u="sng" dirty="0" smtClean="0"/>
                  <a:t>sistemlerde</a:t>
                </a:r>
                <a:r>
                  <a:rPr lang="tr-TR" dirty="0" smtClean="0"/>
                  <a:t>; sistemin </a:t>
                </a:r>
                <a:r>
                  <a:rPr lang="tr-TR" dirty="0"/>
                  <a:t>toplam enerjisinin zamanla değişme hızı sıfırdır</a:t>
                </a:r>
                <a:r>
                  <a:rPr lang="tr-TR" dirty="0" smtClean="0"/>
                  <a:t>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600" i="1"/>
                          </m:ctrlPr>
                        </m:fPr>
                        <m:num>
                          <m:r>
                            <a:rPr lang="tr-TR" sz="2600" i="1"/>
                            <m:t>𝑑𝑚𝑢</m:t>
                          </m:r>
                        </m:num>
                        <m:den>
                          <m:r>
                            <a:rPr lang="tr-TR" sz="2600" i="1"/>
                            <m:t>𝑑𝑡</m:t>
                          </m:r>
                        </m:den>
                      </m:f>
                      <m:r>
                        <a:rPr lang="tr-TR" sz="2600" i="1"/>
                        <m:t>=0  , </m:t>
                      </m:r>
                      <m:r>
                        <a:rPr lang="tr-TR" sz="2600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r>
                        <a:rPr lang="tr-TR" sz="2600" i="1"/>
                        <m:t>=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r>
                        <a:rPr lang="tr-TR" sz="2600" i="1"/>
                        <m:t>=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r>
                            <a:rPr lang="tr-TR" sz="2600" i="1"/>
                            <m:t>𝑚</m:t>
                          </m:r>
                        </m:e>
                      </m:acc>
                      <m:r>
                        <a:rPr lang="tr-TR" sz="2600" i="1"/>
                        <m:t>    </m:t>
                      </m:r>
                    </m:oMath>
                  </m:oMathPara>
                </a14:m>
                <a:endParaRPr lang="tr-TR" sz="2600" dirty="0"/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600" i="1"/>
                        <m:t>0=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h</m:t>
                          </m:r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r>
                        <a:rPr lang="tr-TR" sz="2600" i="1"/>
                        <m:t>−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h</m:t>
                          </m:r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r>
                            <a:rPr lang="tr-TR" sz="2600" i="1"/>
                            <m:t>𝑄</m:t>
                          </m:r>
                        </m:e>
                      </m:acc>
                      <m:r>
                        <a:rPr lang="tr-TR" sz="2600" i="1"/>
                        <m:t>+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𝑣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  <m:sub>
                              <m:r>
                                <a:rPr lang="tr-TR" sz="2600" i="1"/>
                                <m:t>ş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tr-TR" sz="2600" dirty="0"/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h</m:t>
                          </m:r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r>
                        <a:rPr lang="tr-TR" sz="2600" i="1"/>
                        <m:t>=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h</m:t>
                          </m:r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r>
                            <a:rPr lang="tr-TR" sz="2600" i="1"/>
                            <m:t>𝑄</m:t>
                          </m:r>
                        </m:e>
                      </m:acc>
                      <m:r>
                        <a:rPr lang="tr-TR" sz="2600" i="1"/>
                        <m:t>+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𝑣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  <m:sub>
                              <m:r>
                                <a:rPr lang="tr-TR" sz="2600" i="1"/>
                                <m:t>ş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tr-TR" sz="2600" dirty="0"/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𝑚</m:t>
                          </m:r>
                        </m:e>
                        <m:sub>
                          <m:r>
                            <a:rPr lang="tr-TR" sz="2600" i="1"/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h</m:t>
                          </m:r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r>
                        <a:rPr lang="tr-TR" sz="2600" i="1"/>
                        <m:t>=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𝑚</m:t>
                          </m:r>
                        </m:e>
                        <m:sub>
                          <m:r>
                            <a:rPr lang="tr-TR" sz="2600" i="1"/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h</m:t>
                          </m:r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r>
                        <a:rPr lang="tr-TR" sz="2600" i="1"/>
                        <m:t>𝑄</m:t>
                      </m:r>
                      <m:r>
                        <a:rPr lang="tr-TR" sz="2600" i="1"/>
                        <m:t>+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𝑊</m:t>
                          </m:r>
                        </m:e>
                        <m:sub>
                          <m:r>
                            <a:rPr lang="tr-TR" sz="2600" i="1"/>
                            <m:t>𝑣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𝑊</m:t>
                          </m:r>
                        </m:e>
                        <m:sub>
                          <m:r>
                            <a:rPr lang="tr-TR" sz="2600" i="1"/>
                            <m:t>ş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  <a:blipFill rotWithShape="0">
                <a:blip r:embed="rId2"/>
                <a:stretch>
                  <a:fillRect l="-1704" t="-161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27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Yatışkın</a:t>
            </a:r>
            <a:r>
              <a:rPr lang="tr-TR" dirty="0" smtClean="0"/>
              <a:t> Olmayan Açık </a:t>
            </a:r>
            <a:r>
              <a:rPr lang="tr-TR" dirty="0"/>
              <a:t>Sistemlerde </a:t>
            </a:r>
            <a:r>
              <a:rPr lang="tr-TR" dirty="0" err="1" smtClean="0"/>
              <a:t>Entropi</a:t>
            </a:r>
            <a:r>
              <a:rPr lang="tr-TR" dirty="0" smtClean="0"/>
              <a:t> </a:t>
            </a:r>
            <a:r>
              <a:rPr lang="tr-TR" dirty="0"/>
              <a:t>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</p:spPr>
            <p:txBody>
              <a:bodyPr>
                <a:normAutofit fontScale="92500"/>
              </a:bodyPr>
              <a:lstStyle/>
              <a:p>
                <a:r>
                  <a:rPr lang="tr-TR" u="sng" dirty="0" err="1"/>
                  <a:t>Yatışkın</a:t>
                </a:r>
                <a:r>
                  <a:rPr lang="tr-TR" u="sng" dirty="0"/>
                  <a:t> olmayan açık sistemlerde;</a:t>
                </a:r>
                <a:endParaRPr lang="tr-TR" dirty="0"/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800" i="1"/>
                          </m:ctrlPr>
                        </m:fPr>
                        <m:num>
                          <m:r>
                            <a:rPr lang="tr-TR" sz="2800" i="1"/>
                            <m:t>𝑑</m:t>
                          </m:r>
                          <m:d>
                            <m:dPr>
                              <m:ctrlPr>
                                <a:rPr lang="tr-TR" sz="2800" i="1"/>
                              </m:ctrlPr>
                            </m:dPr>
                            <m:e>
                              <m:r>
                                <a:rPr lang="tr-TR" sz="2800" i="1"/>
                                <m:t>𝑚𝑠</m:t>
                              </m:r>
                            </m:e>
                          </m:d>
                        </m:num>
                        <m:den>
                          <m:r>
                            <a:rPr lang="tr-TR" sz="2800" i="1"/>
                            <m:t>𝑑𝑡</m:t>
                          </m:r>
                        </m:den>
                      </m:f>
                      <m:r>
                        <a:rPr lang="tr-TR" sz="2800" i="1"/>
                        <m:t>=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800" i="1"/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𝑠</m:t>
                          </m:r>
                        </m:e>
                        <m:sub>
                          <m:r>
                            <a:rPr lang="tr-TR" sz="2800" i="1"/>
                            <m:t>𝑔</m:t>
                          </m:r>
                        </m:sub>
                      </m:sSub>
                      <m:r>
                        <a:rPr lang="tr-TR" sz="2800" i="1"/>
                        <m:t>−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800" i="1"/>
                            <m:t>ç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𝑠</m:t>
                          </m:r>
                        </m:e>
                        <m:sub>
                          <m:r>
                            <a:rPr lang="tr-TR" sz="2800" i="1"/>
                            <m:t>ç</m:t>
                          </m:r>
                        </m:sub>
                      </m:sSub>
                      <m:r>
                        <a:rPr lang="tr-TR" sz="2800" i="1"/>
                        <m:t>+</m:t>
                      </m:r>
                      <m:f>
                        <m:fPr>
                          <m:ctrlPr>
                            <a:rPr lang="tr-TR" sz="2800" i="1"/>
                          </m:ctrlPr>
                        </m:fPr>
                        <m:num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𝑄</m:t>
                              </m:r>
                            </m:e>
                          </m:acc>
                        </m:num>
                        <m:den>
                          <m:r>
                            <a:rPr lang="tr-TR" sz="2800" i="1"/>
                            <m:t>𝑇</m:t>
                          </m:r>
                        </m:den>
                      </m:f>
                      <m:r>
                        <a:rPr lang="tr-TR" sz="2800" i="1"/>
                        <m:t>+</m:t>
                      </m:r>
                      <m:acc>
                        <m:accPr>
                          <m:chr m:val="̇"/>
                          <m:ctrlPr>
                            <a:rPr lang="tr-TR" sz="2800" i="1"/>
                          </m:ctrlPr>
                        </m:accPr>
                        <m:e>
                          <m:r>
                            <a:rPr lang="tr-TR" sz="2800" i="1"/>
                            <m:t>𝜎</m:t>
                          </m:r>
                        </m:e>
                      </m:acc>
                    </m:oMath>
                  </m:oMathPara>
                </a14:m>
                <a:endParaRPr lang="tr-TR" sz="2800" dirty="0"/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i="1"/>
                        <m:t>𝑑</m:t>
                      </m:r>
                      <m:d>
                        <m:dPr>
                          <m:ctrlPr>
                            <a:rPr lang="tr-TR" sz="2800" i="1"/>
                          </m:ctrlPr>
                        </m:dPr>
                        <m:e>
                          <m:r>
                            <a:rPr lang="tr-TR" sz="2800" i="1"/>
                            <m:t>𝑚𝑠</m:t>
                          </m:r>
                        </m:e>
                      </m:d>
                      <m:r>
                        <a:rPr lang="tr-TR" sz="2800" i="1"/>
                        <m:t>=</m:t>
                      </m:r>
                      <m:d>
                        <m:dPr>
                          <m:ctrlPr>
                            <a:rPr lang="tr-TR" sz="28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800" i="1"/>
                                  </m:ctrlPr>
                                </m:accPr>
                                <m:e>
                                  <m:r>
                                    <a:rPr lang="tr-TR" sz="28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800" i="1"/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𝑠</m:t>
                              </m:r>
                            </m:e>
                            <m:sub>
                              <m:r>
                                <a:rPr lang="tr-TR" sz="2800" i="1"/>
                                <m:t>𝑔</m:t>
                              </m:r>
                            </m:sub>
                          </m:sSub>
                          <m:r>
                            <a:rPr lang="tr-TR" sz="2800" i="1"/>
                            <m:t>−</m:t>
                          </m:r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800" i="1"/>
                                  </m:ctrlPr>
                                </m:accPr>
                                <m:e>
                                  <m:r>
                                    <a:rPr lang="tr-TR" sz="28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800" i="1"/>
                                <m:t>ç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𝑠</m:t>
                              </m:r>
                            </m:e>
                            <m:sub>
                              <m:r>
                                <a:rPr lang="tr-TR" sz="2800" i="1"/>
                                <m:t>ç</m:t>
                              </m:r>
                            </m:sub>
                          </m:sSub>
                          <m:r>
                            <a:rPr lang="tr-TR" sz="2800" i="1"/>
                            <m:t>+</m:t>
                          </m:r>
                          <m:f>
                            <m:fPr>
                              <m:ctrlPr>
                                <a:rPr lang="tr-TR" sz="2800" i="1"/>
                              </m:ctrlPr>
                            </m:fPr>
                            <m:num>
                              <m:acc>
                                <m:accPr>
                                  <m:chr m:val="̇"/>
                                  <m:ctrlPr>
                                    <a:rPr lang="tr-TR" sz="2800" i="1"/>
                                  </m:ctrlPr>
                                </m:accPr>
                                <m:e>
                                  <m:r>
                                    <a:rPr lang="tr-TR" sz="2800" i="1"/>
                                    <m:t>𝑄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tr-TR" sz="2800" i="1"/>
                                <m:t>𝑇</m:t>
                              </m:r>
                            </m:den>
                          </m:f>
                          <m:r>
                            <a:rPr lang="tr-TR" sz="2800" i="1"/>
                            <m:t>+</m:t>
                          </m:r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𝜎</m:t>
                              </m:r>
                            </m:e>
                          </m:acc>
                        </m:e>
                      </m:d>
                      <m:r>
                        <a:rPr lang="tr-TR" sz="2800" i="1"/>
                        <m:t>𝑑𝑡</m:t>
                      </m:r>
                    </m:oMath>
                  </m:oMathPara>
                </a14:m>
                <a:endParaRPr lang="tr-TR" sz="2800" dirty="0"/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𝑠</m:t>
                          </m:r>
                        </m:e>
                        <m:sub>
                          <m:r>
                            <a:rPr lang="tr-TR" sz="2800" i="1"/>
                            <m:t>2</m:t>
                          </m:r>
                        </m:sub>
                      </m:sSub>
                      <m:r>
                        <a:rPr lang="tr-TR" sz="2800" i="1"/>
                        <m:t>−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𝑠</m:t>
                          </m:r>
                        </m:e>
                        <m:sub>
                          <m:r>
                            <a:rPr lang="tr-TR" sz="2800" i="1"/>
                            <m:t>1</m:t>
                          </m:r>
                        </m:sub>
                      </m:sSub>
                      <m:r>
                        <a:rPr lang="tr-TR" sz="2800" i="1"/>
                        <m:t>=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𝑠</m:t>
                          </m:r>
                        </m:e>
                        <m:sub>
                          <m:r>
                            <a:rPr lang="tr-TR" sz="2800" i="1"/>
                            <m:t>𝑔</m:t>
                          </m:r>
                        </m:sub>
                      </m:sSub>
                      <m:r>
                        <a:rPr lang="tr-TR" sz="2800" i="1"/>
                        <m:t>−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ç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𝑠</m:t>
                          </m:r>
                        </m:e>
                        <m:sub>
                          <m:r>
                            <a:rPr lang="tr-TR" sz="2800" i="1"/>
                            <m:t>ç</m:t>
                          </m:r>
                        </m:sub>
                      </m:sSub>
                      <m:r>
                        <a:rPr lang="tr-TR" sz="2800" i="1"/>
                        <m:t>+</m:t>
                      </m:r>
                      <m:f>
                        <m:fPr>
                          <m:ctrlPr>
                            <a:rPr lang="tr-TR" sz="2800" i="1"/>
                          </m:ctrlPr>
                        </m:fPr>
                        <m:num>
                          <m:r>
                            <a:rPr lang="tr-TR" sz="2800" i="1"/>
                            <m:t>𝑄</m:t>
                          </m:r>
                        </m:num>
                        <m:den>
                          <m:r>
                            <a:rPr lang="tr-TR" sz="2800" i="1"/>
                            <m:t>𝑇</m:t>
                          </m:r>
                        </m:den>
                      </m:f>
                      <m:r>
                        <a:rPr lang="tr-TR" sz="2800" i="1"/>
                        <m:t>+</m:t>
                      </m:r>
                      <m:r>
                        <a:rPr lang="tr-TR" sz="2800" i="1"/>
                        <m:t>𝜎</m:t>
                      </m:r>
                    </m:oMath>
                  </m:oMathPara>
                </a14:m>
                <a:endParaRPr lang="tr-TR" sz="2800" dirty="0"/>
              </a:p>
              <a:p>
                <a:pPr marL="0" indent="0">
                  <a:lnSpc>
                    <a:spcPct val="200000"/>
                  </a:lnSpc>
                  <a:buNone/>
                </a:pP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  <a:blipFill rotWithShape="0">
                <a:blip r:embed="rId2"/>
                <a:stretch>
                  <a:fillRect l="-1481" t="-148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372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Yatışkın</a:t>
            </a:r>
            <a:r>
              <a:rPr lang="tr-TR" dirty="0" smtClean="0"/>
              <a:t> Açık </a:t>
            </a:r>
            <a:r>
              <a:rPr lang="tr-TR" dirty="0"/>
              <a:t>Sistemlerde </a:t>
            </a:r>
            <a:r>
              <a:rPr lang="tr-TR" dirty="0" err="1" smtClean="0"/>
              <a:t>Entropi</a:t>
            </a:r>
            <a:r>
              <a:rPr lang="tr-TR" dirty="0" smtClean="0"/>
              <a:t> </a:t>
            </a:r>
            <a:r>
              <a:rPr lang="tr-TR" dirty="0"/>
              <a:t>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tr-TR" u="sng" dirty="0" err="1"/>
                  <a:t>Yatışkın</a:t>
                </a:r>
                <a:r>
                  <a:rPr lang="tr-TR" u="sng" dirty="0"/>
                  <a:t> açık </a:t>
                </a:r>
                <a:r>
                  <a:rPr lang="tr-TR" u="sng" dirty="0" smtClean="0"/>
                  <a:t>sistemlerde;</a:t>
                </a:r>
                <a:r>
                  <a:rPr lang="tr-TR" dirty="0"/>
                  <a:t> </a:t>
                </a:r>
                <a:r>
                  <a:rPr lang="tr-TR" dirty="0" smtClean="0"/>
                  <a:t>toplam </a:t>
                </a:r>
                <a:r>
                  <a:rPr lang="tr-TR" dirty="0" err="1"/>
                  <a:t>entropinin</a:t>
                </a:r>
                <a:r>
                  <a:rPr lang="tr-TR" dirty="0"/>
                  <a:t> zamanla değişme hızı sıfırdır.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600" i="1"/>
                          </m:ctrlPr>
                        </m:fPr>
                        <m:num>
                          <m:r>
                            <a:rPr lang="tr-TR" sz="2600" i="1"/>
                            <m:t>𝑑𝑚𝑠</m:t>
                          </m:r>
                        </m:num>
                        <m:den>
                          <m:r>
                            <a:rPr lang="tr-TR" sz="2600" i="1"/>
                            <m:t>𝑑𝑡</m:t>
                          </m:r>
                        </m:den>
                      </m:f>
                      <m:r>
                        <a:rPr lang="tr-TR" sz="2600" i="1"/>
                        <m:t>=0  ,     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r>
                        <a:rPr lang="tr-TR" sz="2600" i="1"/>
                        <m:t>=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r>
                        <a:rPr lang="tr-TR" sz="2600" i="1"/>
                        <m:t>=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r>
                            <a:rPr lang="tr-TR" sz="2600" i="1"/>
                            <m:t>𝑚</m:t>
                          </m:r>
                        </m:e>
                      </m:acc>
                      <m:r>
                        <a:rPr lang="tr-TR" sz="2600" i="1"/>
                        <m:t>    </m:t>
                      </m:r>
                    </m:oMath>
                  </m:oMathPara>
                </a14:m>
                <a:endParaRPr lang="tr-TR" sz="26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600" i="1"/>
                          </m:ctrlPr>
                        </m:fPr>
                        <m:num>
                          <m:r>
                            <a:rPr lang="tr-TR" sz="2600" i="1"/>
                            <m:t>𝑑</m:t>
                          </m:r>
                          <m:d>
                            <m:dPr>
                              <m:ctrlPr>
                                <a:rPr lang="tr-TR" sz="2600" i="1"/>
                              </m:ctrlPr>
                            </m:dPr>
                            <m:e>
                              <m:r>
                                <a:rPr lang="tr-TR" sz="2600" i="1"/>
                                <m:t>𝑚𝑠</m:t>
                              </m:r>
                            </m:e>
                          </m:d>
                        </m:num>
                        <m:den>
                          <m:r>
                            <a:rPr lang="tr-TR" sz="2600" i="1"/>
                            <m:t>𝑑𝑡</m:t>
                          </m:r>
                        </m:den>
                      </m:f>
                      <m:r>
                        <a:rPr lang="tr-TR" sz="2600" i="1"/>
                        <m:t>=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𝑠</m:t>
                          </m:r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r>
                        <a:rPr lang="tr-TR" sz="2600" i="1"/>
                        <m:t>−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𝑠</m:t>
                          </m:r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f>
                        <m:fPr>
                          <m:ctrlPr>
                            <a:rPr lang="tr-TR" sz="2600" i="1"/>
                          </m:ctrlPr>
                        </m:fPr>
                        <m:num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𝑄</m:t>
                              </m:r>
                            </m:e>
                          </m:acc>
                        </m:num>
                        <m:den>
                          <m:r>
                            <a:rPr lang="tr-TR" sz="2600" i="1"/>
                            <m:t>𝑇</m:t>
                          </m:r>
                        </m:den>
                      </m:f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r>
                            <a:rPr lang="tr-TR" sz="2600" i="1"/>
                            <m:t>𝜎</m:t>
                          </m:r>
                        </m:e>
                      </m:acc>
                      <m:r>
                        <a:rPr lang="tr-TR" sz="2600" i="1"/>
                        <m:t>=0</m:t>
                      </m:r>
                    </m:oMath>
                  </m:oMathPara>
                </a14:m>
                <a:endParaRPr lang="tr-TR" sz="26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r>
                            <a:rPr lang="tr-TR" sz="2600" i="1"/>
                            <m:t>𝑚</m:t>
                          </m:r>
                        </m:e>
                      </m:acc>
                      <m:d>
                        <m:dPr>
                          <m:ctrlPr>
                            <a:rPr lang="tr-TR" sz="26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r>
                                <a:rPr lang="tr-TR" sz="2600" i="1"/>
                                <m:t>𝑠</m:t>
                              </m:r>
                            </m:e>
                            <m:sub>
                              <m:r>
                                <a:rPr lang="tr-TR" sz="2600" i="1"/>
                                <m:t>ç</m:t>
                              </m:r>
                            </m:sub>
                          </m:sSub>
                          <m:r>
                            <a:rPr lang="tr-TR" sz="2600" i="1"/>
                            <m:t>−</m:t>
                          </m:r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r>
                                <a:rPr lang="tr-TR" sz="2600" i="1"/>
                                <m:t>𝑠</m:t>
                              </m:r>
                            </m:e>
                            <m:sub>
                              <m:r>
                                <a:rPr lang="tr-TR" sz="2600" i="1"/>
                                <m:t>𝑔</m:t>
                              </m:r>
                            </m:sub>
                          </m:sSub>
                        </m:e>
                      </m:d>
                      <m:r>
                        <a:rPr lang="tr-TR" sz="2600" i="1"/>
                        <m:t>=</m:t>
                      </m:r>
                      <m:f>
                        <m:fPr>
                          <m:ctrlPr>
                            <a:rPr lang="tr-TR" sz="2600" i="1"/>
                          </m:ctrlPr>
                        </m:fPr>
                        <m:num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𝑄</m:t>
                              </m:r>
                            </m:e>
                          </m:acc>
                        </m:num>
                        <m:den>
                          <m:r>
                            <a:rPr lang="tr-TR" sz="2600" i="1"/>
                            <m:t>𝑇</m:t>
                          </m:r>
                        </m:den>
                      </m:f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r>
                            <a:rPr lang="tr-TR" sz="2600" i="1"/>
                            <m:t>𝜎</m:t>
                          </m:r>
                        </m:e>
                      </m:acc>
                    </m:oMath>
                  </m:oMathPara>
                </a14:m>
                <a:endParaRPr lang="tr-TR" sz="26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600" i="1"/>
                        <m:t>𝑚</m:t>
                      </m:r>
                      <m:d>
                        <m:dPr>
                          <m:ctrlPr>
                            <a:rPr lang="tr-TR" sz="26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r>
                                <a:rPr lang="tr-TR" sz="2600" i="1"/>
                                <m:t>𝑠</m:t>
                              </m:r>
                            </m:e>
                            <m:sub>
                              <m:r>
                                <a:rPr lang="tr-TR" sz="2600" i="1"/>
                                <m:t>ç</m:t>
                              </m:r>
                            </m:sub>
                          </m:sSub>
                          <m:r>
                            <a:rPr lang="tr-TR" sz="2600" i="1"/>
                            <m:t>−</m:t>
                          </m:r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r>
                                <a:rPr lang="tr-TR" sz="2600" i="1"/>
                                <m:t>𝑠</m:t>
                              </m:r>
                            </m:e>
                            <m:sub>
                              <m:r>
                                <a:rPr lang="tr-TR" sz="2600" i="1"/>
                                <m:t>𝑔</m:t>
                              </m:r>
                            </m:sub>
                          </m:sSub>
                        </m:e>
                      </m:d>
                      <m:r>
                        <a:rPr lang="tr-TR" sz="2600" i="1"/>
                        <m:t>=</m:t>
                      </m:r>
                      <m:f>
                        <m:fPr>
                          <m:ctrlPr>
                            <a:rPr lang="tr-TR" sz="2600" i="1"/>
                          </m:ctrlPr>
                        </m:fPr>
                        <m:num>
                          <m:r>
                            <a:rPr lang="tr-TR" sz="2600" i="1"/>
                            <m:t>𝑄</m:t>
                          </m:r>
                        </m:num>
                        <m:den>
                          <m:r>
                            <a:rPr lang="tr-TR" sz="2600" i="1"/>
                            <m:t>𝑇</m:t>
                          </m:r>
                        </m:den>
                      </m:f>
                      <m:r>
                        <a:rPr lang="tr-TR" sz="2600" i="1"/>
                        <m:t>+</m:t>
                      </m:r>
                      <m:r>
                        <a:rPr lang="tr-TR" sz="2600" i="1"/>
                        <m:t>𝜎</m:t>
                      </m:r>
                    </m:oMath>
                  </m:oMathPara>
                </a14:m>
                <a:endParaRPr lang="tr-TR" sz="2600" dirty="0"/>
              </a:p>
              <a:p>
                <a:pPr marL="0" indent="0">
                  <a:lnSpc>
                    <a:spcPct val="200000"/>
                  </a:lnSpc>
                  <a:buNone/>
                </a:pP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0">
                <a:blip r:embed="rId2"/>
                <a:stretch>
                  <a:fillRect l="-1481" t="-308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48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Termodinamik denkliklerin </a:t>
            </a:r>
            <a:r>
              <a:rPr lang="tr-TR" dirty="0" err="1" smtClean="0"/>
              <a:t>yatışkın</a:t>
            </a:r>
            <a:r>
              <a:rPr lang="tr-TR" dirty="0" smtClean="0"/>
              <a:t> ve </a:t>
            </a:r>
            <a:r>
              <a:rPr lang="tr-TR" dirty="0" err="1" smtClean="0"/>
              <a:t>yatışkın</a:t>
            </a:r>
            <a:r>
              <a:rPr lang="tr-TR" dirty="0" smtClean="0"/>
              <a:t> olmayan açık sistemlere uygulanması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58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Ortam ile arasında hem madde ve hem enerji alışverişi olan sisteme </a:t>
            </a:r>
            <a:r>
              <a:rPr lang="tr-TR" b="1" i="1" dirty="0" smtClean="0"/>
              <a:t>açık sistem</a:t>
            </a:r>
            <a:r>
              <a:rPr lang="tr-TR" dirty="0" smtClean="0"/>
              <a:t> denir.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Giriş ve çıkıştaki kütlesel debileri aynı olan açık sistemlere </a:t>
            </a:r>
            <a:r>
              <a:rPr lang="tr-TR" b="1" i="1" dirty="0" err="1" smtClean="0"/>
              <a:t>yatışkın</a:t>
            </a:r>
            <a:r>
              <a:rPr lang="tr-TR" b="1" i="1" dirty="0" smtClean="0"/>
              <a:t> açık sistem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3" y="2918842"/>
            <a:ext cx="2984537" cy="798190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7" y="5373216"/>
            <a:ext cx="2016224" cy="5259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8020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Giriş ve çıkıştaki kütlesel debileri aynı olmayan açık sistemlere </a:t>
            </a:r>
            <a:r>
              <a:rPr lang="tr-TR" b="1" i="1" dirty="0" err="1" smtClean="0"/>
              <a:t>yatışkın</a:t>
            </a:r>
            <a:r>
              <a:rPr lang="tr-TR" b="1" i="1" dirty="0" smtClean="0"/>
              <a:t> olmayan açık sistem</a:t>
            </a:r>
            <a:r>
              <a:rPr lang="tr-TR" dirty="0" smtClean="0"/>
              <a:t> adı verilir.</a:t>
            </a:r>
          </a:p>
          <a:p>
            <a:endParaRPr lang="tr-TR" dirty="0" smtClean="0"/>
          </a:p>
          <a:p>
            <a:endParaRPr lang="tr-TR" dirty="0" smtClean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3501008"/>
            <a:ext cx="1932215" cy="504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57963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Termodinamik Denklikler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>
              <a:buNone/>
            </a:pPr>
            <a:r>
              <a:rPr lang="tr-TR" dirty="0"/>
              <a:t>Bir sistem için </a:t>
            </a:r>
          </a:p>
          <a:p>
            <a:pPr lvl="1"/>
            <a:r>
              <a:rPr lang="tr-TR" dirty="0"/>
              <a:t>Maddenin korunu yasasına göre yazılan </a:t>
            </a:r>
            <a:r>
              <a:rPr lang="tr-TR" b="1" i="1" dirty="0"/>
              <a:t>madde denkliği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Enerjinin korunumu olan termodinamiğin birinci yasasına göre yazılan </a:t>
            </a:r>
            <a:r>
              <a:rPr lang="tr-TR" b="1" i="1" dirty="0"/>
              <a:t>enerji denkliği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termodinamiğin ikinci yasasına göre yazılan </a:t>
            </a:r>
            <a:r>
              <a:rPr lang="tr-TR" b="1" i="1" dirty="0" err="1"/>
              <a:t>entropi</a:t>
            </a:r>
            <a:r>
              <a:rPr lang="tr-TR" b="1" i="1" dirty="0"/>
              <a:t> denkliği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tr-TR" dirty="0"/>
              <a:t>genel olarak </a:t>
            </a:r>
            <a:r>
              <a:rPr lang="tr-TR" b="1" i="1" dirty="0"/>
              <a:t>termodinamik denklikler</a:t>
            </a:r>
            <a:r>
              <a:rPr lang="tr-TR" dirty="0"/>
              <a:t> olarak bilinmektedir. </a:t>
            </a:r>
          </a:p>
        </p:txBody>
      </p:sp>
    </p:spTree>
    <p:extLst>
      <p:ext uri="{BB962C8B-B14F-4D97-AF65-F5344CB8AC3E}">
        <p14:creationId xmlns:p14="http://schemas.microsoft.com/office/powerpoint/2010/main" val="1895238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Yatışkın</a:t>
            </a:r>
            <a:r>
              <a:rPr lang="tr-TR" dirty="0" smtClean="0"/>
              <a:t> Olmayan Açık Sistemlerde Kütle 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err="1" smtClean="0"/>
              <a:t>Yatışkın</a:t>
            </a:r>
            <a:r>
              <a:rPr lang="tr-TR" u="sng" dirty="0" smtClean="0"/>
              <a:t> olmayan açık sistemlerde</a:t>
            </a:r>
            <a:r>
              <a:rPr lang="tr-TR" dirty="0" smtClean="0"/>
              <a:t> tüm ve bileşen kütle denklikleri;</a:t>
            </a:r>
          </a:p>
          <a:p>
            <a:endParaRPr lang="tr-T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3212976"/>
            <a:ext cx="4941195" cy="726182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365104"/>
            <a:ext cx="5935749" cy="726182"/>
          </a:xfrm>
          <a:prstGeom prst="rect">
            <a:avLst/>
          </a:prstGeom>
          <a:noFill/>
        </p:spPr>
      </p:pic>
      <p:grpSp>
        <p:nvGrpSpPr>
          <p:cNvPr id="12" name="11 Grup"/>
          <p:cNvGrpSpPr/>
          <p:nvPr/>
        </p:nvGrpSpPr>
        <p:grpSpPr>
          <a:xfrm>
            <a:off x="899592" y="5445224"/>
            <a:ext cx="7128792" cy="1231106"/>
            <a:chOff x="1187624" y="5445224"/>
            <a:chExt cx="7128792" cy="1231106"/>
          </a:xfrm>
        </p:grpSpPr>
        <p:sp>
          <p:nvSpPr>
            <p:cNvPr id="13" name="12 Dikdörtgen"/>
            <p:cNvSpPr/>
            <p:nvPr/>
          </p:nvSpPr>
          <p:spPr>
            <a:xfrm>
              <a:off x="1475656" y="5445224"/>
              <a:ext cx="6840760" cy="12311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tr-TR" dirty="0" smtClean="0"/>
                <a:t>sistemin ilk kütlesi		 sisteme giren maddenin kütlesi</a:t>
              </a:r>
            </a:p>
            <a:p>
              <a:pPr>
                <a:spcAft>
                  <a:spcPts val="1200"/>
                </a:spcAft>
              </a:pPr>
              <a:r>
                <a:rPr lang="tr-TR" dirty="0" smtClean="0"/>
                <a:t>sistemin son kütlesi                   sistemden çıkan maddenin kütlesi</a:t>
              </a:r>
            </a:p>
            <a:p>
              <a:endParaRPr lang="tr-TR" dirty="0" smtClean="0"/>
            </a:p>
          </p:txBody>
        </p:sp>
        <p:pic>
          <p:nvPicPr>
            <p:cNvPr id="14" name="Picture 1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5510302"/>
              <a:ext cx="313556" cy="438978"/>
            </a:xfrm>
            <a:prstGeom prst="rect">
              <a:avLst/>
            </a:prstGeom>
            <a:noFill/>
          </p:spPr>
        </p:pic>
        <p:pic>
          <p:nvPicPr>
            <p:cNvPr id="15" name="Picture 1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5870342"/>
              <a:ext cx="329234" cy="438978"/>
            </a:xfrm>
            <a:prstGeom prst="rect">
              <a:avLst/>
            </a:prstGeom>
            <a:noFill/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23928" y="5478946"/>
              <a:ext cx="329234" cy="470334"/>
            </a:xfrm>
            <a:prstGeom prst="rect">
              <a:avLst/>
            </a:prstGeom>
            <a:noFill/>
          </p:spPr>
        </p:pic>
        <p:pic>
          <p:nvPicPr>
            <p:cNvPr id="17" name="Picture 9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23928" y="5838986"/>
              <a:ext cx="297878" cy="47033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Yatışkın</a:t>
            </a:r>
            <a:r>
              <a:rPr lang="tr-TR" dirty="0" smtClean="0"/>
              <a:t> Açık Sistemlerde Kütle 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 lnSpcReduction="10000"/>
          </a:bodyPr>
          <a:lstStyle/>
          <a:p>
            <a:r>
              <a:rPr lang="tr-TR" u="sng" dirty="0" err="1" smtClean="0"/>
              <a:t>Yatışkın</a:t>
            </a:r>
            <a:r>
              <a:rPr lang="tr-TR" u="sng" dirty="0"/>
              <a:t> </a:t>
            </a:r>
            <a:r>
              <a:rPr lang="tr-TR" u="sng" dirty="0" smtClean="0"/>
              <a:t>açık </a:t>
            </a:r>
            <a:r>
              <a:rPr lang="tr-TR" u="sng" dirty="0" smtClean="0"/>
              <a:t>sistemlerde</a:t>
            </a:r>
            <a:r>
              <a:rPr lang="tr-TR" dirty="0" smtClean="0"/>
              <a:t> tüm ve bileşen kütle denklikleri;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Yatışkın</a:t>
            </a:r>
            <a:r>
              <a:rPr lang="tr-TR" dirty="0" smtClean="0"/>
              <a:t> açık sistemlerde giriş ve çıkıştaki kütlesel debiler birbirine eşittir. Bu eşitliğe </a:t>
            </a:r>
            <a:r>
              <a:rPr lang="tr-TR" b="1" i="1" dirty="0" smtClean="0"/>
              <a:t>süreklilik kuralı </a:t>
            </a:r>
            <a:r>
              <a:rPr lang="tr-TR" dirty="0" smtClean="0"/>
              <a:t>denir. Kütlesel debi yerine </a:t>
            </a:r>
            <a:r>
              <a:rPr lang="tr-TR" dirty="0" err="1" smtClean="0"/>
              <a:t>molar</a:t>
            </a:r>
            <a:r>
              <a:rPr lang="tr-TR" dirty="0" smtClean="0"/>
              <a:t> debi, kütle kesri yerine </a:t>
            </a:r>
            <a:r>
              <a:rPr lang="tr-TR" dirty="0" err="1" smtClean="0"/>
              <a:t>mol</a:t>
            </a:r>
            <a:r>
              <a:rPr lang="tr-TR" dirty="0" smtClean="0"/>
              <a:t> kesri yazılarak </a:t>
            </a:r>
            <a:r>
              <a:rPr lang="tr-TR" dirty="0" err="1" smtClean="0"/>
              <a:t>mol</a:t>
            </a:r>
            <a:r>
              <a:rPr lang="tr-TR" dirty="0" smtClean="0"/>
              <a:t> denklikleri de yazılabilir. </a:t>
            </a:r>
          </a:p>
          <a:p>
            <a:endParaRPr lang="tr-TR" dirty="0" smtClean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8872" y="2498998"/>
            <a:ext cx="6663151" cy="798190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8872" y="3459436"/>
            <a:ext cx="6663871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Yatışkın</a:t>
            </a:r>
            <a:r>
              <a:rPr lang="tr-TR" dirty="0"/>
              <a:t> Olmayan Açık Sistemlerde </a:t>
            </a:r>
            <a:r>
              <a:rPr lang="tr-TR" dirty="0" smtClean="0"/>
              <a:t>Enerji </a:t>
            </a:r>
            <a:r>
              <a:rPr lang="tr-TR" dirty="0"/>
              <a:t>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u="sng" dirty="0" smtClean="0"/>
                  <a:t>Yatışkın</a:t>
                </a:r>
                <a:r>
                  <a:rPr lang="tr-TR" u="sng" dirty="0"/>
                  <a:t> olmayan açık sistemlerde</a:t>
                </a:r>
                <a:r>
                  <a:rPr lang="tr-TR" dirty="0"/>
                  <a:t>;</a:t>
                </a:r>
              </a:p>
              <a:p>
                <a:pPr marL="0" indent="0">
                  <a:buNone/>
                </a:pPr>
                <a:endParaRPr lang="tr-TR" sz="28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800" i="1"/>
                          </m:ctrlPr>
                        </m:fPr>
                        <m:num>
                          <m:r>
                            <a:rPr lang="tr-TR" sz="2800" i="1"/>
                            <m:t>𝑑𝑚</m:t>
                          </m:r>
                        </m:num>
                        <m:den>
                          <m:r>
                            <a:rPr lang="tr-TR" sz="2800" i="1"/>
                            <m:t>𝑑𝑡</m:t>
                          </m:r>
                        </m:den>
                      </m:f>
                      <m:r>
                        <a:rPr lang="tr-TR" sz="2800" i="1"/>
                        <m:t>=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800" i="1"/>
                            <m:t>𝑔</m:t>
                          </m:r>
                        </m:sub>
                      </m:sSub>
                      <m:r>
                        <a:rPr lang="tr-TR" sz="2800" i="1"/>
                        <m:t>−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800" i="1"/>
                            <m:t>ç</m:t>
                          </m:r>
                        </m:sub>
                      </m:sSub>
                      <m:r>
                        <a:rPr lang="tr-TR" sz="2800" i="1"/>
                        <m:t>          </m:t>
                      </m:r>
                    </m:oMath>
                  </m:oMathPara>
                </a14:m>
                <a:endParaRPr lang="tr-TR" sz="2800" i="1" dirty="0" smtClean="0"/>
              </a:p>
              <a:p>
                <a:pPr marL="0" indent="0">
                  <a:buNone/>
                </a:pPr>
                <a:endParaRPr lang="tr-TR" sz="28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2</m:t>
                          </m:r>
                        </m:sub>
                      </m:sSub>
                      <m:r>
                        <a:rPr lang="tr-TR" sz="2800" i="1"/>
                        <m:t>−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1</m:t>
                          </m:r>
                        </m:sub>
                      </m:sSub>
                      <m:r>
                        <a:rPr lang="tr-TR" sz="2800" i="1"/>
                        <m:t>=  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𝑔</m:t>
                          </m:r>
                        </m:sub>
                      </m:sSub>
                      <m:r>
                        <a:rPr lang="tr-TR" sz="2800" i="1"/>
                        <m:t>−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ç</m:t>
                          </m:r>
                        </m:sub>
                      </m:sSub>
                      <m:r>
                        <a:rPr lang="tr-TR" sz="2800" i="1"/>
                        <m:t>     </m:t>
                      </m:r>
                    </m:oMath>
                  </m:oMathPara>
                </a14:m>
                <a:endParaRPr lang="tr-TR" sz="2800" dirty="0"/>
              </a:p>
              <a:p>
                <a:pPr marL="0" indent="0">
                  <a:buNone/>
                </a:pPr>
                <a:endParaRPr lang="tr-TR" sz="2800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800" i="1"/>
                          </m:ctrlPr>
                        </m:fPr>
                        <m:num>
                          <m:r>
                            <a:rPr lang="tr-TR" sz="2800" i="1"/>
                            <m:t>𝑑</m:t>
                          </m:r>
                        </m:num>
                        <m:den>
                          <m:r>
                            <a:rPr lang="tr-TR" sz="2800" i="1"/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tr-TR" sz="2800" i="1"/>
                          </m:ctrlPr>
                        </m:dPr>
                        <m:e>
                          <m:r>
                            <a:rPr lang="tr-TR" sz="2800" i="1"/>
                            <m:t>𝑚𝑢</m:t>
                          </m:r>
                        </m:e>
                      </m:d>
                      <m:r>
                        <a:rPr lang="tr-TR" sz="2800" i="1"/>
                        <m:t>=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800" i="1"/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𝑢</m:t>
                          </m:r>
                        </m:e>
                        <m:sub>
                          <m:r>
                            <a:rPr lang="tr-TR" sz="2800" i="1"/>
                            <m:t>𝑔</m:t>
                          </m:r>
                        </m:sub>
                      </m:sSub>
                      <m:r>
                        <a:rPr lang="tr-TR" sz="2800" i="1"/>
                        <m:t>−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800" i="1"/>
                            <m:t>ç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𝑢</m:t>
                          </m:r>
                        </m:e>
                        <m:sub>
                          <m:r>
                            <a:rPr lang="tr-TR" sz="2800" i="1"/>
                            <m:t>ç</m:t>
                          </m:r>
                        </m:sub>
                      </m:sSub>
                      <m:r>
                        <a:rPr lang="tr-TR" sz="2800" i="1"/>
                        <m:t>+</m:t>
                      </m:r>
                      <m:acc>
                        <m:accPr>
                          <m:chr m:val="̇"/>
                          <m:ctrlPr>
                            <a:rPr lang="tr-TR" sz="2800" i="1"/>
                          </m:ctrlPr>
                        </m:accPr>
                        <m:e>
                          <m:r>
                            <a:rPr lang="tr-TR" sz="2800" i="1"/>
                            <m:t>𝑄</m:t>
                          </m:r>
                        </m:e>
                      </m:acc>
                      <m:r>
                        <a:rPr lang="tr-TR" sz="2800" i="1"/>
                        <m:t>+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800" i="1"/>
                            <m:t>𝑚</m:t>
                          </m:r>
                        </m:sub>
                      </m:sSub>
                      <m:r>
                        <a:rPr lang="tr-TR" sz="2800" i="1"/>
                        <m:t>+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800" i="1"/>
                            <m:t>𝑣</m:t>
                          </m:r>
                        </m:sub>
                      </m:sSub>
                      <m:r>
                        <a:rPr lang="tr-TR" sz="2800" i="1"/>
                        <m:t>+</m:t>
                      </m:r>
                      <m:acc>
                        <m:accPr>
                          <m:chr m:val="̇"/>
                          <m:ctrlPr>
                            <a:rPr lang="tr-TR" sz="2800" i="1"/>
                          </m:ctrlPr>
                        </m:accPr>
                        <m:e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𝑊</m:t>
                              </m:r>
                            </m:e>
                            <m:sub>
                              <m:r>
                                <a:rPr lang="tr-TR" sz="2800" i="1"/>
                                <m:t>ş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tr-TR" sz="2800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Yatışkın</a:t>
            </a:r>
            <a:r>
              <a:rPr lang="tr-TR" dirty="0"/>
              <a:t> Olmayan Açık Sistemlerde </a:t>
            </a:r>
            <a:r>
              <a:rPr lang="tr-TR" dirty="0" smtClean="0"/>
              <a:t>Enerji </a:t>
            </a:r>
            <a:r>
              <a:rPr lang="tr-TR" dirty="0"/>
              <a:t>Denkliği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600200"/>
                <a:ext cx="8784976" cy="452596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tr-TR" dirty="0" smtClean="0"/>
                  <a:t>	</a:t>
                </a:r>
              </a:p>
              <a:p>
                <a:pPr indent="53975"/>
                <a:r>
                  <a:rPr lang="tr-TR" dirty="0" smtClean="0"/>
                  <a:t>Kütle </a:t>
                </a:r>
                <a:r>
                  <a:rPr lang="tr-TR" dirty="0"/>
                  <a:t>işi daha açık şekilde yazılırsa</a:t>
                </a:r>
              </a:p>
              <a:p>
                <a:pPr marL="0" indent="0">
                  <a:buNone/>
                </a:pP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𝑚</m:t>
                          </m:r>
                        </m:sub>
                      </m:sSub>
                      <m:r>
                        <a:rPr lang="tr-TR" sz="2600" i="1"/>
                        <m:t>=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𝑚𝑔</m:t>
                          </m:r>
                        </m:sub>
                      </m:sSub>
                      <m:r>
                        <a:rPr lang="tr-TR" sz="2600" i="1"/>
                        <m:t>−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𝑚</m:t>
                          </m:r>
                          <m:r>
                            <a:rPr lang="tr-TR" sz="2600" i="1"/>
                            <m:t>ç</m:t>
                          </m:r>
                        </m:sub>
                      </m:sSub>
                      <m:r>
                        <a:rPr lang="tr-TR" sz="2600" i="1"/>
                        <m:t>=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𝑝</m:t>
                          </m:r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𝑣</m:t>
                          </m:r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r>
                        <a:rPr lang="tr-TR" sz="2600" i="1"/>
                        <m:t>−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𝑝</m:t>
                          </m:r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𝑣</m:t>
                          </m:r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</m:oMath>
                  </m:oMathPara>
                </a14:m>
                <a:endParaRPr lang="tr-TR" sz="2600" dirty="0"/>
              </a:p>
              <a:p>
                <a:pPr marL="0" indent="0">
                  <a:buNone/>
                </a:pPr>
                <a:endParaRPr lang="tr-TR" sz="26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600" i="1"/>
                          </m:ctrlPr>
                        </m:fPr>
                        <m:num>
                          <m:r>
                            <a:rPr lang="tr-TR" sz="2600" i="1"/>
                            <m:t>𝑑</m:t>
                          </m:r>
                        </m:num>
                        <m:den>
                          <m:r>
                            <a:rPr lang="tr-TR" sz="2600" i="1"/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tr-TR" sz="2600" i="1"/>
                          </m:ctrlPr>
                        </m:dPr>
                        <m:e>
                          <m:r>
                            <a:rPr lang="tr-TR" sz="2600" i="1"/>
                            <m:t>𝑚𝑢</m:t>
                          </m:r>
                        </m:e>
                      </m:d>
                      <m:r>
                        <a:rPr lang="tr-TR" sz="2600" i="1"/>
                        <m:t>=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𝑢</m:t>
                          </m:r>
                        </m:e>
                        <m:sub>
                          <m:r>
                            <a:rPr lang="tr-TR" sz="2600" i="1"/>
                            <m:t>𝑔</m:t>
                          </m:r>
                        </m:sub>
                      </m:sSub>
                      <m:r>
                        <a:rPr lang="tr-TR" sz="2600" i="1"/>
                        <m:t>−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r>
                            <a:rPr lang="tr-TR" sz="2600" i="1"/>
                            <m:t>𝑢</m:t>
                          </m:r>
                        </m:e>
                        <m:sub>
                          <m:r>
                            <a:rPr lang="tr-TR" sz="2600" i="1"/>
                            <m:t>ç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r>
                            <a:rPr lang="tr-TR" sz="2600" i="1"/>
                            <m:t>𝑄</m:t>
                          </m:r>
                        </m:e>
                      </m:acc>
                      <m:r>
                        <a:rPr lang="tr-TR" sz="2600" i="1"/>
                        <m:t>+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𝑚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𝑣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  <m:sub>
                              <m:r>
                                <a:rPr lang="tr-TR" sz="2600" i="1"/>
                                <m:t>ş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tr-TR" sz="2600" dirty="0" smtClean="0"/>
              </a:p>
              <a:p>
                <a:pPr marL="0" indent="0">
                  <a:buNone/>
                </a:pPr>
                <a:endParaRPr lang="tr-TR" sz="26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400" i="1"/>
                          </m:ctrlPr>
                        </m:fPr>
                        <m:num>
                          <m:r>
                            <a:rPr lang="tr-TR" sz="2400" i="1"/>
                            <m:t>𝑑</m:t>
                          </m:r>
                        </m:num>
                        <m:den>
                          <m:r>
                            <a:rPr lang="tr-TR" sz="2400" i="1"/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tr-TR" sz="2400" i="1"/>
                          </m:ctrlPr>
                        </m:dPr>
                        <m:e>
                          <m:r>
                            <a:rPr lang="tr-TR" sz="2400" i="1"/>
                            <m:t>𝑚𝑢</m:t>
                          </m:r>
                        </m:e>
                      </m:d>
                      <m:r>
                        <a:rPr lang="tr-TR" sz="2400" i="1"/>
                        <m:t>=</m:t>
                      </m:r>
                      <m:d>
                        <m:dPr>
                          <m:ctrlPr>
                            <a:rPr lang="tr-TR" sz="24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400" i="1"/>
                                  </m:ctrlPr>
                                </m:accPr>
                                <m:e>
                                  <m:r>
                                    <a:rPr lang="tr-TR" sz="24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400" i="1"/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𝑢</m:t>
                              </m:r>
                            </m:e>
                            <m:sub>
                              <m:r>
                                <a:rPr lang="tr-TR" sz="2400" i="1"/>
                                <m:t>𝑔</m:t>
                              </m:r>
                            </m:sub>
                          </m:sSub>
                          <m:r>
                            <a:rPr lang="tr-TR" sz="2400" i="1"/>
                            <m:t>−</m:t>
                          </m:r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400" i="1"/>
                                  </m:ctrlPr>
                                </m:accPr>
                                <m:e>
                                  <m:r>
                                    <a:rPr lang="tr-TR" sz="24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400" i="1"/>
                                <m:t>ç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𝑢</m:t>
                              </m:r>
                            </m:e>
                            <m:sub>
                              <m:r>
                                <a:rPr lang="tr-TR" sz="2400" i="1"/>
                                <m:t>ç</m:t>
                              </m:r>
                            </m:sub>
                          </m:sSub>
                        </m:e>
                      </m:d>
                      <m:r>
                        <a:rPr lang="tr-TR" sz="2400" i="1"/>
                        <m:t>+</m:t>
                      </m:r>
                      <m:acc>
                        <m:accPr>
                          <m:chr m:val="̇"/>
                          <m:ctrlPr>
                            <a:rPr lang="tr-TR" sz="2400" i="1"/>
                          </m:ctrlPr>
                        </m:accPr>
                        <m:e>
                          <m:r>
                            <a:rPr lang="tr-TR" sz="2400" i="1"/>
                            <m:t>𝑄</m:t>
                          </m:r>
                        </m:e>
                      </m:acc>
                      <m:r>
                        <a:rPr lang="tr-TR" sz="2400" i="1"/>
                        <m:t>+</m:t>
                      </m:r>
                      <m:d>
                        <m:dPr>
                          <m:ctrlPr>
                            <a:rPr lang="tr-TR" sz="24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400" i="1"/>
                                  </m:ctrlPr>
                                </m:accPr>
                                <m:e>
                                  <m:r>
                                    <a:rPr lang="tr-TR" sz="24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400" i="1"/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𝑝</m:t>
                              </m:r>
                            </m:e>
                            <m:sub>
                              <m:r>
                                <a:rPr lang="tr-TR" sz="2400" i="1"/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𝑣</m:t>
                              </m:r>
                            </m:e>
                            <m:sub>
                              <m:r>
                                <a:rPr lang="tr-TR" sz="2400" i="1"/>
                                <m:t>𝑔</m:t>
                              </m:r>
                            </m:sub>
                          </m:sSub>
                          <m:r>
                            <a:rPr lang="tr-TR" sz="2400" i="1"/>
                            <m:t>−</m:t>
                          </m:r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400" i="1"/>
                                  </m:ctrlPr>
                                </m:accPr>
                                <m:e>
                                  <m:r>
                                    <a:rPr lang="tr-TR" sz="24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400" i="1"/>
                                <m:t>ç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𝑝</m:t>
                              </m:r>
                            </m:e>
                            <m:sub>
                              <m:r>
                                <a:rPr lang="tr-TR" sz="2400" i="1"/>
                                <m:t>ç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𝑣</m:t>
                              </m:r>
                            </m:e>
                            <m:sub>
                              <m:r>
                                <a:rPr lang="tr-TR" sz="2400" i="1"/>
                                <m:t>ç</m:t>
                              </m:r>
                            </m:sub>
                          </m:sSub>
                        </m:e>
                      </m:d>
                      <m:r>
                        <a:rPr lang="tr-TR" sz="2400" i="1"/>
                        <m:t>+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400" i="1"/>
                              </m:ctrlPr>
                            </m:accPr>
                            <m:e>
                              <m:r>
                                <a:rPr lang="tr-TR" sz="24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400" i="1"/>
                            <m:t>𝑣</m:t>
                          </m:r>
                        </m:sub>
                      </m:sSub>
                      <m:r>
                        <a:rPr lang="tr-TR" sz="2400" i="1"/>
                        <m:t>+</m:t>
                      </m:r>
                      <m:acc>
                        <m:accPr>
                          <m:chr m:val="̇"/>
                          <m:ctrlPr>
                            <a:rPr lang="tr-TR" sz="2400" i="1"/>
                          </m:ctrlPr>
                        </m:accPr>
                        <m:e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𝑊</m:t>
                              </m:r>
                            </m:e>
                            <m:sub>
                              <m:r>
                                <a:rPr lang="tr-TR" sz="2400" i="1"/>
                                <m:t>ş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tr-TR" sz="2400" dirty="0"/>
              </a:p>
              <a:p>
                <a:pPr marL="0" indent="0">
                  <a:buNone/>
                </a:pPr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600200"/>
                <a:ext cx="8784976" cy="4525963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072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1340768"/>
                <a:ext cx="8928992" cy="5361459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600" i="1"/>
                          </m:ctrlPr>
                        </m:fPr>
                        <m:num>
                          <m:r>
                            <a:rPr lang="tr-TR" sz="2600" i="1"/>
                            <m:t>𝑑</m:t>
                          </m:r>
                        </m:num>
                        <m:den>
                          <m:r>
                            <a:rPr lang="tr-TR" sz="2600" i="1"/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tr-TR" sz="2600" i="1"/>
                          </m:ctrlPr>
                        </m:dPr>
                        <m:e>
                          <m:r>
                            <a:rPr lang="tr-TR" sz="2600" i="1"/>
                            <m:t>𝑚𝑢</m:t>
                          </m:r>
                        </m:e>
                      </m:d>
                      <m:r>
                        <a:rPr lang="tr-TR" sz="2600" i="1"/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6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600" i="1"/>
                                  </m:ctrlPr>
                                </m:accPr>
                                <m:e>
                                  <m:r>
                                    <a:rPr lang="tr-TR" sz="26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600" i="1"/>
                                <m:t>𝑔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600" i="1"/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600" i="1"/>
                                  </m:ctrlPr>
                                </m:sSubPr>
                                <m:e>
                                  <m:r>
                                    <a:rPr lang="tr-TR" sz="2600" i="1"/>
                                    <m:t>𝑢</m:t>
                                  </m:r>
                                </m:e>
                                <m:sub>
                                  <m:r>
                                    <a:rPr lang="tr-TR" sz="2600" i="1"/>
                                    <m:t>𝑔</m:t>
                                  </m:r>
                                </m:sub>
                              </m:sSub>
                              <m:r>
                                <a:rPr lang="tr-TR" sz="2600" i="1"/>
                                <m:t>+</m:t>
                              </m:r>
                              <m:sSub>
                                <m:sSubPr>
                                  <m:ctrlPr>
                                    <a:rPr lang="tr-TR" sz="2600" i="1"/>
                                  </m:ctrlPr>
                                </m:sSubPr>
                                <m:e>
                                  <m:r>
                                    <a:rPr lang="tr-TR" sz="2600" i="1"/>
                                    <m:t>𝑝</m:t>
                                  </m:r>
                                </m:e>
                                <m:sub>
                                  <m:r>
                                    <a:rPr lang="tr-TR" sz="2600" i="1"/>
                                    <m:t>𝑔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tr-TR" sz="2600" i="1"/>
                                  </m:ctrlPr>
                                </m:sSubPr>
                                <m:e>
                                  <m:r>
                                    <a:rPr lang="tr-TR" sz="2600" i="1"/>
                                    <m:t>𝑣</m:t>
                                  </m:r>
                                </m:e>
                                <m:sub>
                                  <m:r>
                                    <a:rPr lang="tr-TR" sz="2600" i="1"/>
                                    <m:t>𝑔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600" i="1"/>
                            <m:t>−</m:t>
                          </m:r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600" i="1"/>
                                  </m:ctrlPr>
                                </m:accPr>
                                <m:e>
                                  <m:r>
                                    <a:rPr lang="tr-TR" sz="26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600" i="1"/>
                                <m:t>ç</m:t>
                              </m:r>
                            </m:sub>
                          </m:sSub>
                          <m:d>
                            <m:dPr>
                              <m:ctrlPr>
                                <a:rPr lang="tr-TR" sz="2600" i="1"/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600" i="1"/>
                                  </m:ctrlPr>
                                </m:sSubPr>
                                <m:e>
                                  <m:r>
                                    <a:rPr lang="tr-TR" sz="2600" i="1"/>
                                    <m:t>𝑢</m:t>
                                  </m:r>
                                </m:e>
                                <m:sub>
                                  <m:r>
                                    <a:rPr lang="tr-TR" sz="2600" i="1"/>
                                    <m:t>ç</m:t>
                                  </m:r>
                                </m:sub>
                              </m:sSub>
                              <m:r>
                                <a:rPr lang="tr-TR" sz="2600" i="1"/>
                                <m:t>+</m:t>
                              </m:r>
                              <m:sSub>
                                <m:sSubPr>
                                  <m:ctrlPr>
                                    <a:rPr lang="tr-TR" sz="2600" i="1"/>
                                  </m:ctrlPr>
                                </m:sSubPr>
                                <m:e>
                                  <m:r>
                                    <a:rPr lang="tr-TR" sz="2600" i="1"/>
                                    <m:t>𝑝</m:t>
                                  </m:r>
                                </m:e>
                                <m:sub>
                                  <m:r>
                                    <a:rPr lang="tr-TR" sz="2600" i="1"/>
                                    <m:t>ç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tr-TR" sz="2600" i="1"/>
                                  </m:ctrlPr>
                                </m:sSubPr>
                                <m:e>
                                  <m:r>
                                    <a:rPr lang="tr-TR" sz="2600" i="1"/>
                                    <m:t>𝑣</m:t>
                                  </m:r>
                                </m:e>
                                <m:sub>
                                  <m:r>
                                    <a:rPr lang="tr-TR" sz="2600" i="1"/>
                                    <m:t>ç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r>
                            <a:rPr lang="tr-TR" sz="2600" i="1"/>
                            <m:t>𝑄</m:t>
                          </m:r>
                        </m:e>
                      </m:acc>
                      <m:r>
                        <a:rPr lang="tr-TR" sz="2600" i="1"/>
                        <m:t>+</m:t>
                      </m:r>
                      <m:sSub>
                        <m:sSubPr>
                          <m:ctrlPr>
                            <a:rPr lang="tr-TR" sz="26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600" i="1"/>
                              </m:ctrlPr>
                            </m:acc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600" i="1"/>
                            <m:t>𝑣</m:t>
                          </m:r>
                        </m:sub>
                      </m:sSub>
                      <m:r>
                        <a:rPr lang="tr-TR" sz="2600" i="1"/>
                        <m:t>+</m:t>
                      </m:r>
                      <m:acc>
                        <m:accPr>
                          <m:chr m:val="̇"/>
                          <m:ctrlPr>
                            <a:rPr lang="tr-TR" sz="2600" i="1"/>
                          </m:ctrlPr>
                        </m:accPr>
                        <m:e>
                          <m:sSub>
                            <m:sSubPr>
                              <m:ctrlPr>
                                <a:rPr lang="tr-TR" sz="2600" i="1"/>
                              </m:ctrlPr>
                            </m:sSubPr>
                            <m:e>
                              <m:r>
                                <a:rPr lang="tr-TR" sz="2600" i="1"/>
                                <m:t>𝑊</m:t>
                              </m:r>
                            </m:e>
                            <m:sub>
                              <m:r>
                                <a:rPr lang="tr-TR" sz="2600" i="1"/>
                                <m:t>ş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tr-TR" sz="2600" dirty="0"/>
              </a:p>
              <a:p>
                <a:pPr marL="0" indent="0">
                  <a:lnSpc>
                    <a:spcPct val="2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800" i="1"/>
                          </m:ctrlPr>
                        </m:fPr>
                        <m:num>
                          <m:r>
                            <a:rPr lang="tr-TR" sz="2800" i="1"/>
                            <m:t>𝑑</m:t>
                          </m:r>
                        </m:num>
                        <m:den>
                          <m:r>
                            <a:rPr lang="tr-TR" sz="2800" i="1"/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tr-TR" sz="2800" i="1"/>
                          </m:ctrlPr>
                        </m:dPr>
                        <m:e>
                          <m:r>
                            <a:rPr lang="tr-TR" sz="2800" i="1"/>
                            <m:t>𝑚𝑢</m:t>
                          </m:r>
                        </m:e>
                      </m:d>
                      <m:r>
                        <a:rPr lang="tr-TR" sz="2800" i="1"/>
                        <m:t>=</m:t>
                      </m:r>
                      <m:d>
                        <m:dPr>
                          <m:ctrlPr>
                            <a:rPr lang="tr-TR" sz="28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800" i="1"/>
                                  </m:ctrlPr>
                                </m:accPr>
                                <m:e>
                                  <m:r>
                                    <a:rPr lang="tr-TR" sz="28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800" i="1"/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h</m:t>
                              </m:r>
                            </m:e>
                            <m:sub>
                              <m:r>
                                <a:rPr lang="tr-TR" sz="2800" i="1"/>
                                <m:t>𝑔</m:t>
                              </m:r>
                            </m:sub>
                          </m:sSub>
                          <m:r>
                            <a:rPr lang="tr-TR" sz="2800" i="1"/>
                            <m:t>−</m:t>
                          </m:r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800" i="1"/>
                                  </m:ctrlPr>
                                </m:accPr>
                                <m:e>
                                  <m:r>
                                    <a:rPr lang="tr-TR" sz="2800" i="1"/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800" i="1"/>
                                <m:t>ç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h</m:t>
                              </m:r>
                            </m:e>
                            <m:sub>
                              <m:r>
                                <a:rPr lang="tr-TR" sz="2800" i="1"/>
                                <m:t>ç</m:t>
                              </m:r>
                            </m:sub>
                          </m:sSub>
                        </m:e>
                      </m:d>
                      <m:r>
                        <a:rPr lang="tr-TR" sz="2800" i="1"/>
                        <m:t>+</m:t>
                      </m:r>
                      <m:acc>
                        <m:accPr>
                          <m:chr m:val="̇"/>
                          <m:ctrlPr>
                            <a:rPr lang="tr-TR" sz="2800" i="1"/>
                          </m:ctrlPr>
                        </m:accPr>
                        <m:e>
                          <m:r>
                            <a:rPr lang="tr-TR" sz="2800" i="1"/>
                            <m:t>𝑄</m:t>
                          </m:r>
                        </m:e>
                      </m:acc>
                      <m:r>
                        <a:rPr lang="tr-TR" sz="2800" i="1"/>
                        <m:t>+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𝑊</m:t>
                              </m:r>
                            </m:e>
                          </m:acc>
                        </m:e>
                        <m:sub>
                          <m:r>
                            <a:rPr lang="tr-TR" sz="2800" i="1"/>
                            <m:t>𝑣</m:t>
                          </m:r>
                        </m:sub>
                      </m:sSub>
                      <m:r>
                        <a:rPr lang="tr-TR" sz="2800" i="1"/>
                        <m:t>+</m:t>
                      </m:r>
                      <m:acc>
                        <m:accPr>
                          <m:chr m:val="̇"/>
                          <m:ctrlPr>
                            <a:rPr lang="tr-TR" sz="2800" i="1"/>
                          </m:ctrlPr>
                        </m:accPr>
                        <m:e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𝑊</m:t>
                              </m:r>
                            </m:e>
                            <m:sub>
                              <m:r>
                                <a:rPr lang="tr-TR" sz="2800" i="1"/>
                                <m:t>ş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tr-TR" sz="2800" dirty="0"/>
              </a:p>
              <a:p>
                <a:pPr marL="0" indent="0">
                  <a:lnSpc>
                    <a:spcPct val="2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i="1"/>
                        <m:t>𝑑</m:t>
                      </m:r>
                      <m:d>
                        <m:dPr>
                          <m:ctrlPr>
                            <a:rPr lang="tr-TR" sz="2800" i="1"/>
                          </m:ctrlPr>
                        </m:dPr>
                        <m:e>
                          <m:r>
                            <a:rPr lang="tr-TR" sz="2800" i="1"/>
                            <m:t>𝑚𝑢</m:t>
                          </m:r>
                        </m:e>
                      </m:d>
                      <m:r>
                        <a:rPr lang="tr-TR" sz="2800" i="1"/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800" i="1"/>
                          </m:ctrlPr>
                        </m:dPr>
                        <m:e>
                          <m:d>
                            <m:dPr>
                              <m:ctrlPr>
                                <a:rPr lang="tr-TR" sz="2800" i="1"/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800" i="1"/>
                                  </m:ctrlPr>
                                </m:sSubPr>
                                <m:e>
                                  <m:acc>
                                    <m:accPr>
                                      <m:chr m:val="̇"/>
                                      <m:ctrlPr>
                                        <a:rPr lang="tr-TR" sz="2800" i="1"/>
                                      </m:ctrlPr>
                                    </m:accPr>
                                    <m:e>
                                      <m:r>
                                        <a:rPr lang="tr-TR" sz="2800" i="1"/>
                                        <m:t>𝑚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tr-TR" sz="2800" i="1"/>
                                    <m:t>𝑔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tr-TR" sz="2800" i="1"/>
                                  </m:ctrlPr>
                                </m:sSubPr>
                                <m:e>
                                  <m:r>
                                    <a:rPr lang="tr-TR" sz="2800" i="1"/>
                                    <m:t>h</m:t>
                                  </m:r>
                                </m:e>
                                <m:sub>
                                  <m:r>
                                    <a:rPr lang="tr-TR" sz="2800" i="1"/>
                                    <m:t>𝑔</m:t>
                                  </m:r>
                                </m:sub>
                              </m:sSub>
                              <m:r>
                                <a:rPr lang="tr-TR" sz="2800" i="1"/>
                                <m:t>−</m:t>
                              </m:r>
                              <m:sSub>
                                <m:sSubPr>
                                  <m:ctrlPr>
                                    <a:rPr lang="tr-TR" sz="2800" i="1"/>
                                  </m:ctrlPr>
                                </m:sSubPr>
                                <m:e>
                                  <m:acc>
                                    <m:accPr>
                                      <m:chr m:val="̇"/>
                                      <m:ctrlPr>
                                        <a:rPr lang="tr-TR" sz="2800" i="1"/>
                                      </m:ctrlPr>
                                    </m:accPr>
                                    <m:e>
                                      <m:r>
                                        <a:rPr lang="tr-TR" sz="2800" i="1"/>
                                        <m:t>𝑚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tr-TR" sz="2800" i="1"/>
                                    <m:t>ç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tr-TR" sz="2800" i="1"/>
                                  </m:ctrlPr>
                                </m:sSubPr>
                                <m:e>
                                  <m:r>
                                    <a:rPr lang="tr-TR" sz="2800" i="1"/>
                                    <m:t>h</m:t>
                                  </m:r>
                                </m:e>
                                <m:sub>
                                  <m:r>
                                    <a:rPr lang="tr-TR" sz="2800" i="1"/>
                                    <m:t>ç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i="1"/>
                            <m:t>+</m:t>
                          </m:r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r>
                                <a:rPr lang="tr-TR" sz="2800" i="1"/>
                                <m:t>𝑄</m:t>
                              </m:r>
                            </m:e>
                          </m:acc>
                          <m:r>
                            <a:rPr lang="tr-TR" sz="2800" i="1"/>
                            <m:t>+</m:t>
                          </m:r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sz="2800" i="1"/>
                                  </m:ctrlPr>
                                </m:accPr>
                                <m:e>
                                  <m:r>
                                    <a:rPr lang="tr-TR" sz="2800" i="1"/>
                                    <m:t>𝑊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sz="2800" i="1"/>
                                <m:t>𝑣</m:t>
                              </m:r>
                            </m:sub>
                          </m:sSub>
                          <m:r>
                            <a:rPr lang="tr-TR" sz="2800" i="1"/>
                            <m:t>+</m:t>
                          </m:r>
                          <m:acc>
                            <m:accPr>
                              <m:chr m:val="̇"/>
                              <m:ctrlPr>
                                <a:rPr lang="tr-TR" sz="2800" i="1"/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tr-TR" sz="2800" i="1"/>
                                  </m:ctrlPr>
                                </m:sSubPr>
                                <m:e>
                                  <m:r>
                                    <a:rPr lang="tr-TR" sz="2800" i="1"/>
                                    <m:t>𝑊</m:t>
                                  </m:r>
                                </m:e>
                                <m:sub>
                                  <m:r>
                                    <a:rPr lang="tr-TR" sz="2800" i="1"/>
                                    <m:t>ş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tr-TR" sz="2800" i="1"/>
                        <m:t>𝑑𝑡</m:t>
                      </m:r>
                    </m:oMath>
                  </m:oMathPara>
                </a14:m>
                <a:endParaRPr lang="tr-TR" sz="2800" dirty="0"/>
              </a:p>
              <a:p>
                <a:pPr marL="0" indent="0">
                  <a:lnSpc>
                    <a:spcPct val="2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𝑢</m:t>
                          </m:r>
                        </m:e>
                        <m:sub>
                          <m:r>
                            <a:rPr lang="tr-TR" sz="2800" i="1"/>
                            <m:t>2</m:t>
                          </m:r>
                        </m:sub>
                      </m:sSub>
                      <m:r>
                        <a:rPr lang="tr-TR" sz="2800" i="1"/>
                        <m:t>−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𝑚</m:t>
                          </m:r>
                        </m:e>
                        <m:sub>
                          <m:r>
                            <a:rPr lang="tr-TR" sz="2800" i="1"/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𝑢</m:t>
                          </m:r>
                        </m:e>
                        <m:sub>
                          <m:r>
                            <a:rPr lang="tr-TR" sz="2800" i="1"/>
                            <m:t>1</m:t>
                          </m:r>
                        </m:sub>
                      </m:sSub>
                      <m:r>
                        <a:rPr lang="tr-TR" sz="2800" i="1"/>
                        <m:t>=</m:t>
                      </m:r>
                      <m:d>
                        <m:dPr>
                          <m:ctrlPr>
                            <a:rPr lang="tr-TR" sz="2800" i="1"/>
                          </m:ctrlPr>
                        </m:dPr>
                        <m:e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𝑚</m:t>
                              </m:r>
                            </m:e>
                            <m:sub>
                              <m:r>
                                <a:rPr lang="tr-TR" sz="2800" i="1"/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h</m:t>
                              </m:r>
                            </m:e>
                            <m:sub>
                              <m:r>
                                <a:rPr lang="tr-TR" sz="2800" i="1"/>
                                <m:t>𝑔</m:t>
                              </m:r>
                            </m:sub>
                          </m:sSub>
                          <m:r>
                            <a:rPr lang="tr-TR" sz="2800" i="1"/>
                            <m:t>−</m:t>
                          </m:r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𝑚</m:t>
                              </m:r>
                            </m:e>
                            <m:sub>
                              <m:r>
                                <a:rPr lang="tr-TR" sz="2800" i="1"/>
                                <m:t>ç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800" i="1"/>
                              </m:ctrlPr>
                            </m:sSubPr>
                            <m:e>
                              <m:r>
                                <a:rPr lang="tr-TR" sz="2800" i="1"/>
                                <m:t>h</m:t>
                              </m:r>
                            </m:e>
                            <m:sub>
                              <m:r>
                                <a:rPr lang="tr-TR" sz="2800" i="1"/>
                                <m:t>ç</m:t>
                              </m:r>
                            </m:sub>
                          </m:sSub>
                        </m:e>
                      </m:d>
                      <m:r>
                        <a:rPr lang="tr-TR" sz="2800" i="1"/>
                        <m:t>+</m:t>
                      </m:r>
                      <m:r>
                        <a:rPr lang="tr-TR" sz="2800" i="1"/>
                        <m:t>𝑄</m:t>
                      </m:r>
                      <m:r>
                        <a:rPr lang="tr-TR" sz="2800" i="1"/>
                        <m:t>+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𝑊</m:t>
                          </m:r>
                        </m:e>
                        <m:sub>
                          <m:r>
                            <a:rPr lang="tr-TR" sz="2800" i="1"/>
                            <m:t>𝑣</m:t>
                          </m:r>
                        </m:sub>
                      </m:sSub>
                      <m:r>
                        <a:rPr lang="tr-TR" sz="2800" i="1"/>
                        <m:t>+</m:t>
                      </m:r>
                      <m:sSub>
                        <m:sSubPr>
                          <m:ctrlPr>
                            <a:rPr lang="tr-TR" sz="2800" i="1"/>
                          </m:ctrlPr>
                        </m:sSubPr>
                        <m:e>
                          <m:r>
                            <a:rPr lang="tr-TR" sz="2800" i="1"/>
                            <m:t>𝑊</m:t>
                          </m:r>
                        </m:e>
                        <m:sub>
                          <m:r>
                            <a:rPr lang="tr-TR" sz="2800" i="1"/>
                            <m:t>ş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1340768"/>
                <a:ext cx="8928992" cy="5361459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Yatışkın</a:t>
            </a:r>
            <a:r>
              <a:rPr lang="tr-TR" dirty="0"/>
              <a:t> Olmayan Açık Sistemlerde </a:t>
            </a:r>
            <a:r>
              <a:rPr lang="tr-TR" dirty="0" smtClean="0"/>
              <a:t>Enerji Denkliği   </a:t>
            </a:r>
            <a:r>
              <a:rPr lang="tr-TR" sz="3100" dirty="0" err="1" smtClean="0"/>
              <a:t>dvm</a:t>
            </a:r>
            <a:r>
              <a:rPr lang="tr-TR" sz="3100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706858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261</Words>
  <Application>Microsoft Office PowerPoint</Application>
  <PresentationFormat>Ekran Gösterisi (4:3)</PresentationFormat>
  <Paragraphs>72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Ofis Teması</vt:lpstr>
      <vt:lpstr>Termodinamik Eşitliklerin Yatışkın ve Yatışkın Olmayan Açık Sistemlere Uygulanması</vt:lpstr>
      <vt:lpstr>Sistem Türleri</vt:lpstr>
      <vt:lpstr>Sistem Türleri</vt:lpstr>
      <vt:lpstr>Termodinamik Denklikler</vt:lpstr>
      <vt:lpstr>Yatışkın Olmayan Açık Sistemlerde Kütle Denkliği</vt:lpstr>
      <vt:lpstr>Yatışkın Açık Sistemlerde Kütle Denkliği</vt:lpstr>
      <vt:lpstr>Yatışkın Olmayan Açık Sistemlerde Enerji Denkliği</vt:lpstr>
      <vt:lpstr>Yatışkın Olmayan Açık Sistemlerde Enerji Denkliği</vt:lpstr>
      <vt:lpstr>Yatışkın Olmayan Açık Sistemlerde Enerji Denkliği   dvm.</vt:lpstr>
      <vt:lpstr>Yatışkın Açık Sistemlerde Enerji Denkliği</vt:lpstr>
      <vt:lpstr>Yatışkın Olmayan Açık Sistemlerde Entropi Denkliği</vt:lpstr>
      <vt:lpstr>Yatışkın Açık Sistemlerde Entropi Denkliği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Denklikler</dc:title>
  <dc:creator>Damla</dc:creator>
  <cp:lastModifiedBy>Evren Erk'akan</cp:lastModifiedBy>
  <cp:revision>23</cp:revision>
  <dcterms:created xsi:type="dcterms:W3CDTF">2018-04-28T08:54:43Z</dcterms:created>
  <dcterms:modified xsi:type="dcterms:W3CDTF">2018-07-29T11:30:41Z</dcterms:modified>
</cp:coreProperties>
</file>