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380" r:id="rId4"/>
    <p:sldId id="392" r:id="rId5"/>
    <p:sldId id="417" r:id="rId6"/>
    <p:sldId id="420" r:id="rId7"/>
    <p:sldId id="421" r:id="rId8"/>
    <p:sldId id="422" r:id="rId9"/>
    <p:sldId id="465" r:id="rId10"/>
    <p:sldId id="466" r:id="rId11"/>
    <p:sldId id="467" r:id="rId12"/>
    <p:sldId id="468" r:id="rId13"/>
    <p:sldId id="424" r:id="rId14"/>
    <p:sldId id="425" r:id="rId15"/>
    <p:sldId id="426" r:id="rId16"/>
    <p:sldId id="427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4" r:id="rId25"/>
    <p:sldId id="428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37" d="100"/>
          <a:sy n="37" d="100"/>
        </p:scale>
        <p:origin x="2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3ED0F-F43C-4D83-9403-C7C896DAA58C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7B200-085B-42BD-8C0E-FFABAC0FD0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240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9001EC-932F-4F99-ADC2-98F826AFC101}" type="slidenum">
              <a:rPr lang="fi-FI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801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10752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2921FE-B976-4E9F-B8D7-9E2475CE3513}" type="slidenum">
              <a:rPr lang="tr-TR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2376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57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996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327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M.Recep YAZGAN Em.Baş İş Müfettişi-İş Güvenliği Uzmanı-İnş.Müh .                                                                                              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EBCAE-550A-46FB-A885-914C058E407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215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193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48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27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21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60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67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65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028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108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oogle.com.tr/url?sa=i&amp;rct=j&amp;q=risk&amp;source=images&amp;cd=&amp;cad=rja&amp;docid=zxES-RXpb8umyM&amp;tbnid=zhJ6XoQvSqR7xM:&amp;ved=0CAUQjRw&amp;url=http://www.profitclicking.biz.tr/profitclicking.380/profitclickingde-risk-vardir.html&amp;ei=NCV-UduyNsLkPMm_gcgF&amp;psig=AFQjCNG5j9jClQqmshf2TjowtbfaXZrRqg&amp;ust=1367307105801129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.tr/url?sa=i&amp;rct=j&amp;q=risk+de%C4%9Ferlendirmesi&amp;source=images&amp;cd=&amp;cad=rja&amp;docid=E_XILN40bBxo8M&amp;tbnid=PHneUD0OQUOfZM:&amp;ved=0CAUQjRw&amp;url=http://muhasebedr.com/genel-risk-degerlendirmesi-ornek-formu/&amp;ei=PCl-Ubz9O8f_OdDvgagN&amp;psig=AFQjCNE8Mbrx0YAhB32hWMQcCSEjrdE7-g&amp;ust=1367308560994716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21184" y="112734"/>
            <a:ext cx="9684845" cy="6413666"/>
            <a:chOff x="921184" y="112734"/>
            <a:chExt cx="9684845" cy="64136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84" y="112734"/>
              <a:ext cx="9684845" cy="553650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069774" y="4772074"/>
              <a:ext cx="7387663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5400" b="1" dirty="0" smtClean="0">
                  <a:solidFill>
                    <a:srgbClr val="FF0000"/>
                  </a:solidFill>
                </a:rPr>
                <a:t>JEM </a:t>
              </a:r>
              <a:r>
                <a:rPr lang="tr-TR" sz="5400" b="1" dirty="0" smtClean="0">
                  <a:solidFill>
                    <a:srgbClr val="FF0000"/>
                  </a:solidFill>
                </a:rPr>
                <a:t>426</a:t>
              </a:r>
            </a:p>
            <a:p>
              <a:pPr algn="ctr"/>
              <a:r>
                <a:rPr lang="tr-TR" sz="5400" b="1" dirty="0" smtClean="0">
                  <a:solidFill>
                    <a:srgbClr val="FF0000"/>
                  </a:solidFill>
                </a:rPr>
                <a:t>İŞ </a:t>
              </a:r>
              <a:r>
                <a:rPr lang="tr-TR" sz="5400" b="1" dirty="0" smtClean="0">
                  <a:solidFill>
                    <a:srgbClr val="FF0000"/>
                  </a:solidFill>
                </a:rPr>
                <a:t>SAĞLIĞI VE GÜVENLİĞİ</a:t>
              </a:r>
              <a:endParaRPr lang="tr-TR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6691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778" y="663879"/>
            <a:ext cx="10515600" cy="1026809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000090"/>
                </a:solidFill>
              </a:rPr>
              <a:t>Risk değerlendirmesi </a:t>
            </a:r>
            <a:r>
              <a:rPr lang="tr-TR" b="1" dirty="0" smtClean="0">
                <a:solidFill>
                  <a:srgbClr val="000090"/>
                </a:solidFill>
              </a:rPr>
              <a:t>ekibi              </a:t>
            </a:r>
            <a:br>
              <a:rPr lang="tr-TR" b="1" dirty="0" smtClean="0">
                <a:solidFill>
                  <a:srgbClr val="000090"/>
                </a:solidFill>
              </a:rPr>
            </a:br>
            <a:r>
              <a:rPr lang="tr-TR" b="1" dirty="0">
                <a:solidFill>
                  <a:srgbClr val="000090"/>
                </a:solidFill>
              </a:rPr>
              <a:t/>
            </a:r>
            <a:br>
              <a:rPr lang="tr-TR" b="1" dirty="0">
                <a:solidFill>
                  <a:srgbClr val="000090"/>
                </a:solidFill>
              </a:rPr>
            </a:br>
            <a:r>
              <a:rPr lang="tr-TR" b="1" dirty="0" smtClean="0">
                <a:solidFill>
                  <a:srgbClr val="000090"/>
                </a:solidFill>
              </a:rPr>
              <a:t>Risk Analiz ve Değerlendirmesini kim yapar?</a:t>
            </a:r>
            <a:r>
              <a:rPr lang="en-GB" dirty="0">
                <a:solidFill>
                  <a:srgbClr val="000090"/>
                </a:solidFill>
              </a:rPr>
              <a:t/>
            </a:r>
            <a:br>
              <a:rPr lang="en-GB" dirty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358" y="2379944"/>
            <a:ext cx="11611627" cy="44953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b="1" dirty="0"/>
              <a:t>MADDE 6 –</a:t>
            </a:r>
            <a:r>
              <a:rPr lang="tr-TR" sz="2400" dirty="0"/>
              <a:t> (1) </a:t>
            </a:r>
            <a:r>
              <a:rPr lang="tr-TR" sz="2400" b="1" u="sng" dirty="0">
                <a:solidFill>
                  <a:srgbClr val="FF0000"/>
                </a:solidFill>
              </a:rPr>
              <a:t>Risk değerlendirmesi, işverenin oluşturduğu bir ekip tarafından </a:t>
            </a:r>
            <a:r>
              <a:rPr lang="tr-TR" sz="2400" b="1" u="sng" dirty="0" smtClean="0">
                <a:solidFill>
                  <a:srgbClr val="FF0000"/>
                </a:solidFill>
              </a:rPr>
              <a:t>yapılır:</a:t>
            </a:r>
            <a:r>
              <a:rPr lang="tr-TR" sz="2400" dirty="0" smtClean="0"/>
              <a:t> </a:t>
            </a:r>
            <a:endParaRPr lang="en-GB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2400" dirty="0"/>
              <a:t>a) İşveren veya işveren vekili.</a:t>
            </a:r>
            <a:endParaRPr lang="en-GB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2400" dirty="0"/>
              <a:t>b) İşyerinde sağlık ve güvenlik hizmetini yürüten </a:t>
            </a:r>
            <a:r>
              <a:rPr lang="tr-TR" sz="2400" u="sng" dirty="0"/>
              <a:t>iş güvenliği uzmanları ile işyeri hekimleri</a:t>
            </a:r>
            <a:r>
              <a:rPr lang="tr-TR" sz="2400" dirty="0"/>
              <a:t>.</a:t>
            </a:r>
            <a:endParaRPr lang="en-GB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2400" dirty="0"/>
              <a:t>c) İşyerindeki </a:t>
            </a:r>
            <a:r>
              <a:rPr lang="tr-TR" sz="2400" u="sng" dirty="0"/>
              <a:t>çalışan temsilcileri.</a:t>
            </a:r>
            <a:endParaRPr lang="en-GB" sz="2400" u="sng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2400" dirty="0"/>
              <a:t>d</a:t>
            </a:r>
            <a:r>
              <a:rPr lang="tr-TR" sz="2400" dirty="0" smtClean="0"/>
              <a:t>) </a:t>
            </a:r>
            <a:r>
              <a:rPr lang="tr-TR" sz="2400" dirty="0"/>
              <a:t>İşyerindeki </a:t>
            </a:r>
            <a:r>
              <a:rPr lang="tr-TR" sz="2400" u="sng" dirty="0"/>
              <a:t>destek </a:t>
            </a:r>
            <a:r>
              <a:rPr lang="tr-TR" sz="2400" u="sng" dirty="0" smtClean="0"/>
              <a:t>elemanları</a:t>
            </a:r>
            <a:r>
              <a:rPr lang="tr-TR" sz="2400" dirty="0"/>
              <a:t> </a:t>
            </a:r>
            <a:r>
              <a:rPr lang="tr-TR" sz="1600" dirty="0" smtClean="0"/>
              <a:t>(Asli görevinin dışında İSG ile ilgili önleme, koruma, tahliye, yangınla mücadele gibi konularda uygun donanım ve yeterli eğitime sahip kişidir.)</a:t>
            </a:r>
            <a:endParaRPr lang="en-GB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2400" dirty="0" smtClean="0"/>
              <a:t>e) </a:t>
            </a:r>
            <a:r>
              <a:rPr lang="tr-TR" sz="2400" dirty="0"/>
              <a:t>İşyerindeki bütün birimleri temsil edecek şekilde belirlenen ve işyerinde yürütülen çalışmalar, mevcut veya muhtemel tehlike kaynakları ile </a:t>
            </a:r>
            <a:r>
              <a:rPr lang="tr-TR" sz="2400" u="sng" dirty="0"/>
              <a:t>riskler konusunda bilgi sahibi çalışanlar</a:t>
            </a:r>
            <a:r>
              <a:rPr lang="tr-TR" sz="2400" dirty="0"/>
              <a:t>.</a:t>
            </a:r>
            <a:endParaRPr lang="en-GB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46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38237" y="452437"/>
            <a:ext cx="9915525" cy="5953125"/>
            <a:chOff x="1138237" y="452437"/>
            <a:chExt cx="9915525" cy="59531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8237" y="452437"/>
              <a:ext cx="9915525" cy="59531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528175" y="588723"/>
              <a:ext cx="701458" cy="526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49155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36" y="198426"/>
            <a:ext cx="7282906" cy="65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43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163763" y="0"/>
            <a:ext cx="7772400" cy="936104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tr-TR" sz="4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KISACA RİSK YÖNETİMİ</a:t>
            </a:r>
          </a:p>
        </p:txBody>
      </p:sp>
      <p:pic>
        <p:nvPicPr>
          <p:cNvPr id="27651" name="Picture 4" descr="risk_analizi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9" r="6798"/>
          <a:stretch>
            <a:fillRect/>
          </a:stretch>
        </p:blipFill>
        <p:spPr>
          <a:xfrm>
            <a:off x="951774" y="841648"/>
            <a:ext cx="10566458" cy="5574234"/>
          </a:xfrm>
        </p:spPr>
      </p:pic>
      <p:sp>
        <p:nvSpPr>
          <p:cNvPr id="27652" name="Text Box 19"/>
          <p:cNvSpPr txBox="1">
            <a:spLocks noChangeArrowheads="1"/>
          </p:cNvSpPr>
          <p:nvPr/>
        </p:nvSpPr>
        <p:spPr bwMode="auto">
          <a:xfrm>
            <a:off x="2163763" y="6253164"/>
            <a:ext cx="1676400" cy="319087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tr-TR" sz="1400" b="1">
                <a:latin typeface="Calibri" pitchFamily="34" charset="0"/>
              </a:rPr>
              <a:t>RİSK BELİRLEME</a:t>
            </a:r>
          </a:p>
        </p:txBody>
      </p:sp>
      <p:sp>
        <p:nvSpPr>
          <p:cNvPr id="27653" name="Text Box 20"/>
          <p:cNvSpPr txBox="1">
            <a:spLocks noChangeArrowheads="1"/>
          </p:cNvSpPr>
          <p:nvPr/>
        </p:nvSpPr>
        <p:spPr bwMode="auto">
          <a:xfrm>
            <a:off x="4524376" y="6259514"/>
            <a:ext cx="2016125" cy="312737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tr-TR" sz="1400" b="1" dirty="0">
                <a:latin typeface="Calibri" pitchFamily="34" charset="0"/>
              </a:rPr>
              <a:t>RİSK DEĞERLENDİRME</a:t>
            </a:r>
          </a:p>
        </p:txBody>
      </p:sp>
      <p:sp>
        <p:nvSpPr>
          <p:cNvPr id="27654" name="Text Box 21"/>
          <p:cNvSpPr txBox="1">
            <a:spLocks noChangeArrowheads="1"/>
          </p:cNvSpPr>
          <p:nvPr/>
        </p:nvSpPr>
        <p:spPr bwMode="auto">
          <a:xfrm>
            <a:off x="7751763" y="6253164"/>
            <a:ext cx="1676400" cy="312073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tr-TR" sz="1400" b="1">
                <a:latin typeface="Calibri" pitchFamily="34" charset="0"/>
              </a:rPr>
              <a:t>RİSK YÖNETİMİ</a:t>
            </a:r>
          </a:p>
        </p:txBody>
      </p:sp>
    </p:spTree>
    <p:extLst>
      <p:ext uri="{BB962C8B-B14F-4D97-AF65-F5344CB8AC3E}">
        <p14:creationId xmlns:p14="http://schemas.microsoft.com/office/powerpoint/2010/main" val="15496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3916" r="8006" b="918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5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13916" r="8006" b="8447"/>
          <a:stretch>
            <a:fillRect/>
          </a:stretch>
        </p:blipFill>
        <p:spPr bwMode="auto">
          <a:xfrm>
            <a:off x="1524000" y="0"/>
            <a:ext cx="9144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7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13916" r="8006" b="918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7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748" y="192828"/>
            <a:ext cx="6333038" cy="1500187"/>
          </a:xfrm>
        </p:spPr>
        <p:txBody>
          <a:bodyPr>
            <a:normAutofit/>
          </a:bodyPr>
          <a:lstStyle/>
          <a:p>
            <a:r>
              <a:rPr lang="tr-TR" sz="4800" dirty="0" smtClean="0">
                <a:solidFill>
                  <a:srgbClr val="FF0000"/>
                </a:solidFill>
              </a:rPr>
              <a:t>Çeşitli Tehlike Kaynakları ve Ortaya Çıkan Riskler</a:t>
            </a:r>
            <a:endParaRPr lang="tr-TR" sz="4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016" y="1529768"/>
            <a:ext cx="3933173" cy="5228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0997" y="2979851"/>
            <a:ext cx="2200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>
                <a:solidFill>
                  <a:srgbClr val="0070C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Merdiven</a:t>
            </a:r>
            <a:endParaRPr lang="tr-TR" sz="3600" dirty="0">
              <a:solidFill>
                <a:srgbClr val="0070C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36279" y="4009073"/>
            <a:ext cx="22004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Kayma, takılma,</a:t>
            </a:r>
          </a:p>
          <a:p>
            <a:r>
              <a:rPr lang="tr-TR" sz="3600" dirty="0" smtClean="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düşme</a:t>
            </a:r>
            <a:endParaRPr lang="tr-TR" sz="3600" dirty="0">
              <a:solidFill>
                <a:srgbClr val="00B05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1121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078" y="136803"/>
            <a:ext cx="7327725" cy="54765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48384" y="2441232"/>
            <a:ext cx="2450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smtClean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Yüksekte çalışma</a:t>
            </a:r>
            <a:endParaRPr lang="tr-TR" sz="3600" b="1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0077" y="5613318"/>
            <a:ext cx="5837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smtClean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Yüksekten düşme, malzeme düşmesi</a:t>
            </a:r>
            <a:endParaRPr lang="tr-TR" sz="3600" b="1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9268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73" y="120806"/>
            <a:ext cx="3937064" cy="52374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326" y="4908249"/>
            <a:ext cx="2087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smtClean="0">
                <a:solidFill>
                  <a:srgbClr val="0000CC"/>
                </a:solidFill>
                <a:latin typeface="Arial" panose="020B0604020202020204" pitchFamily="34" charset="0"/>
              </a:rPr>
              <a:t>Depolama </a:t>
            </a:r>
            <a:endParaRPr lang="tr-TR" sz="2800" dirty="0"/>
          </a:p>
        </p:txBody>
      </p:sp>
      <p:sp>
        <p:nvSpPr>
          <p:cNvPr id="6" name="Rectangle 5"/>
          <p:cNvSpPr/>
          <p:nvPr/>
        </p:nvSpPr>
        <p:spPr>
          <a:xfrm>
            <a:off x="2219195" y="5385302"/>
            <a:ext cx="20751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dirty="0">
                <a:solidFill>
                  <a:srgbClr val="006500"/>
                </a:solidFill>
                <a:latin typeface="Arial" panose="020B0604020202020204" pitchFamily="34" charset="0"/>
              </a:rPr>
              <a:t>Ezilme, dökülme </a:t>
            </a:r>
            <a:endParaRPr lang="tr-TR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48" y="176666"/>
            <a:ext cx="5945692" cy="44518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89951" y="4404132"/>
            <a:ext cx="1574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smtClean="0">
                <a:solidFill>
                  <a:srgbClr val="0000CC"/>
                </a:solidFill>
                <a:latin typeface="Arial" panose="020B0604020202020204" pitchFamily="34" charset="0"/>
              </a:rPr>
              <a:t>Elektrik </a:t>
            </a:r>
            <a:endParaRPr lang="tr-TR" sz="2800" dirty="0"/>
          </a:p>
        </p:txBody>
      </p:sp>
      <p:sp>
        <p:nvSpPr>
          <p:cNvPr id="9" name="Rectangle 8"/>
          <p:cNvSpPr/>
          <p:nvPr/>
        </p:nvSpPr>
        <p:spPr>
          <a:xfrm>
            <a:off x="6764055" y="555457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dirty="0">
                <a:solidFill>
                  <a:srgbClr val="006500"/>
                </a:solidFill>
                <a:latin typeface="Arial" panose="020B0604020202020204" pitchFamily="34" charset="0"/>
              </a:rPr>
              <a:t>Elektrik şoku, takılıp düşme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65817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8" y="291902"/>
            <a:ext cx="5617401" cy="3211281"/>
          </a:xfrm>
          <a:prstGeom prst="rect">
            <a:avLst/>
          </a:prstGeom>
        </p:spPr>
      </p:pic>
      <p:sp>
        <p:nvSpPr>
          <p:cNvPr id="5" name="2 Dikdörtgen"/>
          <p:cNvSpPr/>
          <p:nvPr/>
        </p:nvSpPr>
        <p:spPr>
          <a:xfrm>
            <a:off x="2990848" y="2132887"/>
            <a:ext cx="8422756" cy="38318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tr-TR" sz="5400" b="1" i="1" u="sng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RİSK DEĞERLENDİRMESİ</a:t>
            </a:r>
          </a:p>
          <a:p>
            <a:pPr algn="ctr">
              <a:lnSpc>
                <a:spcPct val="150000"/>
              </a:lnSpc>
            </a:pPr>
            <a:endParaRPr lang="tr-TR" sz="5400" b="1" i="1" u="sng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9650" y="5885103"/>
            <a:ext cx="9671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i="1" dirty="0" smtClean="0">
                <a:solidFill>
                  <a:srgbClr val="00B050"/>
                </a:solidFill>
              </a:rPr>
              <a:t>Riskin büyüklüğünü hesaplama ve tolere edilip-edilemezliğine karar verme</a:t>
            </a:r>
            <a:endParaRPr lang="tr-TR" sz="24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30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6" y="232750"/>
            <a:ext cx="8136000" cy="60918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72394" y="699763"/>
            <a:ext cx="1824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dirty="0">
                <a:solidFill>
                  <a:srgbClr val="0000CC"/>
                </a:solidFill>
                <a:latin typeface="Arial" panose="020B0604020202020204" pitchFamily="34" charset="0"/>
              </a:rPr>
              <a:t>Taşlama Tezgahı </a:t>
            </a:r>
            <a:endParaRPr lang="tr-TR" sz="2800" dirty="0"/>
          </a:p>
        </p:txBody>
      </p:sp>
      <p:sp>
        <p:nvSpPr>
          <p:cNvPr id="6" name="Rectangle 5"/>
          <p:cNvSpPr/>
          <p:nvPr/>
        </p:nvSpPr>
        <p:spPr>
          <a:xfrm>
            <a:off x="8285096" y="4431806"/>
            <a:ext cx="41544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dirty="0">
                <a:solidFill>
                  <a:srgbClr val="006500"/>
                </a:solidFill>
                <a:latin typeface="Arial" panose="020B0604020202020204" pitchFamily="34" charset="0"/>
              </a:rPr>
              <a:t>Göze çapak kaçması, </a:t>
            </a:r>
            <a:endParaRPr lang="tr-TR" sz="2800" dirty="0">
              <a:solidFill>
                <a:srgbClr val="006500"/>
              </a:solidFill>
              <a:latin typeface="Arial" panose="020B0604020202020204" pitchFamily="34" charset="0"/>
            </a:endParaRPr>
          </a:p>
          <a:p>
            <a:r>
              <a:rPr lang="tr-TR" sz="2800" b="1" dirty="0">
                <a:solidFill>
                  <a:srgbClr val="006500"/>
                </a:solidFill>
                <a:latin typeface="Arial" panose="020B0604020202020204" pitchFamily="34" charset="0"/>
              </a:rPr>
              <a:t>taş sıçraması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092384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08" y="375001"/>
            <a:ext cx="4474800" cy="5406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858" y="5472179"/>
            <a:ext cx="2325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smtClean="0">
                <a:solidFill>
                  <a:srgbClr val="0000CC"/>
                </a:solidFill>
                <a:latin typeface="Arial" panose="020B0604020202020204" pitchFamily="34" charset="0"/>
              </a:rPr>
              <a:t>Asit (kimyasal) </a:t>
            </a:r>
            <a:endParaRPr lang="tr-TR" sz="2400" dirty="0"/>
          </a:p>
        </p:txBody>
      </p:sp>
      <p:sp>
        <p:nvSpPr>
          <p:cNvPr id="6" name="Rectangle 5"/>
          <p:cNvSpPr/>
          <p:nvPr/>
        </p:nvSpPr>
        <p:spPr>
          <a:xfrm>
            <a:off x="2308964" y="5305404"/>
            <a:ext cx="4129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Korozif etki, </a:t>
            </a:r>
            <a:endParaRPr lang="tr-TR" sz="2400" dirty="0">
              <a:solidFill>
                <a:srgbClr val="0065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çevresel kirlilik, </a:t>
            </a:r>
            <a:endParaRPr lang="tr-TR" sz="2400" dirty="0">
              <a:solidFill>
                <a:srgbClr val="0065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zehirlenme, v.b </a:t>
            </a:r>
            <a:endParaRPr lang="tr-TR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341" y="245276"/>
            <a:ext cx="5633236" cy="37285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53830" y="3693483"/>
            <a:ext cx="19373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smtClean="0">
                <a:solidFill>
                  <a:srgbClr val="0000CC"/>
                </a:solidFill>
                <a:latin typeface="Arial" panose="020B0604020202020204" pitchFamily="34" charset="0"/>
              </a:rPr>
              <a:t>Metal boyama </a:t>
            </a:r>
            <a:endParaRPr lang="tr-TR" sz="2400" dirty="0"/>
          </a:p>
        </p:txBody>
      </p:sp>
      <p:sp>
        <p:nvSpPr>
          <p:cNvPr id="9" name="Rectangle 8"/>
          <p:cNvSpPr/>
          <p:nvPr/>
        </p:nvSpPr>
        <p:spPr>
          <a:xfrm>
            <a:off x="8769959" y="4995477"/>
            <a:ext cx="2701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Kanserojen </a:t>
            </a:r>
            <a:endParaRPr lang="tr-TR" sz="2400" dirty="0">
              <a:solidFill>
                <a:srgbClr val="0065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ve mutajen etki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52223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16" y="318760"/>
            <a:ext cx="5339250" cy="34647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816" y="3783514"/>
            <a:ext cx="1411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Tıbbi atık </a:t>
            </a:r>
            <a:endParaRPr lang="tr-TR" sz="2400" dirty="0"/>
          </a:p>
        </p:txBody>
      </p:sp>
      <p:sp>
        <p:nvSpPr>
          <p:cNvPr id="6" name="Rectangle 5"/>
          <p:cNvSpPr/>
          <p:nvPr/>
        </p:nvSpPr>
        <p:spPr>
          <a:xfrm>
            <a:off x="1681082" y="4457571"/>
            <a:ext cx="3665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Enfeksiyon, çevresel kirlilik </a:t>
            </a:r>
            <a:endParaRPr lang="tr-TR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831" y="318760"/>
            <a:ext cx="4461917" cy="33370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77831" y="3368015"/>
            <a:ext cx="2299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smtClean="0">
                <a:solidFill>
                  <a:srgbClr val="0000CC"/>
                </a:solidFill>
                <a:latin typeface="Arial" panose="020B0604020202020204" pitchFamily="34" charset="0"/>
              </a:rPr>
              <a:t>Elle taşıma </a:t>
            </a:r>
            <a:endParaRPr lang="tr-TR" sz="2400" dirty="0"/>
          </a:p>
        </p:txBody>
      </p:sp>
      <p:sp>
        <p:nvSpPr>
          <p:cNvPr id="9" name="Rectangle 8"/>
          <p:cNvSpPr/>
          <p:nvPr/>
        </p:nvSpPr>
        <p:spPr>
          <a:xfrm>
            <a:off x="7377831" y="48269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Kas-iskelet sistemi rahatsızlığı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175563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85" y="1606129"/>
            <a:ext cx="5237550" cy="38962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5918" y="148086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00CC"/>
                </a:solidFill>
                <a:latin typeface="Arial" panose="020B0604020202020204" pitchFamily="34" charset="0"/>
              </a:rPr>
              <a:t>Toz </a:t>
            </a:r>
            <a:endParaRPr lang="tr-TR" sz="2400" dirty="0"/>
          </a:p>
        </p:txBody>
      </p:sp>
      <p:sp>
        <p:nvSpPr>
          <p:cNvPr id="6" name="Rectangle 5"/>
          <p:cNvSpPr/>
          <p:nvPr/>
        </p:nvSpPr>
        <p:spPr>
          <a:xfrm>
            <a:off x="1181622" y="497917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Meslek hastalığı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94087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528637"/>
            <a:ext cx="1069657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89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~AUT0019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455495" y="-553610"/>
            <a:ext cx="10693768" cy="7835951"/>
          </a:xfrm>
        </p:spPr>
      </p:pic>
      <p:sp>
        <p:nvSpPr>
          <p:cNvPr id="3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dirty="0"/>
              <a:t>mustafa@ozesen.com</a:t>
            </a:r>
          </a:p>
        </p:txBody>
      </p:sp>
    </p:spTree>
    <p:extLst>
      <p:ext uri="{BB962C8B-B14F-4D97-AF65-F5344CB8AC3E}">
        <p14:creationId xmlns:p14="http://schemas.microsoft.com/office/powerpoint/2010/main" val="22984106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776536" y="0"/>
            <a:ext cx="10515600" cy="1325563"/>
          </a:xfrm>
        </p:spPr>
        <p:txBody>
          <a:bodyPr/>
          <a:lstStyle/>
          <a:p>
            <a:r>
              <a:rPr lang="tr-TR" dirty="0" smtClean="0">
                <a:solidFill>
                  <a:srgbClr val="008000"/>
                </a:solidFill>
              </a:rPr>
              <a:t>Tehlike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19536" y="1268760"/>
            <a:ext cx="9140946" cy="137818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tr-TR" sz="2000" dirty="0"/>
          </a:p>
          <a:p>
            <a:pPr>
              <a:lnSpc>
                <a:spcPct val="90000"/>
              </a:lnSpc>
            </a:pPr>
            <a:r>
              <a:rPr lang="tr-TR" sz="2000" dirty="0"/>
              <a:t>İnsanların yaralanması veya sağlığının bozulması veya bunların birlikte gerçekleşmesine sebep olabilecek kaynak, durum veya işlem (TS 18001:2007)</a:t>
            </a:r>
          </a:p>
        </p:txBody>
      </p:sp>
      <p:pic>
        <p:nvPicPr>
          <p:cNvPr id="17411" name="Picture 6" descr="ris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5" t="6229" r="5345" b="8202"/>
          <a:stretch>
            <a:fillRect/>
          </a:stretch>
        </p:blipFill>
        <p:spPr bwMode="auto">
          <a:xfrm>
            <a:off x="1426875" y="4170128"/>
            <a:ext cx="2993259" cy="22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encrypted-tbn0.gstatic.com/images?q=tbn:ANd9GcSwT0KQEFPYIbzDmgEmOSPI6zUNdL7abANYzsSITjNlAy3wvo-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" y="1752374"/>
            <a:ext cx="1872059" cy="16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9910" y="3038544"/>
            <a:ext cx="715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/>
              <a:t>* İşyerinde </a:t>
            </a:r>
            <a:r>
              <a:rPr lang="tr-TR" sz="2400" b="1" dirty="0"/>
              <a:t>var olan ya da dışarıdan gelebilecek, çalışanı veya işyerini etkileyebilecek zarar veya hasar verme </a:t>
            </a:r>
            <a:r>
              <a:rPr lang="tr-TR" sz="2400" b="1" dirty="0" smtClean="0"/>
              <a:t>potansiyeli (6331 sayılı İş Sağlığı Kanunu)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16739415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888" y="188662"/>
            <a:ext cx="10515600" cy="1325563"/>
          </a:xfrm>
        </p:spPr>
        <p:txBody>
          <a:bodyPr/>
          <a:lstStyle/>
          <a:p>
            <a:r>
              <a:rPr lang="tr-TR" dirty="0" smtClean="0">
                <a:solidFill>
                  <a:srgbClr val="000090"/>
                </a:solidFill>
              </a:rPr>
              <a:t>Risk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687888" y="1746961"/>
            <a:ext cx="10515600" cy="4303110"/>
          </a:xfrm>
        </p:spPr>
        <p:txBody>
          <a:bodyPr/>
          <a:lstStyle/>
          <a:p>
            <a:r>
              <a:rPr lang="tr-TR" sz="2400" dirty="0" smtClean="0"/>
              <a:t> </a:t>
            </a:r>
            <a:r>
              <a:rPr lang="tr-TR" sz="2400" dirty="0"/>
              <a:t>Tehlikeli bir olayın veya maruz kalma durumunun meydana gelme olasılığı ile olay veya maruz kalma durumunun yol açabileceği yaralanma veya sağlık bozulmasının ciddiyet derecesinin birleşimi. (TS 18001:2007</a:t>
            </a:r>
            <a:r>
              <a:rPr lang="tr-TR" sz="2400" dirty="0" smtClean="0"/>
              <a:t>).</a:t>
            </a:r>
          </a:p>
          <a:p>
            <a:endParaRPr lang="tr-TR" sz="2400" dirty="0"/>
          </a:p>
          <a:p>
            <a:r>
              <a:rPr lang="tr-TR" sz="2400" b="1" dirty="0" smtClean="0"/>
              <a:t>Tehlikelerden kaynaklanan bir olayın, meydana gelme olasılığı ile zarar</a:t>
            </a:r>
          </a:p>
          <a:p>
            <a:pPr marL="0" indent="0">
              <a:buNone/>
            </a:pPr>
            <a:r>
              <a:rPr lang="tr-TR" sz="2400" b="1" dirty="0" smtClean="0"/>
              <a:t>Verme derecesinin bileşkesidir. (6331 sayılı İSG Kanunu)</a:t>
            </a:r>
            <a:endParaRPr lang="tr-TR" sz="2400" b="1" dirty="0"/>
          </a:p>
        </p:txBody>
      </p:sp>
      <p:pic>
        <p:nvPicPr>
          <p:cNvPr id="4" name="Picture 2" descr="http://4.bp.blogspot.com/-0YLbEyP-RQs/TeDGgrmf0lI/AAAAAAAABzs/4a65oBghOkI/s1600/risk-block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13171" y="3278523"/>
            <a:ext cx="3426638" cy="341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25760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03388" y="630239"/>
            <a:ext cx="5676900" cy="1216025"/>
          </a:xfrm>
        </p:spPr>
        <p:txBody>
          <a:bodyPr/>
          <a:lstStyle/>
          <a:p>
            <a:pPr eaLnBrk="1" hangingPunct="1">
              <a:defRPr/>
            </a:pPr>
            <a:r>
              <a:rPr lang="tr-TR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Riskin Temel Özellikleri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675356" y="2552798"/>
            <a:ext cx="8001000" cy="3798887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800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v"/>
              <a:defRPr sz="1600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itchFamily="2" charset="2"/>
              <a:buChar char="ü"/>
              <a:defRPr/>
            </a:pPr>
            <a:r>
              <a:rPr lang="tr-TR" sz="2600" b="1" dirty="0">
                <a:solidFill>
                  <a:srgbClr val="FF0000"/>
                </a:solidFill>
                <a:latin typeface="+mn-lt"/>
              </a:rPr>
              <a:t>Riskin iki temel özelliği vardır. </a:t>
            </a:r>
          </a:p>
          <a:p>
            <a:pPr marL="571500" indent="-571500">
              <a:buNone/>
              <a:defRPr/>
            </a:pPr>
            <a:r>
              <a:rPr lang="tr-TR" sz="2600" dirty="0">
                <a:latin typeface="+mn-lt"/>
              </a:rPr>
              <a:t>    Bunlar;  </a:t>
            </a:r>
          </a:p>
          <a:p>
            <a:pPr marL="839788" lvl="1" indent="-495300">
              <a:defRPr/>
            </a:pPr>
            <a:r>
              <a:rPr lang="tr-TR" dirty="0">
                <a:latin typeface="+mn-lt"/>
              </a:rPr>
              <a:t>Belirli bir sonuca ulaşamama olasılığı ya da istenmeyen bir olayın oluşma olasılığı </a:t>
            </a:r>
          </a:p>
          <a:p>
            <a:pPr marL="839788" lvl="1" indent="-495300">
              <a:buNone/>
              <a:defRPr/>
            </a:pPr>
            <a:r>
              <a:rPr lang="tr-TR" sz="2600" dirty="0">
                <a:latin typeface="+mn-lt"/>
              </a:rPr>
              <a:t>	</a:t>
            </a:r>
            <a:r>
              <a:rPr lang="tr-TR" sz="2000" b="1" i="1" dirty="0">
                <a:solidFill>
                  <a:srgbClr val="FF0000"/>
                </a:solidFill>
                <a:latin typeface="+mn-lt"/>
              </a:rPr>
              <a:t>Possibility of Occurence </a:t>
            </a:r>
            <a:r>
              <a:rPr lang="tr-TR" sz="3200" b="1" i="1" dirty="0">
                <a:solidFill>
                  <a:srgbClr val="FF0000"/>
                </a:solidFill>
                <a:latin typeface="+mn-lt"/>
              </a:rPr>
              <a:t>(Meydana Gelme İhtimali</a:t>
            </a:r>
            <a:r>
              <a:rPr lang="tr-TR" sz="3200" b="1" i="1" dirty="0" smtClean="0">
                <a:solidFill>
                  <a:srgbClr val="FF0000"/>
                </a:solidFill>
                <a:latin typeface="+mn-lt"/>
              </a:rPr>
              <a:t>)</a:t>
            </a:r>
          </a:p>
          <a:p>
            <a:pPr marL="839788" lvl="1" indent="-495300">
              <a:buNone/>
              <a:defRPr/>
            </a:pPr>
            <a:endParaRPr lang="tr-TR" sz="3200" b="1" i="1" dirty="0">
              <a:solidFill>
                <a:srgbClr val="FF0000"/>
              </a:solidFill>
              <a:latin typeface="+mn-lt"/>
            </a:endParaRPr>
          </a:p>
          <a:p>
            <a:pPr marL="839788" lvl="1" indent="-495300">
              <a:defRPr/>
            </a:pPr>
            <a:r>
              <a:rPr lang="tr-TR" dirty="0">
                <a:latin typeface="+mn-lt"/>
              </a:rPr>
              <a:t>Riskin oluşması durumunda, bu durumların sonuca etkisinden oluşur. </a:t>
            </a:r>
          </a:p>
          <a:p>
            <a:pPr marL="839788" lvl="1" indent="-495300">
              <a:buNone/>
              <a:defRPr/>
            </a:pPr>
            <a:r>
              <a:rPr lang="tr-TR" sz="2600" dirty="0">
                <a:latin typeface="+mn-lt"/>
              </a:rPr>
              <a:t>	</a:t>
            </a:r>
            <a:r>
              <a:rPr lang="tr-TR" sz="2000" b="1" i="1" dirty="0" err="1">
                <a:solidFill>
                  <a:srgbClr val="FF0000"/>
                </a:solidFill>
                <a:latin typeface="+mn-lt"/>
              </a:rPr>
              <a:t>Severity</a:t>
            </a:r>
            <a:r>
              <a:rPr lang="tr-TR" sz="2000" b="1" i="1" dirty="0">
                <a:solidFill>
                  <a:srgbClr val="FF0000"/>
                </a:solidFill>
                <a:latin typeface="+mn-lt"/>
              </a:rPr>
              <a:t> of </a:t>
            </a:r>
            <a:r>
              <a:rPr lang="tr-TR" sz="2000" b="1" i="1" dirty="0" err="1">
                <a:solidFill>
                  <a:srgbClr val="FF0000"/>
                </a:solidFill>
                <a:latin typeface="+mn-lt"/>
              </a:rPr>
              <a:t>Loss </a:t>
            </a:r>
            <a:r>
              <a:rPr lang="tr-TR" sz="3200" b="1" i="1" dirty="0" err="1">
                <a:solidFill>
                  <a:srgbClr val="FF0000"/>
                </a:solidFill>
                <a:latin typeface="+mn-lt"/>
              </a:rPr>
              <a:t>(Kaybın Büyüklüğü)</a:t>
            </a:r>
          </a:p>
          <a:p>
            <a:pPr marL="839788" lvl="1" indent="-495300">
              <a:defRPr/>
            </a:pPr>
            <a:endParaRPr lang="tr-TR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pic>
        <p:nvPicPr>
          <p:cNvPr id="14340" name="Picture 6" descr="http://www.profitclicking.biz.tr/profitclicking/riskim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"/>
            <a:ext cx="2747963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610152" y="2754435"/>
            <a:ext cx="4572148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69900" indent="-469900">
              <a:lnSpc>
                <a:spcPct val="80000"/>
              </a:lnSpc>
            </a:pPr>
            <a:r>
              <a:rPr lang="tr-TR" sz="2800" b="1" dirty="0">
                <a:solidFill>
                  <a:srgbClr val="00B050"/>
                </a:solidFill>
                <a:latin typeface="Verdana" pitchFamily="34" charset="0"/>
              </a:rPr>
              <a:t>OLASILIK ve </a:t>
            </a:r>
            <a:r>
              <a:rPr lang="tr-TR" sz="2800" b="1" dirty="0" smtClean="0">
                <a:solidFill>
                  <a:srgbClr val="00B050"/>
                </a:solidFill>
                <a:latin typeface="Verdana" pitchFamily="34" charset="0"/>
              </a:rPr>
              <a:t>ŞİDDET</a:t>
            </a:r>
            <a:endParaRPr lang="tr-TR" sz="2800" b="1" dirty="0">
              <a:solidFill>
                <a:srgbClr val="00B05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81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660986"/>
            <a:ext cx="10571747" cy="2419098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2600" b="1" i="1" u="sng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Risk Değerlendirmesi:</a:t>
            </a:r>
            <a:r>
              <a:rPr lang="tr-TR" sz="2600" dirty="0" smtClean="0">
                <a:latin typeface="Constantia" panose="02030602050306030303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endParaRPr lang="tr-TR" sz="2600" dirty="0">
              <a:latin typeface="Constantia" panose="02030602050306030303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tr-TR" sz="2600" dirty="0" smtClean="0">
                <a:latin typeface="Constantia" panose="02030602050306030303" pitchFamily="18" charset="0"/>
              </a:rPr>
              <a:t>Tehlikelerden kaynaklanan riskin büyüklüğünü tahmin etmek ve mevcut kontrollerin yeterliliğini dikkate alarak riskin kabul edilebilir olup olmadığına karar vermek için kullanılan proses (süreç).</a:t>
            </a:r>
          </a:p>
        </p:txBody>
      </p:sp>
      <p:pic>
        <p:nvPicPr>
          <p:cNvPr id="21508" name="Picture 6" descr="http://muhasebedr.com/wp-content/uploads/risk-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99" y="4365626"/>
            <a:ext cx="5572164" cy="200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7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59969" y="123199"/>
            <a:ext cx="10011777" cy="3181476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tr-TR" b="1" i="1" u="sng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Kabul edilebilir risk:</a:t>
            </a:r>
            <a:r>
              <a:rPr lang="tr-TR" b="1" i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tr-TR" b="1" i="1" dirty="0" smtClean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tr-TR" dirty="0" smtClean="0">
                <a:latin typeface="Constantia" panose="02030602050306030303" pitchFamily="18" charset="0"/>
              </a:rPr>
              <a:t>Kuruluşun, yasal zorunluluklara ve kendi İSG politikasına göre, tahammül edebileceği düzeye indirilmiş risk.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63" y="2854394"/>
            <a:ext cx="4742448" cy="397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264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7092570" y="887836"/>
            <a:ext cx="3273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 b="1" dirty="0" smtClean="0">
                <a:solidFill>
                  <a:schemeClr val="tx2"/>
                </a:solidFill>
                <a:latin typeface="Verdana" pitchFamily="34" charset="0"/>
              </a:rPr>
              <a:t>ana </a:t>
            </a:r>
            <a:r>
              <a:rPr lang="tr-TR" sz="2400" b="1" dirty="0">
                <a:solidFill>
                  <a:schemeClr val="tx2"/>
                </a:solidFill>
                <a:latin typeface="Verdana" pitchFamily="34" charset="0"/>
              </a:rPr>
              <a:t>unsurları;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333456" y="1617042"/>
            <a:ext cx="9912060" cy="489364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İşyerlerindeki </a:t>
            </a:r>
            <a:r>
              <a:rPr lang="tr-TR" sz="2400" b="1" u="sng" dirty="0">
                <a:solidFill>
                  <a:schemeClr val="tx2"/>
                </a:solidFill>
                <a:latin typeface="Constantia" panose="02030602050306030303" pitchFamily="18" charset="0"/>
              </a:rPr>
              <a:t>tehlike kaynaklarının belirlenmesi</a:t>
            </a: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,</a:t>
            </a:r>
          </a:p>
          <a:p>
            <a:pPr>
              <a:buFontTx/>
              <a:buChar char="•"/>
            </a:pPr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Bu tehlikelerden ortaya çıkabilecek </a:t>
            </a:r>
            <a:r>
              <a:rPr lang="tr-TR" sz="2400" b="1" u="sng" dirty="0">
                <a:solidFill>
                  <a:schemeClr val="tx2"/>
                </a:solidFill>
                <a:latin typeface="Constantia" panose="02030602050306030303" pitchFamily="18" charset="0"/>
              </a:rPr>
              <a:t>risklerin belirlenmesi</a:t>
            </a: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,</a:t>
            </a:r>
          </a:p>
          <a:p>
            <a:pPr>
              <a:buFontTx/>
              <a:buChar char="•"/>
            </a:pPr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Bu </a:t>
            </a:r>
            <a:r>
              <a:rPr lang="tr-TR" sz="2400" b="1" u="sng" dirty="0">
                <a:solidFill>
                  <a:schemeClr val="tx2"/>
                </a:solidFill>
                <a:latin typeface="Constantia" panose="02030602050306030303" pitchFamily="18" charset="0"/>
              </a:rPr>
              <a:t>risklerin </a:t>
            </a:r>
            <a:r>
              <a:rPr lang="tr-TR" sz="2400" b="1" u="sng" dirty="0" err="1">
                <a:solidFill>
                  <a:schemeClr val="tx2"/>
                </a:solidFill>
                <a:latin typeface="Constantia" panose="02030602050306030303" pitchFamily="18" charset="0"/>
              </a:rPr>
              <a:t>analizlenmesi</a:t>
            </a:r>
            <a:r>
              <a:rPr lang="tr-TR" sz="2400" b="1" u="sng" dirty="0">
                <a:solidFill>
                  <a:schemeClr val="tx2"/>
                </a:solidFill>
                <a:latin typeface="Constantia" panose="02030602050306030303" pitchFamily="18" charset="0"/>
              </a:rPr>
              <a:t>,</a:t>
            </a:r>
          </a:p>
          <a:p>
            <a:pPr>
              <a:buFontTx/>
              <a:buChar char="•"/>
            </a:pPr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Bu risklerin </a:t>
            </a:r>
            <a:r>
              <a:rPr lang="tr-TR" sz="2400" b="1" u="sng" dirty="0">
                <a:solidFill>
                  <a:schemeClr val="tx2"/>
                </a:solidFill>
                <a:latin typeface="Constantia" panose="02030602050306030303" pitchFamily="18" charset="0"/>
              </a:rPr>
              <a:t>önlenmesi</a:t>
            </a: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 veya kabul edilebilir düzeye indirilmesi için gereken eylemlerin belirlenmesi,</a:t>
            </a:r>
          </a:p>
          <a:p>
            <a:pPr>
              <a:buFontTx/>
              <a:buChar char="•"/>
            </a:pPr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Bu işlemler sonucunda elde </a:t>
            </a:r>
            <a:r>
              <a:rPr lang="tr-TR" sz="24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edilenlerin </a:t>
            </a:r>
            <a:r>
              <a:rPr lang="tr-TR" sz="2400" b="1" u="sng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dökumante edilmesi </a:t>
            </a:r>
            <a:r>
              <a:rPr lang="tr-TR" sz="24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ve</a:t>
            </a:r>
          </a:p>
          <a:p>
            <a:pPr>
              <a:buFontTx/>
              <a:buChar char="•"/>
            </a:pPr>
            <a:endParaRPr lang="tr-TR" sz="2400" dirty="0" smtClean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Risk Değerlendirmesinin </a:t>
            </a:r>
            <a:r>
              <a:rPr lang="tr-TR" sz="2400" b="1" u="sng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güncellenme</a:t>
            </a:r>
            <a:r>
              <a:rPr lang="tr-TR" sz="24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si</a:t>
            </a:r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4548" y="158629"/>
            <a:ext cx="6593921" cy="1458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6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RİSK YÖNETİMİnin</a:t>
            </a:r>
            <a:endParaRPr lang="tr-TR" sz="66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0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1120" y="12526"/>
            <a:ext cx="55458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RİSK Değerlendirmesi</a:t>
            </a:r>
          </a:p>
          <a:p>
            <a:pPr algn="ctr"/>
            <a:r>
              <a:rPr lang="tr-TR" sz="3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Tehlike, Risk ve Tespit formu</a:t>
            </a:r>
            <a:endParaRPr lang="tr-TR" sz="36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101" y="1472509"/>
            <a:ext cx="7443004" cy="49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73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428</Words>
  <Application>Microsoft Office PowerPoint</Application>
  <PresentationFormat>Widescreen</PresentationFormat>
  <Paragraphs>100</Paragraphs>
  <Slides>25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Adobe Fan Heiti Std B</vt:lpstr>
      <vt:lpstr>Batang</vt:lpstr>
      <vt:lpstr>Arial</vt:lpstr>
      <vt:lpstr>Calibri</vt:lpstr>
      <vt:lpstr>Calibri Light</vt:lpstr>
      <vt:lpstr>Constantia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Tehlike</vt:lpstr>
      <vt:lpstr>Risk</vt:lpstr>
      <vt:lpstr>Riskin Temel Özellikleri</vt:lpstr>
      <vt:lpstr>PowerPoint Presentation</vt:lpstr>
      <vt:lpstr>PowerPoint Presentation</vt:lpstr>
      <vt:lpstr>PowerPoint Presentation</vt:lpstr>
      <vt:lpstr>PowerPoint Presentation</vt:lpstr>
      <vt:lpstr>Risk değerlendirmesi ekibi                Risk Analiz ve Değerlendirmesini kim yapar? </vt:lpstr>
      <vt:lpstr>PowerPoint Presentation</vt:lpstr>
      <vt:lpstr>PowerPoint Presentation</vt:lpstr>
      <vt:lpstr>KISACA RİSK YÖNETİMİ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Elif</dc:creator>
  <cp:lastModifiedBy>Review</cp:lastModifiedBy>
  <cp:revision>107</cp:revision>
  <dcterms:created xsi:type="dcterms:W3CDTF">2018-10-02T08:05:55Z</dcterms:created>
  <dcterms:modified xsi:type="dcterms:W3CDTF">2020-05-07T11:44:48Z</dcterms:modified>
</cp:coreProperties>
</file>