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717393"/>
          </a:xfrm>
          <a:prstGeom prst="rect">
            <a:avLst/>
          </a:prstGeom>
        </p:spPr>
        <p:txBody>
          <a:bodyPr wrap="square">
            <a:spAutoFit/>
          </a:bodyPr>
          <a:lstStyle/>
          <a:p>
            <a:pPr marL="0" lvl="1" algn="ctr">
              <a:spcBef>
                <a:spcPct val="20000"/>
              </a:spcBef>
              <a:buClr>
                <a:schemeClr val="accent1"/>
              </a:buClr>
            </a:pPr>
            <a:r>
              <a:rPr lang="tr-TR" sz="2400" b="1" dirty="0" smtClean="0"/>
              <a:t>14. </a:t>
            </a:r>
            <a:r>
              <a:rPr lang="tr-TR" sz="2400" b="1" dirty="0" smtClean="0"/>
              <a:t>Hafta</a:t>
            </a:r>
            <a:endParaRPr lang="tr-TR" sz="2400" b="1" dirty="0"/>
          </a:p>
          <a:p>
            <a:pPr marL="0" lvl="1" algn="ctr">
              <a:spcBef>
                <a:spcPct val="20000"/>
              </a:spcBef>
              <a:buClr>
                <a:schemeClr val="accent1"/>
              </a:buClr>
            </a:pPr>
            <a:r>
              <a:rPr lang="tr-TR" sz="2400" b="1" dirty="0" smtClean="0"/>
              <a:t>Düzenleme </a:t>
            </a:r>
            <a:r>
              <a:rPr lang="tr-TR" sz="2400" b="1" dirty="0"/>
              <a:t>Ortaklık Payı (DOP) ve Düzenleme Ortaklık Payı Oranı  (DOPO)</a:t>
            </a: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pPr algn="just"/>
            <a:r>
              <a:rPr lang="tr-TR" dirty="0"/>
              <a:t>İmar kanununun 18. madde uygulamalarında düzenlemeye  tabi tutulan yerlerde, Milli Eğitim Bakanlığına bağlı ilk ve orta öğretim kurumları, yol, meydan, park, otopark, çocuk bahçesi, yeşil saha, ibadet yeri ve karakol gibi umuma tahsis edilen yerlerin ihtiyacı olan alan</a:t>
            </a:r>
            <a:r>
              <a:rPr lang="tr-TR" b="1" dirty="0"/>
              <a:t>, düzenleme dolayısıyla meydana gelen değer artışlarına karşılık olarak,</a:t>
            </a:r>
            <a:r>
              <a:rPr lang="tr-TR" dirty="0"/>
              <a:t> düzenlemeye giren parsellerden kesilir ve kesinti miktarına Düzenleme Ortaklık Payı (DOP) denir. </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200329"/>
          </a:xfrm>
          <a:prstGeom prst="rect">
            <a:avLst/>
          </a:prstGeom>
        </p:spPr>
        <p:txBody>
          <a:bodyPr wrap="square">
            <a:spAutoFit/>
          </a:bodyPr>
          <a:lstStyle/>
          <a:p>
            <a:pPr algn="just"/>
            <a:r>
              <a:rPr lang="tr-TR" dirty="0" smtClean="0"/>
              <a:t>Bu </a:t>
            </a:r>
            <a:r>
              <a:rPr lang="tr-TR" dirty="0"/>
              <a:t>kesintiyle karşılanacak olan ve kanunla belirlenen alanlara Danıştay’ın çeşitli tarihlerde aldığı kararlarla eklemeler olmuştur. Bu kesintiyle karşılanacak olan ve kanunla belirlenen alanlara Danıştay’ın çeşitli tarihlerde aldığı kararlarla eklemeler olmuştur. </a:t>
            </a:r>
          </a:p>
        </p:txBody>
      </p:sp>
    </p:spTree>
    <p:extLst>
      <p:ext uri="{BB962C8B-B14F-4D97-AF65-F5344CB8AC3E}">
        <p14:creationId xmlns:p14="http://schemas.microsoft.com/office/powerpoint/2010/main" val="590342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031325"/>
          </a:xfrm>
          <a:prstGeom prst="rect">
            <a:avLst/>
          </a:prstGeom>
        </p:spPr>
        <p:txBody>
          <a:bodyPr wrap="square">
            <a:spAutoFit/>
          </a:bodyPr>
          <a:lstStyle/>
          <a:p>
            <a:pPr algn="just"/>
            <a:r>
              <a:rPr lang="tr-TR" dirty="0"/>
              <a:t>Düzenleme ortaklık payının </a:t>
            </a:r>
            <a:r>
              <a:rPr lang="tr-TR" dirty="0" err="1"/>
              <a:t>kadastral</a:t>
            </a:r>
            <a:r>
              <a:rPr lang="tr-TR" dirty="0"/>
              <a:t>  parsellerin alanlarının toplamına (katılım kütlesi) bölümünden elde edilen sayı, Düzenleme Ortaklık Payı Oranı’ (DOPO) </a:t>
            </a:r>
            <a:r>
              <a:rPr lang="tr-TR" dirty="0" err="1"/>
              <a:t>dır</a:t>
            </a:r>
            <a:r>
              <a:rPr lang="tr-TR" dirty="0"/>
              <a:t>. Bu oran en fazla % 40 olabilir.(5006 S.K. Mad.1. R.G.17.12.2003/2)</a:t>
            </a:r>
          </a:p>
          <a:p>
            <a:pPr algn="just"/>
            <a:r>
              <a:rPr lang="tr-TR" b="1" dirty="0"/>
              <a:t>A:</a:t>
            </a:r>
            <a:r>
              <a:rPr lang="tr-TR" dirty="0"/>
              <a:t> Düzenleme alanına giren kadastro  parselleri ile varsa imar parsellerinin yüzölçümleri toplamı (Katılım Kütlesi)</a:t>
            </a:r>
          </a:p>
          <a:p>
            <a:pPr algn="just"/>
            <a:r>
              <a:rPr lang="tr-TR" b="1" dirty="0"/>
              <a:t>B:</a:t>
            </a:r>
            <a:r>
              <a:rPr lang="tr-TR" dirty="0"/>
              <a:t> İmar adalarının imar parsellerine ayrılan kısımlarının yüzölçümleri toplamı (Tahsis edilecek imar  parsellerinin toplamı)</a:t>
            </a:r>
          </a:p>
        </p:txBody>
      </p:sp>
    </p:spTree>
    <p:extLst>
      <p:ext uri="{BB962C8B-B14F-4D97-AF65-F5344CB8AC3E}">
        <p14:creationId xmlns:p14="http://schemas.microsoft.com/office/powerpoint/2010/main" val="4262253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308324"/>
          </a:xfrm>
          <a:prstGeom prst="rect">
            <a:avLst/>
          </a:prstGeom>
        </p:spPr>
        <p:txBody>
          <a:bodyPr wrap="square">
            <a:spAutoFit/>
          </a:bodyPr>
          <a:lstStyle/>
          <a:p>
            <a:r>
              <a:rPr lang="tr-TR" dirty="0"/>
              <a:t>Düzenleme ortaklık payı (DOP) ve düzenleme ortaklık payı oranı (DOPO</a:t>
            </a:r>
            <a:r>
              <a:rPr lang="tr-TR" dirty="0" smtClean="0"/>
              <a:t>)</a:t>
            </a:r>
          </a:p>
          <a:p>
            <a:endParaRPr lang="tr-TR" dirty="0"/>
          </a:p>
          <a:p>
            <a:r>
              <a:rPr lang="tr-TR" dirty="0" smtClean="0"/>
              <a:t>DOP = A – B</a:t>
            </a:r>
          </a:p>
          <a:p>
            <a:endParaRPr lang="tr-TR" dirty="0"/>
          </a:p>
          <a:p>
            <a:r>
              <a:rPr lang="tr-TR" dirty="0" smtClean="0"/>
              <a:t>DOPO = (A – B) / A</a:t>
            </a:r>
          </a:p>
          <a:p>
            <a:endParaRPr lang="tr-TR" dirty="0"/>
          </a:p>
          <a:p>
            <a:r>
              <a:rPr lang="tr-TR" dirty="0"/>
              <a:t>bağıntılarından bulunur.</a:t>
            </a:r>
          </a:p>
          <a:p>
            <a:endParaRPr lang="tr-TR" dirty="0"/>
          </a:p>
        </p:txBody>
      </p:sp>
    </p:spTree>
    <p:extLst>
      <p:ext uri="{BB962C8B-B14F-4D97-AF65-F5344CB8AC3E}">
        <p14:creationId xmlns:p14="http://schemas.microsoft.com/office/powerpoint/2010/main" val="1766502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a:t>Yukarıdaki bağıntılardan düzenleme ortaklık payı oranı DOPO) hesaplandıktan sonra, bu değer parsellerin düzenlemeye giren alanlarıyla çarpılarak her bir parselin DOP miktarı hesaplanır . Buna göre parseller, parsel </a:t>
            </a:r>
            <a:r>
              <a:rPr lang="tr-TR" dirty="0" err="1"/>
              <a:t>no</a:t>
            </a:r>
            <a:r>
              <a:rPr lang="tr-TR" dirty="0"/>
              <a:t>, düzenlemeye giren alan, DOP, Tahsis alanı (Düzenlemeye giren alan-DOP) tablo halinde düzenlenerek toplam alan hesaplanır.</a:t>
            </a:r>
          </a:p>
        </p:txBody>
      </p:sp>
    </p:spTree>
    <p:extLst>
      <p:ext uri="{BB962C8B-B14F-4D97-AF65-F5344CB8AC3E}">
        <p14:creationId xmlns:p14="http://schemas.microsoft.com/office/powerpoint/2010/main" val="3918959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585323"/>
          </a:xfrm>
          <a:prstGeom prst="rect">
            <a:avLst/>
          </a:prstGeom>
        </p:spPr>
        <p:txBody>
          <a:bodyPr wrap="square">
            <a:spAutoFit/>
          </a:bodyPr>
          <a:lstStyle/>
          <a:p>
            <a:pPr algn="just"/>
            <a:r>
              <a:rPr lang="tr-TR" b="1" dirty="0"/>
              <a:t>Örnek :</a:t>
            </a:r>
            <a:endParaRPr lang="tr-TR" dirty="0"/>
          </a:p>
          <a:p>
            <a:pPr algn="just"/>
            <a:r>
              <a:rPr lang="tr-TR" b="1" dirty="0"/>
              <a:t>A =  23 758.14 m</a:t>
            </a:r>
            <a:r>
              <a:rPr lang="tr-TR" b="1" baseline="30000" dirty="0"/>
              <a:t>2</a:t>
            </a:r>
            <a:endParaRPr lang="tr-TR" dirty="0"/>
          </a:p>
          <a:p>
            <a:pPr algn="just"/>
            <a:r>
              <a:rPr lang="tr-TR" b="1" dirty="0"/>
              <a:t>B =  16 323.49 m</a:t>
            </a:r>
            <a:r>
              <a:rPr lang="tr-TR" b="1" baseline="30000" dirty="0"/>
              <a:t>2</a:t>
            </a:r>
            <a:endParaRPr lang="tr-TR" dirty="0"/>
          </a:p>
          <a:p>
            <a:pPr algn="just"/>
            <a:r>
              <a:rPr lang="tr-TR" b="1" dirty="0"/>
              <a:t>DOP = ( A – B ) = 23 758.14 – 16 323.49 = 7 434.65 m</a:t>
            </a:r>
            <a:r>
              <a:rPr lang="tr-TR" b="1" baseline="30000" dirty="0"/>
              <a:t>2</a:t>
            </a:r>
            <a:endParaRPr lang="tr-TR" dirty="0"/>
          </a:p>
          <a:p>
            <a:pPr algn="just"/>
            <a:r>
              <a:rPr lang="tr-TR" b="1" dirty="0"/>
              <a:t>DOPO = ( A –B ) / A  = 7 434.65 / 23 758.14 = 0.312930641</a:t>
            </a:r>
            <a:r>
              <a:rPr lang="tr-TR" dirty="0"/>
              <a:t>   </a:t>
            </a:r>
            <a:endParaRPr lang="tr-TR" dirty="0" smtClean="0"/>
          </a:p>
          <a:p>
            <a:pPr algn="just"/>
            <a:r>
              <a:rPr lang="tr-TR" dirty="0" smtClean="0"/>
              <a:t>             </a:t>
            </a:r>
            <a:endParaRPr lang="tr-TR" dirty="0"/>
          </a:p>
          <a:p>
            <a:pPr algn="just"/>
            <a:r>
              <a:rPr lang="tr-TR" dirty="0" err="1"/>
              <a:t>DOPO’yu</a:t>
            </a:r>
            <a:r>
              <a:rPr lang="tr-TR" dirty="0"/>
              <a:t> hesaplarken virgülden sonra mümkün olduğu kadar fazla rakam</a:t>
            </a:r>
            <a:r>
              <a:rPr lang="tr-TR" b="1" dirty="0"/>
              <a:t> </a:t>
            </a:r>
            <a:r>
              <a:rPr lang="tr-TR" dirty="0"/>
              <a:t>alınmalıdır. Çünkü DOP kesintileri hesaplanırken DOPO büyük değerlerle çarpılacağı için, kesmelerden dolayı </a:t>
            </a:r>
            <a:r>
              <a:rPr lang="tr-TR" dirty="0" err="1"/>
              <a:t>kontrollar</a:t>
            </a:r>
            <a:r>
              <a:rPr lang="tr-TR" dirty="0"/>
              <a:t> </a:t>
            </a:r>
            <a:r>
              <a:rPr lang="tr-TR" dirty="0" smtClean="0"/>
              <a:t>tutmayabilir.</a:t>
            </a:r>
            <a:endParaRPr lang="tr-TR" dirty="0"/>
          </a:p>
        </p:txBody>
      </p:sp>
    </p:spTree>
    <p:extLst>
      <p:ext uri="{BB962C8B-B14F-4D97-AF65-F5344CB8AC3E}">
        <p14:creationId xmlns:p14="http://schemas.microsoft.com/office/powerpoint/2010/main" val="780522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12515</TotalTime>
  <Words>433</Words>
  <Application>Microsoft Office PowerPoint</Application>
  <PresentationFormat>Ekran Gösterisi (4:3)</PresentationFormat>
  <Paragraphs>37</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MS PGothic</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828</cp:revision>
  <cp:lastPrinted>2016-10-24T07:53:35Z</cp:lastPrinted>
  <dcterms:created xsi:type="dcterms:W3CDTF">2016-09-18T09:35:24Z</dcterms:created>
  <dcterms:modified xsi:type="dcterms:W3CDTF">2020-03-02T07:38:04Z</dcterms:modified>
</cp:coreProperties>
</file>