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6" r:id="rId2"/>
    <p:sldId id="304" r:id="rId3"/>
    <p:sldId id="258" r:id="rId4"/>
    <p:sldId id="288" r:id="rId5"/>
    <p:sldId id="285" r:id="rId6"/>
    <p:sldId id="305" r:id="rId7"/>
    <p:sldId id="307" r:id="rId8"/>
    <p:sldId id="308" r:id="rId9"/>
    <p:sldId id="310" r:id="rId10"/>
    <p:sldId id="311" r:id="rId11"/>
    <p:sldId id="312" r:id="rId12"/>
    <p:sldId id="313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9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11960" y="3645024"/>
            <a:ext cx="3925021" cy="643631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Aysel</a:t>
            </a:r>
            <a:r>
              <a:rPr lang="en-US" sz="3200" dirty="0" smtClean="0"/>
              <a:t> </a:t>
            </a:r>
            <a:r>
              <a:rPr lang="en-US" sz="3200" dirty="0" err="1" smtClean="0"/>
              <a:t>Köks</a:t>
            </a:r>
            <a:r>
              <a:rPr lang="tr-TR" sz="3200" smtClean="0"/>
              <a:t>a</a:t>
            </a:r>
            <a:r>
              <a:rPr lang="tr-TR" sz="3200"/>
              <a:t>l</a:t>
            </a:r>
            <a:r>
              <a:rPr lang="en-US" sz="3200" smtClean="0"/>
              <a:t> </a:t>
            </a:r>
            <a:r>
              <a:rPr lang="en-US" sz="3200" dirty="0" smtClean="0"/>
              <a:t>Akyol</a:t>
            </a:r>
            <a:endParaRPr lang="en-US" sz="320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707904" y="1268760"/>
            <a:ext cx="5120640" cy="1156704"/>
          </a:xfrm>
        </p:spPr>
        <p:txBody>
          <a:bodyPr>
            <a:normAutofit/>
          </a:bodyPr>
          <a:lstStyle/>
          <a:p>
            <a:r>
              <a:rPr lang="tr-TR" sz="6000" dirty="0" smtClean="0"/>
              <a:t>ZİHİN KURAMI </a:t>
            </a:r>
            <a:endParaRPr lang="tr-T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7704" y="980728"/>
            <a:ext cx="4098398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/>
              <a:t>Zihin ve vücut </a:t>
            </a:r>
            <a:r>
              <a:rPr lang="tr-TR" sz="3200" dirty="0" smtClean="0"/>
              <a:t>farklıdır.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323528" y="2708920"/>
            <a:ext cx="78843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charset="2"/>
              <a:buChar char="ü"/>
            </a:pPr>
            <a:r>
              <a:rPr lang="tr-TR" sz="2800" dirty="0"/>
              <a:t>Düşüncelerimiz fiziksel durumlarımızdan bağımsızdırlar. </a:t>
            </a:r>
            <a:endParaRPr lang="tr-TR" sz="2800" dirty="0" smtClean="0"/>
          </a:p>
          <a:p>
            <a:pPr marL="457200" indent="-457200">
              <a:buFont typeface="Wingdings" charset="2"/>
              <a:buChar char="ü"/>
            </a:pPr>
            <a:r>
              <a:rPr lang="tr-TR" sz="2800" dirty="0" smtClean="0"/>
              <a:t>Zihnimiz </a:t>
            </a:r>
            <a:r>
              <a:rPr lang="tr-TR" sz="2800" dirty="0"/>
              <a:t>yorgun iken vücudumuz yorgun olmayabilir. </a:t>
            </a:r>
            <a:endParaRPr lang="tr-TR" sz="2800" dirty="0" smtClean="0"/>
          </a:p>
          <a:p>
            <a:pPr marL="457200" indent="-457200">
              <a:buFont typeface="Wingdings" charset="2"/>
              <a:buChar char="ü"/>
            </a:pPr>
            <a:r>
              <a:rPr lang="tr-TR" sz="2800" dirty="0" smtClean="0"/>
              <a:t>Ya </a:t>
            </a:r>
            <a:r>
              <a:rPr lang="tr-TR" sz="2800" dirty="0"/>
              <a:t>da vücudumuz yorgun iken zihnimiz yorgun olmayabilir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53343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ZİHİN KURAMI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92051" y="1844824"/>
            <a:ext cx="8546152" cy="3570712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Font typeface="Wingdings" charset="2"/>
              <a:buChar char="ü"/>
            </a:pPr>
            <a:r>
              <a:rPr lang="en-US" sz="2800" dirty="0" smtClean="0">
                <a:solidFill>
                  <a:srgbClr val="000090"/>
                </a:solidFill>
              </a:rPr>
              <a:t>Baron-Cohen, </a:t>
            </a:r>
            <a:r>
              <a:rPr lang="en-US" sz="2800" dirty="0" err="1" smtClean="0">
                <a:solidFill>
                  <a:srgbClr val="000090"/>
                </a:solidFill>
              </a:rPr>
              <a:t>zihin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kuramını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zihin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okuma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olarak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açıklamıştır</a:t>
            </a:r>
            <a:r>
              <a:rPr lang="en-US" sz="2800" dirty="0" smtClean="0">
                <a:solidFill>
                  <a:srgbClr val="000090"/>
                </a:solidFill>
              </a:rPr>
              <a:t>. </a:t>
            </a:r>
          </a:p>
          <a:p>
            <a:pPr>
              <a:lnSpc>
                <a:spcPct val="130000"/>
              </a:lnSpc>
              <a:buFont typeface="Wingdings" charset="2"/>
              <a:buChar char="ü"/>
            </a:pPr>
            <a:r>
              <a:rPr lang="en-US" sz="2800" dirty="0" err="1" smtClean="0">
                <a:solidFill>
                  <a:srgbClr val="000090"/>
                </a:solidFill>
              </a:rPr>
              <a:t>Zihin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kuramı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gelişiminin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dört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yaş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civarında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gerçekleşebilmesi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için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çocukların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başkalarının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niyetlerini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anlamaya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yönelik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bazı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becerilerinin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olması</a:t>
            </a:r>
            <a:r>
              <a:rPr lang="en-US" sz="2800" dirty="0" smtClean="0">
                <a:solidFill>
                  <a:srgbClr val="000090"/>
                </a:solidFill>
              </a:rPr>
              <a:t> </a:t>
            </a:r>
            <a:r>
              <a:rPr lang="en-US" sz="2800" dirty="0" err="1" smtClean="0">
                <a:solidFill>
                  <a:srgbClr val="000090"/>
                </a:solidFill>
              </a:rPr>
              <a:t>gerekmektedir</a:t>
            </a:r>
            <a:r>
              <a:rPr lang="en-US" sz="2800" dirty="0" smtClean="0">
                <a:solidFill>
                  <a:srgbClr val="000090"/>
                </a:solidFill>
              </a:rPr>
              <a:t>. </a:t>
            </a:r>
            <a:endParaRPr lang="en-US" sz="2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057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1520" y="2420888"/>
            <a:ext cx="8591550" cy="1066801"/>
          </a:xfrm>
        </p:spPr>
        <p:txBody>
          <a:bodyPr/>
          <a:lstStyle/>
          <a:p>
            <a:pPr algn="ctr"/>
            <a:r>
              <a:rPr lang="tr-TR" dirty="0" smtClean="0"/>
              <a:t>Bugünlük bu kadar </a:t>
            </a:r>
            <a:r>
              <a:rPr lang="tr-TR" dirty="0" smtClean="0">
                <a:sym typeface="Wingdings" panose="05000000000000000000" pitchFamily="2" charset="2"/>
              </a:rPr>
              <a:t>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7719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tr-TR" sz="4000" dirty="0" smtClean="0">
                <a:solidFill>
                  <a:schemeClr val="tx1"/>
                </a:solidFill>
              </a:rPr>
              <a:t>ZİHİN KURAMI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491880" y="2060848"/>
            <a:ext cx="4968552" cy="3960440"/>
          </a:xfrm>
        </p:spPr>
        <p:txBody>
          <a:bodyPr>
            <a:normAutofit/>
          </a:bodyPr>
          <a:lstStyle/>
          <a:p>
            <a:pPr marL="457200" indent="-457200">
              <a:buFont typeface="Wingdings" charset="2"/>
              <a:buChar char="ü"/>
            </a:pPr>
            <a:r>
              <a:rPr lang="tr-TR" sz="3200" dirty="0" smtClean="0">
                <a:solidFill>
                  <a:schemeClr val="tx1"/>
                </a:solidFill>
              </a:rPr>
              <a:t>Zihin kuramı ile ilgili ilk çalışmalar </a:t>
            </a:r>
            <a:r>
              <a:rPr lang="tr-TR" sz="3200" dirty="0" err="1" smtClean="0">
                <a:solidFill>
                  <a:schemeClr val="tx1"/>
                </a:solidFill>
              </a:rPr>
              <a:t>Piaget’in</a:t>
            </a:r>
            <a:r>
              <a:rPr lang="tr-TR" sz="3200" dirty="0" smtClean="0">
                <a:solidFill>
                  <a:schemeClr val="tx1"/>
                </a:solidFill>
              </a:rPr>
              <a:t> çalışmalarına dayanır. </a:t>
            </a:r>
          </a:p>
          <a:p>
            <a:pPr marL="457200" indent="-457200">
              <a:buFont typeface="Wingdings" charset="2"/>
              <a:buChar char="ü"/>
            </a:pPr>
            <a:r>
              <a:rPr lang="tr-TR" sz="3200" dirty="0" smtClean="0">
                <a:solidFill>
                  <a:schemeClr val="tx1"/>
                </a:solidFill>
              </a:rPr>
              <a:t>İlk </a:t>
            </a:r>
            <a:r>
              <a:rPr lang="tr-TR" sz="3200" dirty="0">
                <a:solidFill>
                  <a:schemeClr val="tx1"/>
                </a:solidFill>
              </a:rPr>
              <a:t>olarak 1978 </a:t>
            </a:r>
            <a:r>
              <a:rPr lang="tr-TR" sz="3200" dirty="0" smtClean="0">
                <a:solidFill>
                  <a:schemeClr val="tx1"/>
                </a:solidFill>
              </a:rPr>
              <a:t>yılında </a:t>
            </a:r>
            <a:r>
              <a:rPr lang="tr-TR" sz="3200" b="1" dirty="0" err="1" smtClean="0">
                <a:solidFill>
                  <a:schemeClr val="tx1"/>
                </a:solidFill>
              </a:rPr>
              <a:t>Premack</a:t>
            </a:r>
            <a:r>
              <a:rPr lang="tr-TR" sz="3200" dirty="0" smtClean="0">
                <a:solidFill>
                  <a:schemeClr val="tx1"/>
                </a:solidFill>
              </a:rPr>
              <a:t> ve </a:t>
            </a:r>
            <a:r>
              <a:rPr lang="tr-TR" sz="3200" b="1" dirty="0" err="1" smtClean="0">
                <a:solidFill>
                  <a:schemeClr val="tx1"/>
                </a:solidFill>
              </a:rPr>
              <a:t>Woodruf</a:t>
            </a:r>
            <a:r>
              <a:rPr lang="tr-TR" sz="3200" dirty="0" smtClean="0">
                <a:solidFill>
                  <a:schemeClr val="tx1"/>
                </a:solidFill>
              </a:rPr>
              <a:t> tarafından ortaya atılan bir kuramdır. </a:t>
            </a:r>
            <a:endParaRPr lang="tr-TR" sz="3200" dirty="0">
              <a:solidFill>
                <a:schemeClr val="tx1"/>
              </a:solidFill>
            </a:endParaRPr>
          </a:p>
          <a:p>
            <a:pPr marL="457200" indent="-457200">
              <a:buFont typeface="Wingdings" charset="2"/>
              <a:buChar char="ü"/>
            </a:pPr>
            <a:endParaRPr lang="tr-TR" sz="3200" dirty="0">
              <a:solidFill>
                <a:schemeClr val="tx1"/>
              </a:solidFill>
            </a:endParaRPr>
          </a:p>
        </p:txBody>
      </p:sp>
      <p:pic>
        <p:nvPicPr>
          <p:cNvPr id="5" name="Picture 6" descr="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678758"/>
            <a:ext cx="1512168" cy="1743697"/>
          </a:xfrm>
          <a:prstGeom prst="rect">
            <a:avLst/>
          </a:prstGeom>
          <a:noFill/>
        </p:spPr>
      </p:pic>
      <p:pic>
        <p:nvPicPr>
          <p:cNvPr id="6" name="Picture 8" descr="Görsel sonuc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4077072"/>
            <a:ext cx="1584176" cy="1843128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547664" y="3429000"/>
            <a:ext cx="1637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David </a:t>
            </a:r>
            <a:r>
              <a:rPr lang="tr-TR" dirty="0" err="1" smtClean="0"/>
              <a:t>Premack</a:t>
            </a:r>
            <a:endParaRPr lang="tr-TR" dirty="0" smtClean="0"/>
          </a:p>
        </p:txBody>
      </p:sp>
      <p:sp>
        <p:nvSpPr>
          <p:cNvPr id="8" name="Rectangle 7"/>
          <p:cNvSpPr/>
          <p:nvPr/>
        </p:nvSpPr>
        <p:spPr>
          <a:xfrm>
            <a:off x="1259632" y="6093296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William </a:t>
            </a:r>
            <a:r>
              <a:rPr lang="tr-TR" dirty="0" err="1" smtClean="0"/>
              <a:t>Woodruff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chemeClr val="tx1"/>
                </a:solidFill>
              </a:rPr>
              <a:t>ZİHİN KURAMI</a:t>
            </a:r>
            <a:endParaRPr lang="tr-TR" sz="4000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899592" y="1556792"/>
            <a:ext cx="7416824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    </a:t>
            </a:r>
            <a:r>
              <a:rPr lang="tr-TR" sz="2800" dirty="0" smtClean="0">
                <a:solidFill>
                  <a:schemeClr val="tx1"/>
                </a:solidFill>
              </a:rPr>
              <a:t> Zihin kuramı;</a:t>
            </a:r>
          </a:p>
          <a:p>
            <a:pPr marL="342900" indent="-342900">
              <a:buFont typeface="Wingdings" charset="2"/>
              <a:buChar char="ü"/>
            </a:pPr>
            <a:r>
              <a:rPr lang="tr-TR" sz="2800" dirty="0" smtClean="0">
                <a:solidFill>
                  <a:schemeClr val="tx1"/>
                </a:solidFill>
              </a:rPr>
              <a:t>Başkalarının zihinsel durumlarından (düşünceler, inançlar, istekler ve niyetler vb) anlam çıkarma, </a:t>
            </a:r>
          </a:p>
          <a:p>
            <a:pPr marL="342900" indent="-342900">
              <a:buFont typeface="Wingdings" charset="2"/>
              <a:buChar char="ü"/>
            </a:pPr>
            <a:r>
              <a:rPr lang="tr-TR" sz="2800" dirty="0" smtClean="0">
                <a:solidFill>
                  <a:schemeClr val="tx1"/>
                </a:solidFill>
              </a:rPr>
              <a:t>Bu bilgiyi onların ne söyleyeceklerini yorumlamada kullanabilme, </a:t>
            </a:r>
          </a:p>
          <a:p>
            <a:pPr marL="342900" indent="-342900">
              <a:buFont typeface="Wingdings" charset="2"/>
              <a:buChar char="ü"/>
            </a:pPr>
            <a:r>
              <a:rPr lang="tr-TR" sz="2800" dirty="0" smtClean="0">
                <a:solidFill>
                  <a:schemeClr val="tx1"/>
                </a:solidFill>
              </a:rPr>
              <a:t>Nasıl davranacaklarını sezebilme,</a:t>
            </a:r>
          </a:p>
          <a:p>
            <a:pPr marL="342900" indent="-342900">
              <a:buFont typeface="Wingdings" charset="2"/>
              <a:buChar char="ü"/>
            </a:pPr>
            <a:r>
              <a:rPr lang="tr-TR" sz="2800" dirty="0" smtClean="0">
                <a:solidFill>
                  <a:schemeClr val="tx1"/>
                </a:solidFill>
              </a:rPr>
              <a:t>Bir sonra ne yapacaklarını tahmin edebilme becerisi olarak tanımlanır.</a:t>
            </a:r>
          </a:p>
          <a:p>
            <a:pPr marL="0" indent="0">
              <a:buNone/>
            </a:pP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chemeClr val="tx1"/>
                </a:solidFill>
              </a:rPr>
              <a:t>ZİHİN KURAMI</a:t>
            </a:r>
            <a:endParaRPr lang="tr-TR" sz="4000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755576" y="1412776"/>
            <a:ext cx="7970088" cy="5111464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r>
              <a:rPr lang="tr-TR" sz="2800" dirty="0" smtClean="0">
                <a:solidFill>
                  <a:srgbClr val="000090"/>
                </a:solidFill>
              </a:rPr>
              <a:t>Normal gelişim gösteren bireylerde zihin kuramı gelişimi bebeklikten itibaren ortaya çıkmakta ve yıllar ile birlikte ilerlemektedir.</a:t>
            </a:r>
          </a:p>
          <a:p>
            <a:pPr>
              <a:buFont typeface="Wingdings" charset="2"/>
              <a:buChar char="ü"/>
            </a:pPr>
            <a:r>
              <a:rPr lang="tr-TR" sz="2800" dirty="0" smtClean="0">
                <a:solidFill>
                  <a:srgbClr val="000090"/>
                </a:solidFill>
              </a:rPr>
              <a:t>Dolayısıyla çocuklar, zihin kuramı (zihin okuma) geliştirdikçe;</a:t>
            </a:r>
          </a:p>
          <a:p>
            <a:pPr lvl="2">
              <a:buFont typeface="Wingdings" charset="2"/>
              <a:buChar char="§"/>
            </a:pPr>
            <a:r>
              <a:rPr lang="tr-TR" sz="2800" dirty="0" smtClean="0">
                <a:solidFill>
                  <a:schemeClr val="tx1"/>
                </a:solidFill>
              </a:rPr>
              <a:t>kasıtlı ve kasıtlı olmayan davranışlar, </a:t>
            </a:r>
          </a:p>
          <a:p>
            <a:pPr lvl="2">
              <a:buFont typeface="Wingdings" charset="2"/>
              <a:buChar char="§"/>
            </a:pPr>
            <a:r>
              <a:rPr lang="tr-TR" sz="2800" dirty="0" smtClean="0">
                <a:solidFill>
                  <a:schemeClr val="tx1"/>
                </a:solidFill>
              </a:rPr>
              <a:t>arzular, </a:t>
            </a:r>
          </a:p>
          <a:p>
            <a:pPr lvl="2">
              <a:buFont typeface="Wingdings" charset="2"/>
              <a:buChar char="§"/>
            </a:pPr>
            <a:r>
              <a:rPr lang="tr-TR" sz="2800" dirty="0" smtClean="0">
                <a:solidFill>
                  <a:schemeClr val="tx1"/>
                </a:solidFill>
              </a:rPr>
              <a:t>planlar ve sonuçlar, </a:t>
            </a:r>
          </a:p>
          <a:p>
            <a:pPr lvl="2">
              <a:buFont typeface="Wingdings" charset="2"/>
              <a:buChar char="§"/>
            </a:pPr>
            <a:r>
              <a:rPr lang="tr-TR" sz="2800" dirty="0" smtClean="0">
                <a:solidFill>
                  <a:schemeClr val="tx1"/>
                </a:solidFill>
              </a:rPr>
              <a:t>gerçekler ve gerçeği yansıtmayan şeyler arasındaki ayrımı yapabilecek bilince ulaşırlar.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dirty="0" smtClean="0">
                <a:solidFill>
                  <a:srgbClr val="0070C0"/>
                </a:solidFill>
              </a:rPr>
              <a:t/>
            </a:r>
            <a:br>
              <a:rPr lang="tr-TR" sz="4000" dirty="0" smtClean="0">
                <a:solidFill>
                  <a:srgbClr val="0070C0"/>
                </a:solidFill>
              </a:rPr>
            </a:br>
            <a:r>
              <a:rPr lang="tr-TR" sz="4000" dirty="0" smtClean="0">
                <a:solidFill>
                  <a:schemeClr val="tx1"/>
                </a:solidFill>
              </a:rPr>
              <a:t>ZİHİN</a:t>
            </a:r>
            <a:r>
              <a:rPr lang="tr-TR" sz="4000" dirty="0" smtClean="0">
                <a:solidFill>
                  <a:srgbClr val="008000"/>
                </a:solidFill>
              </a:rPr>
              <a:t> </a:t>
            </a:r>
            <a:r>
              <a:rPr lang="tr-TR" sz="4000" dirty="0" smtClean="0">
                <a:solidFill>
                  <a:schemeClr val="tx1"/>
                </a:solidFill>
              </a:rPr>
              <a:t>KURAMI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1331640" y="1700808"/>
            <a:ext cx="7033984" cy="4146776"/>
          </a:xfrm>
        </p:spPr>
        <p:txBody>
          <a:bodyPr>
            <a:normAutofit/>
          </a:bodyPr>
          <a:lstStyle/>
          <a:p>
            <a:pPr marL="858838" lvl="2" indent="-514350">
              <a:lnSpc>
                <a:spcPct val="120000"/>
              </a:lnSpc>
              <a:buFont typeface="+mj-ea"/>
              <a:buAutoNum type="circleNumDbPlain"/>
            </a:pPr>
            <a:r>
              <a:rPr lang="tr-TR" sz="2800" b="1" dirty="0" smtClean="0">
                <a:solidFill>
                  <a:srgbClr val="000090"/>
                </a:solidFill>
              </a:rPr>
              <a:t>Düşünceler ve şeyler farklı olabilirler</a:t>
            </a:r>
          </a:p>
          <a:p>
            <a:pPr marL="858838" lvl="2" indent="-514350">
              <a:lnSpc>
                <a:spcPct val="120000"/>
              </a:lnSpc>
              <a:buFont typeface="+mj-ea"/>
              <a:buAutoNum type="circleNumDbPlain"/>
            </a:pPr>
            <a:r>
              <a:rPr lang="tr-TR" sz="2800" b="1" dirty="0">
                <a:solidFill>
                  <a:srgbClr val="000090"/>
                </a:solidFill>
              </a:rPr>
              <a:t> </a:t>
            </a:r>
            <a:r>
              <a:rPr lang="tr-TR" sz="2800" b="1" dirty="0" smtClean="0">
                <a:solidFill>
                  <a:srgbClr val="000090"/>
                </a:solidFill>
              </a:rPr>
              <a:t>İnançlar gerçeklerden farlıdır</a:t>
            </a:r>
          </a:p>
          <a:p>
            <a:pPr marL="858838" lvl="2" indent="-514350">
              <a:lnSpc>
                <a:spcPct val="120000"/>
              </a:lnSpc>
              <a:buFont typeface="+mj-ea"/>
              <a:buAutoNum type="circleNumDbPlain"/>
            </a:pPr>
            <a:r>
              <a:rPr lang="tr-TR" sz="2800" b="1" dirty="0" smtClean="0">
                <a:solidFill>
                  <a:srgbClr val="000090"/>
                </a:solidFill>
              </a:rPr>
              <a:t>Arzular/niyetler sonuçlardan farklıdır</a:t>
            </a:r>
          </a:p>
          <a:p>
            <a:pPr marL="858838" lvl="2" indent="-514350">
              <a:lnSpc>
                <a:spcPct val="120000"/>
              </a:lnSpc>
              <a:buFont typeface="+mj-ea"/>
              <a:buAutoNum type="circleNumDbPlain"/>
            </a:pPr>
            <a:r>
              <a:rPr lang="en-US" sz="2800" b="1" dirty="0" smtClean="0">
                <a:solidFill>
                  <a:srgbClr val="000090"/>
                </a:solidFill>
              </a:rPr>
              <a:t>G</a:t>
            </a:r>
            <a:r>
              <a:rPr lang="tr-TR" sz="2800" b="1" dirty="0" err="1" smtClean="0">
                <a:solidFill>
                  <a:srgbClr val="000090"/>
                </a:solidFill>
              </a:rPr>
              <a:t>erçekler</a:t>
            </a:r>
            <a:r>
              <a:rPr lang="tr-TR" sz="2800" b="1" dirty="0" smtClean="0">
                <a:solidFill>
                  <a:srgbClr val="000090"/>
                </a:solidFill>
              </a:rPr>
              <a:t> hayalleri </a:t>
            </a:r>
            <a:r>
              <a:rPr lang="tr-TR" sz="2800" b="1" dirty="0" err="1" smtClean="0">
                <a:solidFill>
                  <a:srgbClr val="000090"/>
                </a:solidFill>
              </a:rPr>
              <a:t>sınılandıramaz</a:t>
            </a:r>
            <a:endParaRPr lang="tr-TR" sz="2800" b="1" dirty="0" smtClean="0">
              <a:solidFill>
                <a:srgbClr val="000090"/>
              </a:solidFill>
            </a:endParaRPr>
          </a:p>
          <a:p>
            <a:pPr marL="858838" lvl="2" indent="-514350">
              <a:lnSpc>
                <a:spcPct val="120000"/>
              </a:lnSpc>
              <a:buFont typeface="+mj-ea"/>
              <a:buAutoNum type="circleNumDbPlain"/>
            </a:pPr>
            <a:r>
              <a:rPr lang="tr-TR" sz="2800" b="1" dirty="0" smtClean="0">
                <a:solidFill>
                  <a:srgbClr val="000090"/>
                </a:solidFill>
              </a:rPr>
              <a:t>Zihin özel ve bireyseldir</a:t>
            </a:r>
          </a:p>
          <a:p>
            <a:pPr marL="858838" lvl="2" indent="-514350">
              <a:lnSpc>
                <a:spcPct val="120000"/>
              </a:lnSpc>
              <a:buFont typeface="+mj-ea"/>
              <a:buAutoNum type="circleNumDbPlain"/>
            </a:pPr>
            <a:r>
              <a:rPr lang="en-US" sz="2800" b="1" dirty="0" smtClean="0">
                <a:solidFill>
                  <a:srgbClr val="000090"/>
                </a:solidFill>
              </a:rPr>
              <a:t>B</a:t>
            </a:r>
            <a:r>
              <a:rPr lang="tr-TR" sz="2800" b="1" dirty="0" smtClean="0">
                <a:solidFill>
                  <a:srgbClr val="000090"/>
                </a:solidFill>
              </a:rPr>
              <a:t>eden zihin değildir</a:t>
            </a:r>
          </a:p>
          <a:p>
            <a:pPr marL="344488" lvl="2" indent="0">
              <a:lnSpc>
                <a:spcPct val="120000"/>
              </a:lnSpc>
              <a:buNone/>
            </a:pPr>
            <a:endParaRPr lang="tr-TR" sz="2800" dirty="0" smtClean="0"/>
          </a:p>
          <a:p>
            <a:pPr marL="457200" indent="-457200">
              <a:lnSpc>
                <a:spcPct val="120000"/>
              </a:lnSpc>
              <a:buFont typeface="Wingdings" charset="2"/>
              <a:buChar char="ü"/>
            </a:pPr>
            <a:endParaRPr lang="tr-TR" sz="2800" dirty="0" smtClean="0"/>
          </a:p>
          <a:p>
            <a:pPr>
              <a:lnSpc>
                <a:spcPct val="120000"/>
              </a:lnSpc>
            </a:pP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71600" y="3429000"/>
            <a:ext cx="68407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tr-TR" sz="2800" dirty="0"/>
              <a:t>Bir kediyi düşünme ile kedinin somut hali birbirinden farklıdır. Birincisi fiziksel ve somut olandan farklı bir şeydir.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3568" y="1268760"/>
            <a:ext cx="74175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/>
              <a:t>Düşünceler ve şeyler farklı olabilirler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35962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71600" y="332656"/>
            <a:ext cx="69127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/>
              <a:t>Gerçek ve inançlar farklı olabilirler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251519" y="1988840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charset="2"/>
              <a:buChar char="ü"/>
            </a:pPr>
            <a:r>
              <a:rPr lang="tr-TR" sz="2800" dirty="0"/>
              <a:t>Düşünceler, inançlar her zaman gerçeğin kendisini yansıtmayabilir. </a:t>
            </a:r>
            <a:endParaRPr lang="tr-TR" sz="2800" dirty="0" smtClean="0"/>
          </a:p>
          <a:p>
            <a:pPr marL="457200" indent="-457200">
              <a:buFont typeface="Wingdings" charset="2"/>
              <a:buChar char="ü"/>
            </a:pPr>
            <a:r>
              <a:rPr lang="tr-TR" sz="2800" dirty="0"/>
              <a:t>D</a:t>
            </a:r>
            <a:r>
              <a:rPr lang="tr-TR" sz="2800" dirty="0" smtClean="0"/>
              <a:t>ünya </a:t>
            </a:r>
            <a:r>
              <a:rPr lang="tr-TR" sz="2800" dirty="0"/>
              <a:t>küre şeklinde olmasına rağmen, bazı kişiler dünyanın düz olduğuna dair yanlış bir inanca sahip olabilirler.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36682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11560" y="1412776"/>
            <a:ext cx="6257442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/>
              <a:t>Arzular ve sonuçlar farklı </a:t>
            </a:r>
            <a:r>
              <a:rPr lang="tr-TR" sz="3200" dirty="0" smtClean="0"/>
              <a:t>olabilirler.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691680" y="2420888"/>
            <a:ext cx="62824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Planlamak ve uygulamak farklı şeylerdir.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5536" y="3511460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Mısır’a gitmeyi planlayabiliriz, ama </a:t>
            </a:r>
            <a:r>
              <a:rPr lang="tr-TR" sz="2800" dirty="0" err="1" smtClean="0"/>
              <a:t>gidemeyebiliz</a:t>
            </a:r>
            <a:r>
              <a:rPr lang="tr-TR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1666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39752" y="692696"/>
            <a:ext cx="3014367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/>
              <a:t>Zihin </a:t>
            </a:r>
            <a:r>
              <a:rPr lang="tr-TR" sz="3200" dirty="0" smtClean="0"/>
              <a:t>bireyseldir.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331640" y="2204864"/>
            <a:ext cx="69127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Herkesin kendine has kişisel zihni olduğundan, bireyler arasında </a:t>
            </a:r>
            <a:r>
              <a:rPr lang="tr-TR" sz="2800" dirty="0" smtClean="0"/>
              <a:t>inançlar</a:t>
            </a:r>
            <a:r>
              <a:rPr lang="tr-TR" sz="2800" dirty="0"/>
              <a:t>, düşünceler, tavırlar ve davranışlar farklılık </a:t>
            </a:r>
            <a:r>
              <a:rPr lang="tr-TR" sz="2800" dirty="0" smtClean="0"/>
              <a:t>göstermektedir</a:t>
            </a:r>
            <a:r>
              <a:rPr lang="tr-TR" sz="2800" dirty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5180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543</TotalTime>
  <Words>314</Words>
  <Application>Microsoft Office PowerPoint</Application>
  <PresentationFormat>Ekran Gösterisi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Candara</vt:lpstr>
      <vt:lpstr>Tahoma</vt:lpstr>
      <vt:lpstr>Tunga</vt:lpstr>
      <vt:lpstr>Wingdings</vt:lpstr>
      <vt:lpstr>Soho</vt:lpstr>
      <vt:lpstr>ZİHİN KURAMI </vt:lpstr>
      <vt:lpstr>ZİHİN KURAMI</vt:lpstr>
      <vt:lpstr>ZİHİN KURAMI</vt:lpstr>
      <vt:lpstr>ZİHİN KURAMI</vt:lpstr>
      <vt:lpstr> ZİHİN KURAMI</vt:lpstr>
      <vt:lpstr>PowerPoint Sunusu</vt:lpstr>
      <vt:lpstr>PowerPoint Sunusu</vt:lpstr>
      <vt:lpstr>PowerPoint Sunusu</vt:lpstr>
      <vt:lpstr>PowerPoint Sunusu</vt:lpstr>
      <vt:lpstr>PowerPoint Sunusu</vt:lpstr>
      <vt:lpstr>ZİHİN KURAMI</vt:lpstr>
      <vt:lpstr>Bugünlük bu kadar 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ZİHİN KURAMI </dc:title>
  <dc:creator>pc</dc:creator>
  <cp:lastModifiedBy>user</cp:lastModifiedBy>
  <cp:revision>62</cp:revision>
  <dcterms:created xsi:type="dcterms:W3CDTF">2017-11-15T17:51:01Z</dcterms:created>
  <dcterms:modified xsi:type="dcterms:W3CDTF">2021-03-15T22:16:47Z</dcterms:modified>
</cp:coreProperties>
</file>