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8"/>
  </p:notesMasterIdLst>
  <p:sldIdLst>
    <p:sldId id="278" r:id="rId4"/>
    <p:sldId id="257" r:id="rId5"/>
    <p:sldId id="258" r:id="rId6"/>
    <p:sldId id="259" r:id="rId7"/>
    <p:sldId id="262" r:id="rId8"/>
    <p:sldId id="263" r:id="rId9"/>
    <p:sldId id="264" r:id="rId10"/>
    <p:sldId id="268" r:id="rId11"/>
    <p:sldId id="269" r:id="rId12"/>
    <p:sldId id="270" r:id="rId13"/>
    <p:sldId id="279" r:id="rId14"/>
    <p:sldId id="280" r:id="rId15"/>
    <p:sldId id="281" r:id="rId16"/>
    <p:sldId id="288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D30454-F321-4A6C-92E4-6FCB5407B316}" type="doc">
      <dgm:prSet loTypeId="urn:microsoft.com/office/officeart/2005/8/layout/vList2" loCatId="list" qsTypeId="urn:microsoft.com/office/officeart/2005/8/quickstyle/3d2#1" qsCatId="3D" csTypeId="urn:microsoft.com/office/officeart/2005/8/colors/accent2_2" csCatId="accent2"/>
      <dgm:spPr/>
      <dgm:t>
        <a:bodyPr/>
        <a:lstStyle/>
        <a:p>
          <a:endParaRPr lang="tr-TR"/>
        </a:p>
      </dgm:t>
    </dgm:pt>
    <dgm:pt modelId="{FE1F84F8-B104-44D4-9D74-6DEB8B0B07F5}">
      <dgm:prSet/>
      <dgm:spPr/>
      <dgm:t>
        <a:bodyPr/>
        <a:lstStyle/>
        <a:p>
          <a:pPr rtl="0"/>
          <a:r>
            <a:rPr lang="tr-TR" b="1" dirty="0" smtClean="0"/>
            <a:t>A. Anayasa Yargısı</a:t>
          </a:r>
          <a:endParaRPr lang="tr-TR" dirty="0"/>
        </a:p>
      </dgm:t>
    </dgm:pt>
    <dgm:pt modelId="{163B48F3-E7BB-4E30-BDC3-32EC4F177D63}" type="parTrans" cxnId="{362CC1AC-79E4-403F-87AB-CA135075D2D1}">
      <dgm:prSet/>
      <dgm:spPr/>
      <dgm:t>
        <a:bodyPr/>
        <a:lstStyle/>
        <a:p>
          <a:endParaRPr lang="tr-TR"/>
        </a:p>
      </dgm:t>
    </dgm:pt>
    <dgm:pt modelId="{48E543D0-1B88-45F3-80E3-B5989A3A158C}" type="sibTrans" cxnId="{362CC1AC-79E4-403F-87AB-CA135075D2D1}">
      <dgm:prSet/>
      <dgm:spPr/>
      <dgm:t>
        <a:bodyPr/>
        <a:lstStyle/>
        <a:p>
          <a:endParaRPr lang="tr-TR"/>
        </a:p>
      </dgm:t>
    </dgm:pt>
    <dgm:pt modelId="{EE517476-EAB1-4BCE-A387-B34F04AC7D2E}" type="pres">
      <dgm:prSet presAssocID="{65D30454-F321-4A6C-92E4-6FCB5407B3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0F38814-BE46-49E0-9C5C-568485D2AF5A}" type="pres">
      <dgm:prSet presAssocID="{FE1F84F8-B104-44D4-9D74-6DEB8B0B07F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62CC1AC-79E4-403F-87AB-CA135075D2D1}" srcId="{65D30454-F321-4A6C-92E4-6FCB5407B316}" destId="{FE1F84F8-B104-44D4-9D74-6DEB8B0B07F5}" srcOrd="0" destOrd="0" parTransId="{163B48F3-E7BB-4E30-BDC3-32EC4F177D63}" sibTransId="{48E543D0-1B88-45F3-80E3-B5989A3A158C}"/>
    <dgm:cxn modelId="{FCB6A82B-3F3B-4A22-BBA5-57500AB38452}" type="presOf" srcId="{65D30454-F321-4A6C-92E4-6FCB5407B316}" destId="{EE517476-EAB1-4BCE-A387-B34F04AC7D2E}" srcOrd="0" destOrd="0" presId="urn:microsoft.com/office/officeart/2005/8/layout/vList2"/>
    <dgm:cxn modelId="{8EB6628C-EBEE-484F-AC0F-D52DFAEC333C}" type="presOf" srcId="{FE1F84F8-B104-44D4-9D74-6DEB8B0B07F5}" destId="{50F38814-BE46-49E0-9C5C-568485D2AF5A}" srcOrd="0" destOrd="0" presId="urn:microsoft.com/office/officeart/2005/8/layout/vList2"/>
    <dgm:cxn modelId="{5F8FAF7D-9794-49A8-A314-BA172E5BF39A}" type="presParOf" srcId="{EE517476-EAB1-4BCE-A387-B34F04AC7D2E}" destId="{50F38814-BE46-49E0-9C5C-568485D2AF5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D30454-F321-4A6C-92E4-6FCB5407B316}" type="doc">
      <dgm:prSet loTypeId="urn:microsoft.com/office/officeart/2005/8/layout/vList2" loCatId="list" qsTypeId="urn:microsoft.com/office/officeart/2005/8/quickstyle/3d2#3" qsCatId="3D" csTypeId="urn:microsoft.com/office/officeart/2005/8/colors/accent2_2" csCatId="accent2"/>
      <dgm:spPr/>
      <dgm:t>
        <a:bodyPr/>
        <a:lstStyle/>
        <a:p>
          <a:endParaRPr lang="tr-TR"/>
        </a:p>
      </dgm:t>
    </dgm:pt>
    <dgm:pt modelId="{FE1F84F8-B104-44D4-9D74-6DEB8B0B07F5}">
      <dgm:prSet/>
      <dgm:spPr/>
      <dgm:t>
        <a:bodyPr/>
        <a:lstStyle/>
        <a:p>
          <a:pPr rtl="0"/>
          <a:r>
            <a:rPr lang="tr-TR" b="1" dirty="0" smtClean="0"/>
            <a:t>A. Anayasa Yargısı</a:t>
          </a:r>
          <a:endParaRPr lang="tr-TR" dirty="0"/>
        </a:p>
      </dgm:t>
    </dgm:pt>
    <dgm:pt modelId="{163B48F3-E7BB-4E30-BDC3-32EC4F177D63}" type="parTrans" cxnId="{362CC1AC-79E4-403F-87AB-CA135075D2D1}">
      <dgm:prSet/>
      <dgm:spPr/>
      <dgm:t>
        <a:bodyPr/>
        <a:lstStyle/>
        <a:p>
          <a:endParaRPr lang="tr-TR"/>
        </a:p>
      </dgm:t>
    </dgm:pt>
    <dgm:pt modelId="{48E543D0-1B88-45F3-80E3-B5989A3A158C}" type="sibTrans" cxnId="{362CC1AC-79E4-403F-87AB-CA135075D2D1}">
      <dgm:prSet/>
      <dgm:spPr/>
      <dgm:t>
        <a:bodyPr/>
        <a:lstStyle/>
        <a:p>
          <a:endParaRPr lang="tr-TR"/>
        </a:p>
      </dgm:t>
    </dgm:pt>
    <dgm:pt modelId="{EE517476-EAB1-4BCE-A387-B34F04AC7D2E}" type="pres">
      <dgm:prSet presAssocID="{65D30454-F321-4A6C-92E4-6FCB5407B3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0F38814-BE46-49E0-9C5C-568485D2AF5A}" type="pres">
      <dgm:prSet presAssocID="{FE1F84F8-B104-44D4-9D74-6DEB8B0B07F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62CC1AC-79E4-403F-87AB-CA135075D2D1}" srcId="{65D30454-F321-4A6C-92E4-6FCB5407B316}" destId="{FE1F84F8-B104-44D4-9D74-6DEB8B0B07F5}" srcOrd="0" destOrd="0" parTransId="{163B48F3-E7BB-4E30-BDC3-32EC4F177D63}" sibTransId="{48E543D0-1B88-45F3-80E3-B5989A3A158C}"/>
    <dgm:cxn modelId="{DA8C18CE-6B81-4299-8EC6-9053024E8F13}" type="presOf" srcId="{FE1F84F8-B104-44D4-9D74-6DEB8B0B07F5}" destId="{50F38814-BE46-49E0-9C5C-568485D2AF5A}" srcOrd="0" destOrd="0" presId="urn:microsoft.com/office/officeart/2005/8/layout/vList2"/>
    <dgm:cxn modelId="{58630D0F-ED86-45AE-A462-0779E1CD7E52}" type="presOf" srcId="{65D30454-F321-4A6C-92E4-6FCB5407B316}" destId="{EE517476-EAB1-4BCE-A387-B34F04AC7D2E}" srcOrd="0" destOrd="0" presId="urn:microsoft.com/office/officeart/2005/8/layout/vList2"/>
    <dgm:cxn modelId="{A27A3685-DACF-431A-B980-4B3E4DE287FC}" type="presParOf" srcId="{EE517476-EAB1-4BCE-A387-B34F04AC7D2E}" destId="{50F38814-BE46-49E0-9C5C-568485D2AF5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D30454-F321-4A6C-92E4-6FCB5407B316}" type="doc">
      <dgm:prSet loTypeId="urn:microsoft.com/office/officeart/2005/8/layout/vList2" loCatId="list" qsTypeId="urn:microsoft.com/office/officeart/2005/8/quickstyle/3d2#4" qsCatId="3D" csTypeId="urn:microsoft.com/office/officeart/2005/8/colors/accent2_2" csCatId="accent2"/>
      <dgm:spPr/>
      <dgm:t>
        <a:bodyPr/>
        <a:lstStyle/>
        <a:p>
          <a:endParaRPr lang="tr-TR"/>
        </a:p>
      </dgm:t>
    </dgm:pt>
    <dgm:pt modelId="{FE1F84F8-B104-44D4-9D74-6DEB8B0B07F5}">
      <dgm:prSet/>
      <dgm:spPr/>
      <dgm:t>
        <a:bodyPr/>
        <a:lstStyle/>
        <a:p>
          <a:pPr rtl="0"/>
          <a:r>
            <a:rPr lang="tr-TR" b="1" dirty="0" smtClean="0"/>
            <a:t>A. Anayasa Yargısı</a:t>
          </a:r>
          <a:endParaRPr lang="tr-TR" dirty="0"/>
        </a:p>
      </dgm:t>
    </dgm:pt>
    <dgm:pt modelId="{163B48F3-E7BB-4E30-BDC3-32EC4F177D63}" type="parTrans" cxnId="{362CC1AC-79E4-403F-87AB-CA135075D2D1}">
      <dgm:prSet/>
      <dgm:spPr/>
      <dgm:t>
        <a:bodyPr/>
        <a:lstStyle/>
        <a:p>
          <a:endParaRPr lang="tr-TR"/>
        </a:p>
      </dgm:t>
    </dgm:pt>
    <dgm:pt modelId="{48E543D0-1B88-45F3-80E3-B5989A3A158C}" type="sibTrans" cxnId="{362CC1AC-79E4-403F-87AB-CA135075D2D1}">
      <dgm:prSet/>
      <dgm:spPr/>
      <dgm:t>
        <a:bodyPr/>
        <a:lstStyle/>
        <a:p>
          <a:endParaRPr lang="tr-TR"/>
        </a:p>
      </dgm:t>
    </dgm:pt>
    <dgm:pt modelId="{EE517476-EAB1-4BCE-A387-B34F04AC7D2E}" type="pres">
      <dgm:prSet presAssocID="{65D30454-F321-4A6C-92E4-6FCB5407B3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0F38814-BE46-49E0-9C5C-568485D2AF5A}" type="pres">
      <dgm:prSet presAssocID="{FE1F84F8-B104-44D4-9D74-6DEB8B0B07F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62CC1AC-79E4-403F-87AB-CA135075D2D1}" srcId="{65D30454-F321-4A6C-92E4-6FCB5407B316}" destId="{FE1F84F8-B104-44D4-9D74-6DEB8B0B07F5}" srcOrd="0" destOrd="0" parTransId="{163B48F3-E7BB-4E30-BDC3-32EC4F177D63}" sibTransId="{48E543D0-1B88-45F3-80E3-B5989A3A158C}"/>
    <dgm:cxn modelId="{663BEB5F-E778-42F0-9CC6-6B9D488A2862}" type="presOf" srcId="{65D30454-F321-4A6C-92E4-6FCB5407B316}" destId="{EE517476-EAB1-4BCE-A387-B34F04AC7D2E}" srcOrd="0" destOrd="0" presId="urn:microsoft.com/office/officeart/2005/8/layout/vList2"/>
    <dgm:cxn modelId="{75A02532-85AB-4689-BE95-64FE978027D4}" type="presOf" srcId="{FE1F84F8-B104-44D4-9D74-6DEB8B0B07F5}" destId="{50F38814-BE46-49E0-9C5C-568485D2AF5A}" srcOrd="0" destOrd="0" presId="urn:microsoft.com/office/officeart/2005/8/layout/vList2"/>
    <dgm:cxn modelId="{AAAB5358-885A-4924-A256-3994D896812F}" type="presParOf" srcId="{EE517476-EAB1-4BCE-A387-B34F04AC7D2E}" destId="{50F38814-BE46-49E0-9C5C-568485D2AF5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D30454-F321-4A6C-92E4-6FCB5407B316}" type="doc">
      <dgm:prSet loTypeId="urn:microsoft.com/office/officeart/2005/8/layout/vList2" loCatId="list" qsTypeId="urn:microsoft.com/office/officeart/2005/8/quickstyle/3d2#5" qsCatId="3D" csTypeId="urn:microsoft.com/office/officeart/2005/8/colors/accent2_2" csCatId="accent2"/>
      <dgm:spPr/>
      <dgm:t>
        <a:bodyPr/>
        <a:lstStyle/>
        <a:p>
          <a:endParaRPr lang="tr-TR"/>
        </a:p>
      </dgm:t>
    </dgm:pt>
    <dgm:pt modelId="{FE1F84F8-B104-44D4-9D74-6DEB8B0B07F5}">
      <dgm:prSet/>
      <dgm:spPr/>
      <dgm:t>
        <a:bodyPr/>
        <a:lstStyle/>
        <a:p>
          <a:pPr rtl="0"/>
          <a:r>
            <a:rPr lang="tr-TR" b="1" dirty="0" smtClean="0"/>
            <a:t>A. Anayasa Yargısı</a:t>
          </a:r>
          <a:endParaRPr lang="tr-TR" dirty="0"/>
        </a:p>
      </dgm:t>
    </dgm:pt>
    <dgm:pt modelId="{163B48F3-E7BB-4E30-BDC3-32EC4F177D63}" type="parTrans" cxnId="{362CC1AC-79E4-403F-87AB-CA135075D2D1}">
      <dgm:prSet/>
      <dgm:spPr/>
      <dgm:t>
        <a:bodyPr/>
        <a:lstStyle/>
        <a:p>
          <a:endParaRPr lang="tr-TR"/>
        </a:p>
      </dgm:t>
    </dgm:pt>
    <dgm:pt modelId="{48E543D0-1B88-45F3-80E3-B5989A3A158C}" type="sibTrans" cxnId="{362CC1AC-79E4-403F-87AB-CA135075D2D1}">
      <dgm:prSet/>
      <dgm:spPr/>
      <dgm:t>
        <a:bodyPr/>
        <a:lstStyle/>
        <a:p>
          <a:endParaRPr lang="tr-TR"/>
        </a:p>
      </dgm:t>
    </dgm:pt>
    <dgm:pt modelId="{EE517476-EAB1-4BCE-A387-B34F04AC7D2E}" type="pres">
      <dgm:prSet presAssocID="{65D30454-F321-4A6C-92E4-6FCB5407B3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0F38814-BE46-49E0-9C5C-568485D2AF5A}" type="pres">
      <dgm:prSet presAssocID="{FE1F84F8-B104-44D4-9D74-6DEB8B0B07F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62CC1AC-79E4-403F-87AB-CA135075D2D1}" srcId="{65D30454-F321-4A6C-92E4-6FCB5407B316}" destId="{FE1F84F8-B104-44D4-9D74-6DEB8B0B07F5}" srcOrd="0" destOrd="0" parTransId="{163B48F3-E7BB-4E30-BDC3-32EC4F177D63}" sibTransId="{48E543D0-1B88-45F3-80E3-B5989A3A158C}"/>
    <dgm:cxn modelId="{3AE6C855-B213-42EE-94DF-17893660F11E}" type="presOf" srcId="{65D30454-F321-4A6C-92E4-6FCB5407B316}" destId="{EE517476-EAB1-4BCE-A387-B34F04AC7D2E}" srcOrd="0" destOrd="0" presId="urn:microsoft.com/office/officeart/2005/8/layout/vList2"/>
    <dgm:cxn modelId="{22266715-71DD-4225-9E2F-CB21849DA824}" type="presOf" srcId="{FE1F84F8-B104-44D4-9D74-6DEB8B0B07F5}" destId="{50F38814-BE46-49E0-9C5C-568485D2AF5A}" srcOrd="0" destOrd="0" presId="urn:microsoft.com/office/officeart/2005/8/layout/vList2"/>
    <dgm:cxn modelId="{2D8A5401-F2A7-45A5-AB88-9F4582BF128A}" type="presParOf" srcId="{EE517476-EAB1-4BCE-A387-B34F04AC7D2E}" destId="{50F38814-BE46-49E0-9C5C-568485D2AF5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63B600-D061-4FAE-949F-6B27D85A0251}" type="doc">
      <dgm:prSet loTypeId="urn:microsoft.com/office/officeart/2005/8/layout/arrow2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tr-TR"/>
        </a:p>
      </dgm:t>
    </dgm:pt>
    <dgm:pt modelId="{E2F533CB-35CD-4362-A924-AAEA2E79EB12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tr-TR" dirty="0" smtClean="0"/>
            <a:t>B. ADLİ YARGI</a:t>
          </a:r>
          <a:endParaRPr lang="tr-TR" dirty="0"/>
        </a:p>
      </dgm:t>
    </dgm:pt>
    <dgm:pt modelId="{23F57915-7DC8-46F5-8CF8-7C7E813AAA5B}" type="parTrans" cxnId="{11419ADC-C046-4AF2-B00A-296733068F90}">
      <dgm:prSet/>
      <dgm:spPr/>
      <dgm:t>
        <a:bodyPr/>
        <a:lstStyle/>
        <a:p>
          <a:endParaRPr lang="tr-TR"/>
        </a:p>
      </dgm:t>
    </dgm:pt>
    <dgm:pt modelId="{7B2BDA8B-8E6A-45ED-B79E-BE7A6CE39254}" type="sibTrans" cxnId="{11419ADC-C046-4AF2-B00A-296733068F90}">
      <dgm:prSet/>
      <dgm:spPr/>
      <dgm:t>
        <a:bodyPr/>
        <a:lstStyle/>
        <a:p>
          <a:endParaRPr lang="tr-TR"/>
        </a:p>
      </dgm:t>
    </dgm:pt>
    <dgm:pt modelId="{469E790B-F295-454A-BF63-4D17F36E777F}" type="pres">
      <dgm:prSet presAssocID="{C563B600-D061-4FAE-949F-6B27D85A0251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55EAF36-413C-4D97-8ACF-0F3EC6518DD6}" type="pres">
      <dgm:prSet presAssocID="{C563B600-D061-4FAE-949F-6B27D85A0251}" presName="arrow" presStyleLbl="bgShp" presStyleIdx="0" presStyleCnt="1"/>
      <dgm:spPr/>
    </dgm:pt>
    <dgm:pt modelId="{B94C3452-9363-4B16-A4BC-9EB5FAD9F094}" type="pres">
      <dgm:prSet presAssocID="{C563B600-D061-4FAE-949F-6B27D85A0251}" presName="arrowDiagram1" presStyleCnt="0">
        <dgm:presLayoutVars>
          <dgm:bulletEnabled val="1"/>
        </dgm:presLayoutVars>
      </dgm:prSet>
      <dgm:spPr/>
    </dgm:pt>
    <dgm:pt modelId="{343620C8-956B-499B-A797-0E4E22C9506A}" type="pres">
      <dgm:prSet presAssocID="{E2F533CB-35CD-4362-A924-AAEA2E79EB12}" presName="bullet1" presStyleLbl="node1" presStyleIdx="0" presStyleCnt="1" custScaleX="520582" custScaleY="337059" custLinFactX="-62422" custLinFactNeighborX="-100000" custLinFactNeighborY="1221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DC5AF0F-FA6A-4BE5-BC49-AED0097FB313}" type="pres">
      <dgm:prSet presAssocID="{E2F533CB-35CD-4362-A924-AAEA2E79EB12}" presName="textBox1" presStyleLbl="revTx" presStyleIdx="0" presStyleCnt="1" custScaleX="223865" custScaleY="32446" custLinFactNeighborX="54583" custLinFactNeighborY="2285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39DD6CD-CC2D-47B9-9162-6054DBCCFE91}" type="presOf" srcId="{E2F533CB-35CD-4362-A924-AAEA2E79EB12}" destId="{ADC5AF0F-FA6A-4BE5-BC49-AED0097FB313}" srcOrd="0" destOrd="0" presId="urn:microsoft.com/office/officeart/2005/8/layout/arrow2"/>
    <dgm:cxn modelId="{11419ADC-C046-4AF2-B00A-296733068F90}" srcId="{C563B600-D061-4FAE-949F-6B27D85A0251}" destId="{E2F533CB-35CD-4362-A924-AAEA2E79EB12}" srcOrd="0" destOrd="0" parTransId="{23F57915-7DC8-46F5-8CF8-7C7E813AAA5B}" sibTransId="{7B2BDA8B-8E6A-45ED-B79E-BE7A6CE39254}"/>
    <dgm:cxn modelId="{F4E248A8-65A4-47FD-98E1-9CE342EF85D2}" type="presOf" srcId="{C563B600-D061-4FAE-949F-6B27D85A0251}" destId="{469E790B-F295-454A-BF63-4D17F36E777F}" srcOrd="0" destOrd="0" presId="urn:microsoft.com/office/officeart/2005/8/layout/arrow2"/>
    <dgm:cxn modelId="{1EA25FFA-2695-4B8D-B496-8D710D3A17B4}" type="presParOf" srcId="{469E790B-F295-454A-BF63-4D17F36E777F}" destId="{955EAF36-413C-4D97-8ACF-0F3EC6518DD6}" srcOrd="0" destOrd="0" presId="urn:microsoft.com/office/officeart/2005/8/layout/arrow2"/>
    <dgm:cxn modelId="{6B3104E5-93DA-4FC7-A8BA-CC789E278742}" type="presParOf" srcId="{469E790B-F295-454A-BF63-4D17F36E777F}" destId="{B94C3452-9363-4B16-A4BC-9EB5FAD9F094}" srcOrd="1" destOrd="0" presId="urn:microsoft.com/office/officeart/2005/8/layout/arrow2"/>
    <dgm:cxn modelId="{A88A0B57-779F-4BED-B89C-05BFB0B7E5B8}" type="presParOf" srcId="{B94C3452-9363-4B16-A4BC-9EB5FAD9F094}" destId="{343620C8-956B-499B-A797-0E4E22C9506A}" srcOrd="0" destOrd="0" presId="urn:microsoft.com/office/officeart/2005/8/layout/arrow2"/>
    <dgm:cxn modelId="{FF2184CA-01AC-48CE-800F-DCDC9A7D28B7}" type="presParOf" srcId="{B94C3452-9363-4B16-A4BC-9EB5FAD9F094}" destId="{ADC5AF0F-FA6A-4BE5-BC49-AED0097FB313}" srcOrd="1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4FC970C-C665-40BD-9D00-4A554683195D}" type="doc">
      <dgm:prSet loTypeId="urn:microsoft.com/office/officeart/2005/8/layout/vList2" loCatId="list" qsTypeId="urn:microsoft.com/office/officeart/2005/8/quickstyle/3d2#6" qsCatId="3D" csTypeId="urn:microsoft.com/office/officeart/2005/8/colors/accent6_2" csCatId="accent6"/>
      <dgm:spPr/>
      <dgm:t>
        <a:bodyPr/>
        <a:lstStyle/>
        <a:p>
          <a:endParaRPr lang="tr-TR"/>
        </a:p>
      </dgm:t>
    </dgm:pt>
    <dgm:pt modelId="{77D5ED9A-9971-4719-9E3F-BABE88E100CB}">
      <dgm:prSet/>
      <dgm:spPr/>
      <dgm:t>
        <a:bodyPr/>
        <a:lstStyle/>
        <a:p>
          <a:pPr rtl="0"/>
          <a:r>
            <a:rPr lang="tr-TR" dirty="0" smtClean="0"/>
            <a:t>B.ADLİ YARGI</a:t>
          </a:r>
          <a:endParaRPr lang="tr-TR" dirty="0"/>
        </a:p>
      </dgm:t>
    </dgm:pt>
    <dgm:pt modelId="{2A381E64-44A5-4D0B-B89A-51F0046491EB}" type="parTrans" cxnId="{E1E47DEA-7F47-4F10-AC5F-FE31B1E5C654}">
      <dgm:prSet/>
      <dgm:spPr/>
      <dgm:t>
        <a:bodyPr/>
        <a:lstStyle/>
        <a:p>
          <a:endParaRPr lang="tr-TR"/>
        </a:p>
      </dgm:t>
    </dgm:pt>
    <dgm:pt modelId="{EE3537C1-4655-4361-8519-CF0A116214C3}" type="sibTrans" cxnId="{E1E47DEA-7F47-4F10-AC5F-FE31B1E5C654}">
      <dgm:prSet/>
      <dgm:spPr/>
      <dgm:t>
        <a:bodyPr/>
        <a:lstStyle/>
        <a:p>
          <a:endParaRPr lang="tr-TR"/>
        </a:p>
      </dgm:t>
    </dgm:pt>
    <dgm:pt modelId="{A5678121-248F-43A1-A96F-67F8748437B5}" type="pres">
      <dgm:prSet presAssocID="{44FC970C-C665-40BD-9D00-4A554683195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9C4EBB7-3028-4BFF-96E0-5B976BDDF3F3}" type="pres">
      <dgm:prSet presAssocID="{77D5ED9A-9971-4719-9E3F-BABE88E100C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1E47DEA-7F47-4F10-AC5F-FE31B1E5C654}" srcId="{44FC970C-C665-40BD-9D00-4A554683195D}" destId="{77D5ED9A-9971-4719-9E3F-BABE88E100CB}" srcOrd="0" destOrd="0" parTransId="{2A381E64-44A5-4D0B-B89A-51F0046491EB}" sibTransId="{EE3537C1-4655-4361-8519-CF0A116214C3}"/>
    <dgm:cxn modelId="{0A8A8D14-A6E4-4164-A6C4-25C2743A05D8}" type="presOf" srcId="{77D5ED9A-9971-4719-9E3F-BABE88E100CB}" destId="{49C4EBB7-3028-4BFF-96E0-5B976BDDF3F3}" srcOrd="0" destOrd="0" presId="urn:microsoft.com/office/officeart/2005/8/layout/vList2"/>
    <dgm:cxn modelId="{E6D4BAA9-D4B2-49E7-9D38-2391BC17070E}" type="presOf" srcId="{44FC970C-C665-40BD-9D00-4A554683195D}" destId="{A5678121-248F-43A1-A96F-67F8748437B5}" srcOrd="0" destOrd="0" presId="urn:microsoft.com/office/officeart/2005/8/layout/vList2"/>
    <dgm:cxn modelId="{E0729F57-FD57-4DC8-822B-503A8346E2ED}" type="presParOf" srcId="{A5678121-248F-43A1-A96F-67F8748437B5}" destId="{49C4EBB7-3028-4BFF-96E0-5B976BDDF3F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4FC970C-C665-40BD-9D00-4A554683195D}" type="doc">
      <dgm:prSet loTypeId="urn:microsoft.com/office/officeart/2005/8/layout/vList2" loCatId="list" qsTypeId="urn:microsoft.com/office/officeart/2005/8/quickstyle/3d2#7" qsCatId="3D" csTypeId="urn:microsoft.com/office/officeart/2005/8/colors/accent6_2" csCatId="accent6" phldr="1"/>
      <dgm:spPr/>
      <dgm:t>
        <a:bodyPr/>
        <a:lstStyle/>
        <a:p>
          <a:endParaRPr lang="tr-TR"/>
        </a:p>
      </dgm:t>
    </dgm:pt>
    <dgm:pt modelId="{77D5ED9A-9971-4719-9E3F-BABE88E100CB}">
      <dgm:prSet/>
      <dgm:spPr/>
      <dgm:t>
        <a:bodyPr/>
        <a:lstStyle/>
        <a:p>
          <a:pPr algn="ctr" rtl="0"/>
          <a:r>
            <a:rPr lang="tr-TR" b="1" i="1" dirty="0" smtClean="0"/>
            <a:t>ADLİ YARGI KURULUŞLARI</a:t>
          </a:r>
          <a:endParaRPr lang="tr-TR" b="1" i="1" dirty="0"/>
        </a:p>
      </dgm:t>
    </dgm:pt>
    <dgm:pt modelId="{2A381E64-44A5-4D0B-B89A-51F0046491EB}" type="parTrans" cxnId="{E1E47DEA-7F47-4F10-AC5F-FE31B1E5C654}">
      <dgm:prSet/>
      <dgm:spPr/>
      <dgm:t>
        <a:bodyPr/>
        <a:lstStyle/>
        <a:p>
          <a:endParaRPr lang="tr-TR"/>
        </a:p>
      </dgm:t>
    </dgm:pt>
    <dgm:pt modelId="{EE3537C1-4655-4361-8519-CF0A116214C3}" type="sibTrans" cxnId="{E1E47DEA-7F47-4F10-AC5F-FE31B1E5C654}">
      <dgm:prSet/>
      <dgm:spPr/>
      <dgm:t>
        <a:bodyPr/>
        <a:lstStyle/>
        <a:p>
          <a:endParaRPr lang="tr-TR"/>
        </a:p>
      </dgm:t>
    </dgm:pt>
    <dgm:pt modelId="{A5678121-248F-43A1-A96F-67F8748437B5}" type="pres">
      <dgm:prSet presAssocID="{44FC970C-C665-40BD-9D00-4A554683195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9C4EBB7-3028-4BFF-96E0-5B976BDDF3F3}" type="pres">
      <dgm:prSet presAssocID="{77D5ED9A-9971-4719-9E3F-BABE88E100C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3FF698C-9994-4760-A269-6A1684927707}" type="presOf" srcId="{44FC970C-C665-40BD-9D00-4A554683195D}" destId="{A5678121-248F-43A1-A96F-67F8748437B5}" srcOrd="0" destOrd="0" presId="urn:microsoft.com/office/officeart/2005/8/layout/vList2"/>
    <dgm:cxn modelId="{E1E47DEA-7F47-4F10-AC5F-FE31B1E5C654}" srcId="{44FC970C-C665-40BD-9D00-4A554683195D}" destId="{77D5ED9A-9971-4719-9E3F-BABE88E100CB}" srcOrd="0" destOrd="0" parTransId="{2A381E64-44A5-4D0B-B89A-51F0046491EB}" sibTransId="{EE3537C1-4655-4361-8519-CF0A116214C3}"/>
    <dgm:cxn modelId="{AFA2A8AA-85E9-4E1C-8430-7A58057B8F0C}" type="presOf" srcId="{77D5ED9A-9971-4719-9E3F-BABE88E100CB}" destId="{49C4EBB7-3028-4BFF-96E0-5B976BDDF3F3}" srcOrd="0" destOrd="0" presId="urn:microsoft.com/office/officeart/2005/8/layout/vList2"/>
    <dgm:cxn modelId="{BBC47C84-C219-423D-96C9-D3F6EB202B29}" type="presParOf" srcId="{A5678121-248F-43A1-A96F-67F8748437B5}" destId="{49C4EBB7-3028-4BFF-96E0-5B976BDDF3F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F38814-BE46-49E0-9C5C-568485D2AF5A}">
      <dsp:nvSpPr>
        <dsp:cNvPr id="0" name=""/>
        <dsp:cNvSpPr/>
      </dsp:nvSpPr>
      <dsp:spPr>
        <a:xfrm>
          <a:off x="0" y="2948"/>
          <a:ext cx="8784976" cy="772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b="1" kern="1200" dirty="0" smtClean="0"/>
            <a:t>A. Anayasa Yargısı</a:t>
          </a:r>
          <a:endParaRPr lang="tr-TR" sz="3300" kern="1200" dirty="0"/>
        </a:p>
      </dsp:txBody>
      <dsp:txXfrm>
        <a:off x="37696" y="40644"/>
        <a:ext cx="8709584" cy="6968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F38814-BE46-49E0-9C5C-568485D2AF5A}">
      <dsp:nvSpPr>
        <dsp:cNvPr id="0" name=""/>
        <dsp:cNvSpPr/>
      </dsp:nvSpPr>
      <dsp:spPr>
        <a:xfrm>
          <a:off x="0" y="2948"/>
          <a:ext cx="8784976" cy="772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b="1" kern="1200" dirty="0" smtClean="0"/>
            <a:t>A. Anayasa Yargısı</a:t>
          </a:r>
          <a:endParaRPr lang="tr-TR" sz="3300" kern="1200" dirty="0"/>
        </a:p>
      </dsp:txBody>
      <dsp:txXfrm>
        <a:off x="37696" y="40644"/>
        <a:ext cx="8709584" cy="6968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F38814-BE46-49E0-9C5C-568485D2AF5A}">
      <dsp:nvSpPr>
        <dsp:cNvPr id="0" name=""/>
        <dsp:cNvSpPr/>
      </dsp:nvSpPr>
      <dsp:spPr>
        <a:xfrm>
          <a:off x="0" y="2948"/>
          <a:ext cx="8784976" cy="772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b="1" kern="1200" dirty="0" smtClean="0"/>
            <a:t>A. Anayasa Yargısı</a:t>
          </a:r>
          <a:endParaRPr lang="tr-TR" sz="3300" kern="1200" dirty="0"/>
        </a:p>
      </dsp:txBody>
      <dsp:txXfrm>
        <a:off x="37696" y="40644"/>
        <a:ext cx="8709584" cy="6968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F38814-BE46-49E0-9C5C-568485D2AF5A}">
      <dsp:nvSpPr>
        <dsp:cNvPr id="0" name=""/>
        <dsp:cNvSpPr/>
      </dsp:nvSpPr>
      <dsp:spPr>
        <a:xfrm>
          <a:off x="0" y="2948"/>
          <a:ext cx="8784976" cy="772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b="1" kern="1200" dirty="0" smtClean="0"/>
            <a:t>A. Anayasa Yargısı</a:t>
          </a:r>
          <a:endParaRPr lang="tr-TR" sz="3300" kern="1200" dirty="0"/>
        </a:p>
      </dsp:txBody>
      <dsp:txXfrm>
        <a:off x="37696" y="40644"/>
        <a:ext cx="8709584" cy="6968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EAF36-413C-4D97-8ACF-0F3EC6518DD6}">
      <dsp:nvSpPr>
        <dsp:cNvPr id="0" name=""/>
        <dsp:cNvSpPr/>
      </dsp:nvSpPr>
      <dsp:spPr>
        <a:xfrm>
          <a:off x="747691" y="0"/>
          <a:ext cx="5991064" cy="374441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3620C8-956B-499B-A797-0E4E22C9506A}">
      <dsp:nvSpPr>
        <dsp:cNvPr id="0" name=""/>
        <dsp:cNvSpPr/>
      </dsp:nvSpPr>
      <dsp:spPr>
        <a:xfrm>
          <a:off x="3666491" y="288034"/>
          <a:ext cx="2307941" cy="149431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C5AF0F-FA6A-4BE5-BC49-AED0097FB313}">
      <dsp:nvSpPr>
        <dsp:cNvPr id="0" name=""/>
        <dsp:cNvSpPr/>
      </dsp:nvSpPr>
      <dsp:spPr>
        <a:xfrm>
          <a:off x="2407641" y="2545854"/>
          <a:ext cx="5364758" cy="896605"/>
        </a:xfrm>
        <a:prstGeom prst="round2DiagRect">
          <a:avLst/>
        </a:prstGeom>
        <a:solidFill>
          <a:schemeClr val="accent5"/>
        </a:solidFill>
        <a:ln w="25400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0" tIns="0" rIns="234916" bIns="0" numCol="1" spcCol="1270" anchor="t" anchorCtr="0">
          <a:noAutofit/>
        </a:bodyPr>
        <a:lstStyle/>
        <a:p>
          <a:pPr lvl="0" algn="r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800" kern="1200" dirty="0" smtClean="0"/>
            <a:t>B. ADLİ YARGI</a:t>
          </a:r>
          <a:endParaRPr lang="tr-TR" sz="5800" kern="1200" dirty="0"/>
        </a:p>
      </dsp:txBody>
      <dsp:txXfrm>
        <a:off x="2451410" y="2589623"/>
        <a:ext cx="5277220" cy="8090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4EBB7-3028-4BFF-96E0-5B976BDDF3F3}">
      <dsp:nvSpPr>
        <dsp:cNvPr id="0" name=""/>
        <dsp:cNvSpPr/>
      </dsp:nvSpPr>
      <dsp:spPr>
        <a:xfrm>
          <a:off x="0" y="2948"/>
          <a:ext cx="8712968" cy="77220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B.ADLİ YARGI</a:t>
          </a:r>
          <a:endParaRPr lang="tr-TR" sz="3300" kern="1200" dirty="0"/>
        </a:p>
      </dsp:txBody>
      <dsp:txXfrm>
        <a:off x="37696" y="40644"/>
        <a:ext cx="8637576" cy="6968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4EBB7-3028-4BFF-96E0-5B976BDDF3F3}">
      <dsp:nvSpPr>
        <dsp:cNvPr id="0" name=""/>
        <dsp:cNvSpPr/>
      </dsp:nvSpPr>
      <dsp:spPr>
        <a:xfrm>
          <a:off x="0" y="2948"/>
          <a:ext cx="8712968" cy="77220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b="1" i="1" kern="1200" dirty="0" smtClean="0"/>
            <a:t>ADLİ YARGI KURULUŞLARI</a:t>
          </a:r>
          <a:endParaRPr lang="tr-TR" sz="3300" b="1" i="1" kern="1200" dirty="0"/>
        </a:p>
      </dsp:txBody>
      <dsp:txXfrm>
        <a:off x="37696" y="40644"/>
        <a:ext cx="8637576" cy="696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3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#4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#5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#6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#7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92E5A-3E1A-4506-B968-6CA5F4DA3E48}" type="datetimeFigureOut">
              <a:rPr lang="tr-TR" smtClean="0"/>
              <a:pPr/>
              <a:t>26.02.2018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BCAC2-303E-4F6D-8084-EF71DF84BE1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0F98-F7C2-462A-9CF3-AAC73F56435F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1891-4B2C-4140-8F28-3BC4149D8686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11453-F87B-4AAE-925C-F61DC2DD5E06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DC58-9449-4C76-9307-F3CFF57D4469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B8A7-1B52-49D4-80C9-EFE3F3131782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5C35-C90F-47E1-A3ED-FFF8F7031AA2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B453-C5A4-43DF-B0E8-B2C40D1EB795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492C-AEE5-487A-88AF-A5305DDB2887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69C5-C277-4381-B316-CDB9A6987EC0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84CF-5BCF-4A50-8E5E-02CE6A9027D4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9265-C0D2-4E3A-BC0C-A72CE9C87F67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Dikdörtgen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6BB7-84B9-4135-9A5B-CBDDE5203700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F0B40F5-627A-4C4D-8B9B-14B3A1FA0E2C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57BD-D340-4634-B96A-E61BBF8CD4A7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B426-80A5-4174-8AB6-A57E3974CC79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2D180-C518-4983-829D-1E496B819504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1BCC-60BD-427C-9402-EAABD57B5A44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1C87-E6F4-4A7E-8D19-A83E218B9476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0E29-B7EB-4D12-948A-F03AA4E7D7C1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7B5D-BB1D-483F-96ED-91BBE2C8A020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EB9C-5E1B-4E02-9527-E39AF62CCA53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D7B0-883F-41C1-83F8-4A056907907D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BC96-8E9E-4AEE-8D3F-2BE99A5C5837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28263-18AC-4067-93A4-A1FB96D5B02A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53F1-5E73-4481-9C34-DF00904973FD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66C25-1FB6-41A4-93AC-12F29C61B530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8C51-A952-4372-8C90-3FF4BC28263C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E003-110A-42BB-8182-65666F5322F3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549C-7BD1-42B3-9507-198AECE999A4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3C91-3109-48CF-B1FE-3426EC43DE6F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843C6-D171-41A6-B6F5-26D31A6CDB85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F2B0-D9E8-4AFD-9CFC-A7588D53A451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46F3-E10A-4254-A3ED-CD17F47530AF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5A52EE-FA3A-4572-AAAA-0304C87D6B72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D2410A6-7C0F-4D95-B874-8F670852AF00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692E6-7E17-4A6B-A3DC-07E1D7A32607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88CC9-5A46-4400-AE25-266B9677CA5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usufcan_calisir@hotmail.com" TargetMode="External"/><Relationship Id="rId2" Type="http://schemas.openxmlformats.org/officeDocument/2006/relationships/hyperlink" Target="mailto:ccalisir@ankara.edu.t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8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/>
          <a:lstStyle/>
          <a:p>
            <a:pPr algn="ctr"/>
            <a:r>
              <a:rPr lang="tr-TR" sz="2400" b="1" dirty="0" smtClean="0"/>
              <a:t>T.C.</a:t>
            </a:r>
            <a:r>
              <a:rPr lang="tr-TR" b="1" dirty="0" smtClean="0"/>
              <a:t> </a:t>
            </a:r>
            <a:r>
              <a:rPr lang="tr-TR" sz="2400" b="1" dirty="0" smtClean="0"/>
              <a:t>ANKARA ÜNİVERSİTESİ  </a:t>
            </a:r>
            <a:br>
              <a:rPr lang="tr-TR" sz="2400" b="1" dirty="0" smtClean="0"/>
            </a:br>
            <a:r>
              <a:rPr lang="tr-TR" sz="2400" b="1" dirty="0" smtClean="0"/>
              <a:t>AYAŞ </a:t>
            </a:r>
            <a:r>
              <a:rPr lang="tr-TR" sz="2400" b="1" smtClean="0"/>
              <a:t>MESLEK YÜKSEKOKULU</a:t>
            </a:r>
            <a:endParaRPr lang="tr-TR" sz="2400" b="1" dirty="0"/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395536" y="1844824"/>
          <a:ext cx="8424937" cy="453650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4122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115">
                <a:tc>
                  <a:txBody>
                    <a:bodyPr/>
                    <a:lstStyle/>
                    <a:p>
                      <a:r>
                        <a:rPr lang="tr-TR" b="1" dirty="0" smtClean="0"/>
                        <a:t>DERSİN ADI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Hukuk Bilimine Giriş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HAFTA NO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0529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KONU</a:t>
                      </a:r>
                      <a:r>
                        <a:rPr lang="tr-TR" b="1" baseline="0" dirty="0" smtClean="0"/>
                        <a:t> BAŞLIĞI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kern="1200" dirty="0" smtClean="0"/>
                        <a:t>Yargı Sistemi</a:t>
                      </a:r>
                      <a:r>
                        <a:rPr lang="tr-TR" sz="1800" kern="1200" baseline="0" dirty="0" smtClean="0"/>
                        <a:t> ve Türkiye’de Yargı Kuruluşları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TARİH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7979">
                <a:tc>
                  <a:txBody>
                    <a:bodyPr/>
                    <a:lstStyle/>
                    <a:p>
                      <a:r>
                        <a:rPr lang="tr-TR" b="1" dirty="0" smtClean="0"/>
                        <a:t>ÖĞRETİM ELEMANI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Öğr</a:t>
                      </a:r>
                      <a:r>
                        <a:rPr lang="tr-TR" dirty="0" smtClean="0"/>
                        <a:t>. Gör. Yusuf Can</a:t>
                      </a:r>
                      <a:r>
                        <a:rPr lang="tr-TR" baseline="0" dirty="0" smtClean="0"/>
                        <a:t> ÇALIŞIR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5760">
                <a:tc>
                  <a:txBody>
                    <a:bodyPr/>
                    <a:lstStyle/>
                    <a:p>
                      <a:r>
                        <a:rPr lang="tr-TR" sz="1800" b="1" kern="1200" dirty="0" smtClean="0"/>
                        <a:t>E-mail:</a:t>
                      </a:r>
                    </a:p>
                    <a:p>
                      <a:endParaRPr lang="tr-TR" sz="1800" kern="1200" dirty="0" smtClean="0"/>
                    </a:p>
                    <a:p>
                      <a:r>
                        <a:rPr lang="tr-TR" sz="1800" b="1" kern="1200" dirty="0" smtClean="0"/>
                        <a:t>Tel: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u="sng" kern="1200" dirty="0" err="1" smtClean="0">
                          <a:solidFill>
                            <a:schemeClr val="tx1"/>
                          </a:solidFill>
                          <a:hlinkClick r:id="rId2"/>
                        </a:rPr>
                        <a:t>ccalisir</a:t>
                      </a:r>
                      <a:r>
                        <a:rPr lang="tr-TR" sz="1800" b="1" u="sng" kern="1200" dirty="0" smtClean="0">
                          <a:solidFill>
                            <a:schemeClr val="tx1"/>
                          </a:solidFill>
                          <a:hlinkClick r:id="rId2"/>
                        </a:rPr>
                        <a:t>@</a:t>
                      </a:r>
                      <a:r>
                        <a:rPr lang="tr-TR" sz="1800" b="1" u="sng" kern="1200" dirty="0" err="1" smtClean="0">
                          <a:solidFill>
                            <a:schemeClr val="tx1"/>
                          </a:solidFill>
                          <a:hlinkClick r:id="rId2"/>
                        </a:rPr>
                        <a:t>ankara</a:t>
                      </a:r>
                      <a:r>
                        <a:rPr lang="tr-TR" sz="1800" b="1" u="sng" kern="1200" dirty="0" smtClean="0">
                          <a:solidFill>
                            <a:schemeClr val="tx1"/>
                          </a:solidFill>
                          <a:hlinkClick r:id="rId2"/>
                        </a:rPr>
                        <a:t>.edu.tr</a:t>
                      </a:r>
                      <a:r>
                        <a:rPr lang="tr-TR" sz="1800" b="1" u="sng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800" b="1" u="none" kern="1200" dirty="0" err="1" smtClean="0">
                          <a:solidFill>
                            <a:schemeClr val="tx1"/>
                          </a:solidFill>
                          <a:hlinkClick r:id="rId3"/>
                        </a:rPr>
                        <a:t>yusufcan</a:t>
                      </a:r>
                      <a:r>
                        <a:rPr lang="tr-TR" sz="1800" b="1" u="none" kern="1200" dirty="0" smtClean="0">
                          <a:solidFill>
                            <a:schemeClr val="tx1"/>
                          </a:solidFill>
                          <a:hlinkClick r:id="rId3"/>
                        </a:rPr>
                        <a:t>_</a:t>
                      </a:r>
                      <a:r>
                        <a:rPr lang="tr-TR" sz="1800" b="1" u="none" kern="1200" dirty="0" err="1" smtClean="0">
                          <a:solidFill>
                            <a:schemeClr val="tx1"/>
                          </a:solidFill>
                          <a:hlinkClick r:id="rId3"/>
                        </a:rPr>
                        <a:t>calisir</a:t>
                      </a:r>
                      <a:r>
                        <a:rPr lang="tr-TR" sz="1800" b="1" u="none" kern="1200" dirty="0" smtClean="0">
                          <a:solidFill>
                            <a:schemeClr val="tx1"/>
                          </a:solidFill>
                          <a:hlinkClick r:id="rId3"/>
                        </a:rPr>
                        <a:t>@</a:t>
                      </a:r>
                      <a:r>
                        <a:rPr lang="tr-TR" sz="1800" b="1" u="none" kern="1200" dirty="0" err="1" smtClean="0">
                          <a:solidFill>
                            <a:schemeClr val="tx1"/>
                          </a:solidFill>
                          <a:hlinkClick r:id="rId3"/>
                        </a:rPr>
                        <a:t>hotmail</a:t>
                      </a:r>
                      <a:r>
                        <a:rPr lang="tr-TR" sz="1800" b="1" u="none" kern="1200" dirty="0" smtClean="0">
                          <a:solidFill>
                            <a:schemeClr val="tx1"/>
                          </a:solidFill>
                          <a:hlinkClick r:id="rId3"/>
                        </a:rPr>
                        <a:t>.com</a:t>
                      </a:r>
                      <a:r>
                        <a:rPr lang="tr-TR" sz="1800" b="1" u="none" kern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tr-TR" sz="1800" kern="1200" dirty="0" smtClean="0"/>
                        <a:t>(0312) 700 05 00 / 144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 descr="C:\Users\Se7en\Desktop\sempozyum\a.ü logo.jpg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1" y="404663"/>
            <a:ext cx="1584176" cy="1179513"/>
          </a:xfrm>
          <a:prstGeom prst="rect">
            <a:avLst/>
          </a:prstGeom>
          <a:noFill/>
        </p:spPr>
      </p:pic>
      <p:pic>
        <p:nvPicPr>
          <p:cNvPr id="1027" name="Picture 3" descr="C:\Users\Se7en\Desktop\AYAŞ MYO\ayasmyo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332656"/>
            <a:ext cx="1440160" cy="129614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179512" y="274638"/>
          <a:ext cx="8784976" cy="778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006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tr-TR" b="1" dirty="0" smtClean="0"/>
              <a:t>	---</a:t>
            </a:r>
            <a:r>
              <a:rPr lang="tr-TR" b="1" u="sng" dirty="0" smtClean="0">
                <a:solidFill>
                  <a:schemeClr val="tx2"/>
                </a:solidFill>
              </a:rPr>
              <a:t>Anayasaya Uygunluk Denetiminin Şekilleri (Denetim Yolları)</a:t>
            </a:r>
            <a:r>
              <a:rPr lang="tr-TR" b="1" dirty="0" smtClean="0"/>
              <a:t>---</a:t>
            </a:r>
          </a:p>
          <a:p>
            <a:pPr>
              <a:lnSpc>
                <a:spcPct val="170000"/>
              </a:lnSpc>
              <a:buNone/>
            </a:pPr>
            <a:endParaRPr lang="tr-TR" b="1" u="sng" dirty="0" smtClean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tr-TR" dirty="0" smtClean="0"/>
              <a:t>Kanunların anayasaya uygunluğunun yargısal denetimi, Anayasa mahkemesine başvurma usulüne göre;</a:t>
            </a:r>
          </a:p>
          <a:p>
            <a:pPr>
              <a:lnSpc>
                <a:spcPct val="150000"/>
              </a:lnSpc>
              <a:buNone/>
            </a:pPr>
            <a:endParaRPr lang="tr-TR" dirty="0" smtClean="0"/>
          </a:p>
          <a:p>
            <a:pPr>
              <a:lnSpc>
                <a:spcPct val="150000"/>
              </a:lnSpc>
              <a:buNone/>
            </a:pPr>
            <a:r>
              <a:rPr lang="tr-TR" dirty="0" smtClean="0"/>
              <a:t>	1- İptal Davası (Soyut Norm Denetimi)</a:t>
            </a:r>
          </a:p>
          <a:p>
            <a:pPr>
              <a:lnSpc>
                <a:spcPct val="150000"/>
              </a:lnSpc>
              <a:buNone/>
            </a:pPr>
            <a:r>
              <a:rPr lang="tr-TR" dirty="0" smtClean="0"/>
              <a:t>	2- İtiraz Yolu / Def’i Yolu (Somut Norm Denetimi)</a:t>
            </a:r>
          </a:p>
          <a:p>
            <a:pPr>
              <a:lnSpc>
                <a:spcPct val="150000"/>
              </a:lnSpc>
              <a:buNone/>
            </a:pPr>
            <a:r>
              <a:rPr lang="tr-TR" dirty="0" smtClean="0"/>
              <a:t>	3- Bireysel Başvuru Yolu (Anayasa Şikayeti)</a:t>
            </a:r>
          </a:p>
          <a:p>
            <a:pPr>
              <a:lnSpc>
                <a:spcPct val="150000"/>
              </a:lnSpc>
              <a:buNone/>
            </a:pPr>
            <a:r>
              <a:rPr lang="tr-TR" dirty="0" smtClean="0"/>
              <a:t> şeklindedir.  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685800" y="836712"/>
          <a:ext cx="7772400" cy="3744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179512" y="274638"/>
          <a:ext cx="8712968" cy="778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400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Adli yargı, olağan ve genel yargıdır.</a:t>
            </a:r>
          </a:p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Yani diğer yargı kollarının görevine girmeyen davalara adli yargıda bakılır.</a:t>
            </a:r>
          </a:p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Bu nedenle adli yargı kapsamı en geniş olan yargıdır.</a:t>
            </a:r>
          </a:p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20 Temmuz 2016 tarihinden bu yana Türk adli yargı sistemi:</a:t>
            </a:r>
          </a:p>
          <a:p>
            <a:pPr>
              <a:buFont typeface="Courier New" pitchFamily="49" charset="0"/>
              <a:buChar char="o"/>
            </a:pPr>
            <a:r>
              <a:rPr lang="tr-TR" dirty="0" smtClean="0"/>
              <a:t>“İlk Derece”, “Ara Derece (İstinaf Derecesi)” ve “üst derece (temyiz derecesi)” olmak üzere 3 dereceli olmuştur.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3D06-7AB5-4D0C-A3BE-BFC022CFB952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179512" y="274638"/>
          <a:ext cx="8712968" cy="778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Se7en\Desktop\Adsız85.png"/>
          <p:cNvPicPr>
            <a:picLocks noGrp="1" noChangeAspect="1" noChangeArrowheads="1"/>
          </p:cNvPicPr>
          <p:nvPr>
            <p:ph idx="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1340768"/>
            <a:ext cx="8568952" cy="5184576"/>
          </a:xfrm>
          <a:prstGeom prst="rect">
            <a:avLst/>
          </a:prstGeom>
          <a:noFill/>
        </p:spPr>
      </p:pic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3D06-7AB5-4D0C-A3BE-BFC022CFB952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CFBB-F26A-4EF5-88A4-D8880434C23C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113984" cy="4751040"/>
          </a:xfrm>
        </p:spPr>
        <p:txBody>
          <a:bodyPr/>
          <a:lstStyle/>
          <a:p>
            <a:endParaRPr lang="tr-TR" b="1" dirty="0" smtClean="0"/>
          </a:p>
          <a:p>
            <a:pPr lvl="1">
              <a:buNone/>
            </a:pPr>
            <a:r>
              <a:rPr lang="tr-TR" b="1" dirty="0" smtClean="0"/>
              <a:t>Yararlanılan Kaynak:</a:t>
            </a:r>
          </a:p>
          <a:p>
            <a:pPr lvl="1">
              <a:buNone/>
            </a:pPr>
            <a:r>
              <a:rPr lang="tr-TR" dirty="0" smtClean="0"/>
              <a:t>Kemal GÖZLER, Genel Hukuk Bilgisi, Ekin Basım Yayın, Bursa, 2017.</a:t>
            </a:r>
          </a:p>
          <a:p>
            <a:pPr lvl="1"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784976" cy="587727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tr-TR" dirty="0" smtClean="0"/>
              <a:t>  	</a:t>
            </a:r>
            <a:r>
              <a:rPr lang="tr-TR" sz="2400" b="1" dirty="0" smtClean="0"/>
              <a:t>I. YARGI SİSTEMİ</a:t>
            </a:r>
          </a:p>
          <a:p>
            <a:pPr>
              <a:lnSpc>
                <a:spcPct val="170000"/>
              </a:lnSpc>
              <a:buNone/>
            </a:pPr>
            <a:endParaRPr lang="tr-TR" sz="2400" b="1" dirty="0" smtClean="0"/>
          </a:p>
          <a:p>
            <a:pPr>
              <a:buNone/>
            </a:pPr>
            <a:r>
              <a:rPr lang="tr-TR" sz="2400" b="1" dirty="0" smtClean="0"/>
              <a:t> 	II. TÜRKİYE’DE  YARGI KURULUŞLARI</a:t>
            </a:r>
          </a:p>
          <a:p>
            <a:pPr>
              <a:buNone/>
            </a:pPr>
            <a:r>
              <a:rPr lang="tr-TR" sz="1600" dirty="0" smtClean="0"/>
              <a:t>		</a:t>
            </a:r>
            <a:r>
              <a:rPr lang="tr-TR" sz="2200" b="1" u="sng" dirty="0" smtClean="0"/>
              <a:t>A. Anayasa Yargısı</a:t>
            </a:r>
          </a:p>
          <a:p>
            <a:pPr>
              <a:buNone/>
            </a:pPr>
            <a:endParaRPr lang="tr-TR" sz="2200" b="1" dirty="0" smtClean="0"/>
          </a:p>
          <a:p>
            <a:pPr>
              <a:buNone/>
            </a:pPr>
            <a:r>
              <a:rPr lang="tr-TR" sz="2200" b="1" dirty="0" smtClean="0"/>
              <a:t>		</a:t>
            </a:r>
            <a:r>
              <a:rPr lang="tr-TR" sz="2200" b="1" u="sng" dirty="0" smtClean="0"/>
              <a:t>B. Adli Yargı</a:t>
            </a:r>
          </a:p>
          <a:p>
            <a:pPr>
              <a:buNone/>
            </a:pPr>
            <a:r>
              <a:rPr lang="tr-TR" dirty="0" smtClean="0"/>
              <a:t>		   </a:t>
            </a:r>
            <a:r>
              <a:rPr lang="tr-TR" sz="2100" b="1" i="1" dirty="0" smtClean="0"/>
              <a:t>1-İlk Derece (Bidayet) Mahkemeleri</a:t>
            </a:r>
          </a:p>
          <a:p>
            <a:pPr>
              <a:buNone/>
            </a:pPr>
            <a:r>
              <a:rPr lang="tr-TR" sz="2100" b="1" i="1" dirty="0" smtClean="0"/>
              <a:t>		          	 a) Hukuk Mahkemeleri: Sulh ve Asliye Hukuk Mahkemeleri</a:t>
            </a:r>
          </a:p>
          <a:p>
            <a:pPr>
              <a:buNone/>
            </a:pPr>
            <a:r>
              <a:rPr lang="tr-TR" sz="2100" b="1" i="1" dirty="0" smtClean="0"/>
              <a:t>		          	 b) Ceza Mahkemeleri: Asliye ve Ağır Ceza Mahkemeleri</a:t>
            </a:r>
          </a:p>
          <a:p>
            <a:pPr>
              <a:buNone/>
            </a:pPr>
            <a:r>
              <a:rPr lang="tr-TR" sz="2100" b="1" i="1" dirty="0" smtClean="0"/>
              <a:t>		     2- Ara Derece (İstinaf) Mahkemeleri: Bölge Adliye Mahkemeleri</a:t>
            </a:r>
          </a:p>
          <a:p>
            <a:pPr>
              <a:buNone/>
            </a:pPr>
            <a:r>
              <a:rPr lang="tr-TR" sz="2100" b="1" i="1" dirty="0" smtClean="0"/>
              <a:t>		     3- Üst Derece (Temyiz) Mahkemesi: Yargıtay</a:t>
            </a:r>
            <a:endParaRPr lang="tr-TR" sz="2900" b="1" i="1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sz="3400" b="1" dirty="0" smtClean="0"/>
              <a:t>             </a:t>
            </a:r>
            <a:r>
              <a:rPr lang="tr-TR" sz="4000" b="1" dirty="0" smtClean="0"/>
              <a:t>	</a:t>
            </a:r>
          </a:p>
          <a:p>
            <a:pPr>
              <a:buNone/>
            </a:pPr>
            <a:r>
              <a:rPr lang="tr-TR" sz="4000" b="1" dirty="0" smtClean="0"/>
              <a:t>		</a:t>
            </a:r>
          </a:p>
          <a:p>
            <a:pPr>
              <a:buNone/>
            </a:pPr>
            <a:r>
              <a:rPr lang="tr-TR" sz="2000" dirty="0" smtClean="0"/>
              <a:t> </a:t>
            </a:r>
            <a:endParaRPr lang="tr-TR" sz="2000" dirty="0"/>
          </a:p>
        </p:txBody>
      </p:sp>
      <p:pic>
        <p:nvPicPr>
          <p:cNvPr id="1026" name="Picture 2" descr="C:\Users\Se7en\Desktop\03407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6408712" cy="648072"/>
          </a:xfrm>
          <a:prstGeom prst="rect">
            <a:avLst/>
          </a:prstGeom>
          <a:noFill/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I.YARGI SİSTEMİ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5112567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tr-TR" sz="4000" b="1" u="sng" dirty="0" smtClean="0">
                <a:solidFill>
                  <a:srgbClr val="002060"/>
                </a:solidFill>
              </a:rPr>
              <a:t>YARGI VE YARGI KURULUŞU (MAHKEME) KAVRAMI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tr-TR" dirty="0" smtClean="0"/>
              <a:t>Yargı; hukuki uyuşmazlıkları kesin olarak karara bağlamaktır.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Yargı yetkisini kullanan, yani hukuki uyuşmazlıkları kesin olarak karara bağlayan kuruluşlara da “mahkeme” denir.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Türkiye’de </a:t>
            </a:r>
            <a:r>
              <a:rPr lang="tr-TR" u="sng" dirty="0" smtClean="0"/>
              <a:t>yargı yetkisi</a:t>
            </a:r>
            <a:r>
              <a:rPr lang="tr-TR" dirty="0" smtClean="0"/>
              <a:t>, Türk milleti adına “</a:t>
            </a:r>
            <a:r>
              <a:rPr lang="tr-TR" u="sng" dirty="0" smtClean="0"/>
              <a:t>bağımsız mahkemelerce</a:t>
            </a:r>
            <a:r>
              <a:rPr lang="tr-TR" dirty="0" smtClean="0"/>
              <a:t>” kullanılır (Anayasa md.9).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None/>
            </a:pPr>
            <a:r>
              <a:rPr lang="tr-TR" b="1" u="sng" dirty="0" smtClean="0">
                <a:solidFill>
                  <a:srgbClr val="FF0000"/>
                </a:solidFill>
              </a:rPr>
              <a:t>Bağımsız Mahkemeler: </a:t>
            </a:r>
          </a:p>
          <a:p>
            <a:pPr>
              <a:lnSpc>
                <a:spcPct val="170000"/>
              </a:lnSpc>
              <a:buFont typeface="Courier New" pitchFamily="49" charset="0"/>
              <a:buChar char="o"/>
            </a:pPr>
            <a:r>
              <a:rPr lang="tr-TR" dirty="0" smtClean="0"/>
              <a:t>Yargı yetkisini kullanırken hiçbir organ, makam, merci veya kişi tarafından kendilerine emir ve talimat verilemeyen;</a:t>
            </a:r>
          </a:p>
          <a:p>
            <a:pPr>
              <a:lnSpc>
                <a:spcPct val="120000"/>
              </a:lnSpc>
              <a:buFont typeface="Courier New" pitchFamily="49" charset="0"/>
              <a:buChar char="o"/>
            </a:pPr>
            <a:endParaRPr lang="tr-TR" dirty="0" smtClean="0"/>
          </a:p>
          <a:p>
            <a:pPr>
              <a:buFont typeface="Courier New" pitchFamily="49" charset="0"/>
              <a:buChar char="o"/>
            </a:pPr>
            <a:r>
              <a:rPr lang="tr-TR" dirty="0" smtClean="0"/>
              <a:t>Genelge gönderilemeyen, tavsiye ve telkinde bulunulamayan;</a:t>
            </a:r>
          </a:p>
          <a:p>
            <a:pPr>
              <a:buFont typeface="Courier New" pitchFamily="49" charset="0"/>
              <a:buChar char="o"/>
            </a:pPr>
            <a:endParaRPr lang="tr-TR" dirty="0" smtClean="0"/>
          </a:p>
          <a:p>
            <a:pPr>
              <a:buFont typeface="Courier New" pitchFamily="49" charset="0"/>
              <a:buChar char="o"/>
            </a:pPr>
            <a:r>
              <a:rPr lang="tr-TR" dirty="0" smtClean="0"/>
              <a:t>Kararları yasama ve yürütme organlarını bağlayan, </a:t>
            </a:r>
          </a:p>
          <a:p>
            <a:pPr>
              <a:buFont typeface="Courier New" pitchFamily="49" charset="0"/>
              <a:buChar char="o"/>
            </a:pPr>
            <a:r>
              <a:rPr lang="tr-TR" dirty="0" smtClean="0"/>
              <a:t>Kararları bu organlarca hiçbir surette değiştirilemeyen ve yerine getirilmesi geciktirilemeyen;</a:t>
            </a:r>
          </a:p>
          <a:p>
            <a:pPr>
              <a:buNone/>
            </a:pPr>
            <a:endParaRPr lang="tr-TR" dirty="0" smtClean="0"/>
          </a:p>
          <a:p>
            <a:pPr>
              <a:buFont typeface="Courier New" pitchFamily="49" charset="0"/>
              <a:buChar char="o"/>
            </a:pPr>
            <a:r>
              <a:rPr lang="tr-TR" dirty="0" smtClean="0"/>
              <a:t>Görevlerinde bağımsız ve teminatlı hakimlerden meydana gelen kuruluşlardır.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I.YARGI SİSTEMİ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511256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b="1" u="sng" dirty="0" smtClean="0">
                <a:solidFill>
                  <a:srgbClr val="002060"/>
                </a:solidFill>
              </a:rPr>
              <a:t>YARGI SİSTEMİ KAVRAMI VE ÇEŞİTLERİ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Bağımsız mahkemelerin bütününün oluşturduğu düzene “yargı sistemi” denir.</a:t>
            </a:r>
          </a:p>
          <a:p>
            <a:pPr>
              <a:lnSpc>
                <a:spcPct val="170000"/>
              </a:lnSpc>
              <a:buNone/>
            </a:pPr>
            <a:r>
              <a:rPr lang="tr-TR" dirty="0" smtClean="0"/>
              <a:t>				</a:t>
            </a:r>
            <a:r>
              <a:rPr lang="tr-TR" sz="3600" u="sng" dirty="0" smtClean="0"/>
              <a:t>YARGI SİSTEMİ</a:t>
            </a:r>
          </a:p>
          <a:p>
            <a:pPr>
              <a:lnSpc>
                <a:spcPct val="170000"/>
              </a:lnSpc>
              <a:buNone/>
            </a:pPr>
            <a:endParaRPr lang="tr-TR" sz="2400" dirty="0" smtClean="0"/>
          </a:p>
          <a:p>
            <a:pPr>
              <a:lnSpc>
                <a:spcPct val="170000"/>
              </a:lnSpc>
              <a:buNone/>
            </a:pPr>
            <a:r>
              <a:rPr lang="tr-TR" sz="2800" dirty="0" smtClean="0"/>
              <a:t>  1-Yargı Birliği Sistemi</a:t>
            </a:r>
            <a:r>
              <a:rPr lang="tr-TR" sz="2400" dirty="0" smtClean="0"/>
              <a:t>		        2-</a:t>
            </a:r>
            <a:r>
              <a:rPr lang="tr-TR" sz="2800" dirty="0" smtClean="0"/>
              <a:t>Yargı Ayrılığı Sistemi</a:t>
            </a:r>
          </a:p>
        </p:txBody>
      </p:sp>
      <p:cxnSp>
        <p:nvCxnSpPr>
          <p:cNvPr id="5" name="4 Düz Bağlayıcı"/>
          <p:cNvCxnSpPr/>
          <p:nvPr/>
        </p:nvCxnSpPr>
        <p:spPr>
          <a:xfrm flipV="1">
            <a:off x="2123728" y="4005064"/>
            <a:ext cx="2304256" cy="86409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6 Düz Bağlayıcı"/>
          <p:cNvCxnSpPr/>
          <p:nvPr/>
        </p:nvCxnSpPr>
        <p:spPr>
          <a:xfrm>
            <a:off x="4427984" y="4005064"/>
            <a:ext cx="2520280" cy="93610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II.TÜRKİYE’DE YARGI KOLLARI (KURULUŞLARI)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5040559"/>
          </a:xfrm>
        </p:spPr>
        <p:txBody>
          <a:bodyPr/>
          <a:lstStyle/>
          <a:p>
            <a:r>
              <a:rPr lang="tr-TR" dirty="0" smtClean="0"/>
              <a:t>Türk yargı sisteminde 4ayrı yargı kolu vardır.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1-Anayasa Yargısı</a:t>
            </a:r>
          </a:p>
          <a:p>
            <a:pPr>
              <a:buNone/>
            </a:pPr>
            <a:r>
              <a:rPr lang="tr-TR" dirty="0" smtClean="0"/>
              <a:t>	2-Adli Yargı</a:t>
            </a:r>
          </a:p>
          <a:p>
            <a:pPr>
              <a:buNone/>
            </a:pPr>
            <a:r>
              <a:rPr lang="tr-TR" dirty="0" smtClean="0"/>
              <a:t>	3-İdari Yargı</a:t>
            </a:r>
          </a:p>
          <a:p>
            <a:pPr>
              <a:buNone/>
            </a:pPr>
            <a:r>
              <a:rPr lang="tr-TR" dirty="0" smtClean="0"/>
              <a:t>	4-Uyuşmazlık Yargısı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II.TÜRKİYE’DE YARGI KOLLARI (KURULUŞLARI)</a:t>
            </a:r>
            <a:endParaRPr lang="tr-TR" dirty="0"/>
          </a:p>
        </p:txBody>
      </p:sp>
      <p:pic>
        <p:nvPicPr>
          <p:cNvPr id="2050" name="Picture 2" descr="C:\Users\Se7en\Desktop\Adsız875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032" y="1988840"/>
            <a:ext cx="8712968" cy="46085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4 Çarpma"/>
          <p:cNvSpPr/>
          <p:nvPr/>
        </p:nvSpPr>
        <p:spPr>
          <a:xfrm>
            <a:off x="5292080" y="2636912"/>
            <a:ext cx="2592288" cy="381642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179512" y="274638"/>
          <a:ext cx="8784976" cy="778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00600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Daha önce değindiğimiz gibi, anayasa ile kanunlar arasında bir hiyerarşi, yani bir altlık-üstlük ilişkisi vardır.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Anayasa kanundan üstündür. </a:t>
            </a:r>
          </a:p>
          <a:p>
            <a:r>
              <a:rPr lang="tr-TR" dirty="0" smtClean="0"/>
              <a:t>Dolayısıyla kanunlar anayasaya aykırı olamaz.</a:t>
            </a:r>
          </a:p>
          <a:p>
            <a:r>
              <a:rPr lang="tr-TR" dirty="0" smtClean="0"/>
              <a:t>Bu durumda kanun koyucu olarak TBMM anayasaya aykırı kanun yapmamalıdır.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Anayasa Mahkemesinin yaptığı iş “</a:t>
            </a:r>
            <a:r>
              <a:rPr lang="tr-TR" u="sng" dirty="0" smtClean="0"/>
              <a:t>anayasa </a:t>
            </a:r>
            <a:r>
              <a:rPr lang="tr-TR" u="sng" dirty="0" err="1" smtClean="0"/>
              <a:t>yargısı</a:t>
            </a:r>
            <a:r>
              <a:rPr lang="tr-TR" dirty="0" err="1" smtClean="0"/>
              <a:t>”dır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Yani anayasa yargısı; kanunların Anayasa uygunluklarının denetlenmesi işidir. 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179512" y="274638"/>
          <a:ext cx="8784976" cy="778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006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tr-TR" b="1" dirty="0" smtClean="0"/>
              <a:t>	---</a:t>
            </a:r>
            <a:r>
              <a:rPr lang="tr-TR" b="1" u="sng" dirty="0" smtClean="0">
                <a:solidFill>
                  <a:schemeClr val="tx2"/>
                </a:solidFill>
              </a:rPr>
              <a:t>Görev ve Yetkileri</a:t>
            </a:r>
            <a:r>
              <a:rPr lang="tr-TR" b="1" dirty="0" smtClean="0"/>
              <a:t>---</a:t>
            </a:r>
            <a:endParaRPr lang="tr-TR" b="1" u="sng" dirty="0" smtClean="0"/>
          </a:p>
          <a:p>
            <a:pPr>
              <a:lnSpc>
                <a:spcPct val="150000"/>
              </a:lnSpc>
              <a:buNone/>
            </a:pPr>
            <a:r>
              <a:rPr lang="tr-TR" dirty="0" smtClean="0"/>
              <a:t>	</a:t>
            </a:r>
            <a:r>
              <a:rPr lang="tr-TR" b="1" i="1" dirty="0" smtClean="0"/>
              <a:t>1-Temel Görev ve Yetkisi : </a:t>
            </a:r>
            <a:r>
              <a:rPr lang="tr-TR" i="1" dirty="0" smtClean="0"/>
              <a:t>Bazı normların Anayasaya Uygunluğunu Denetlemek</a:t>
            </a:r>
            <a:r>
              <a:rPr lang="tr-TR" b="1" i="1" dirty="0" smtClean="0"/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dirty="0" smtClean="0"/>
              <a:t>Kanunların, kanun hükmünde kararnamelerin ve TBMM İçtüzüğünün Anayasaya şekil ve esas bakımlarından uygunluğu denetlemek,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dirty="0" smtClean="0"/>
              <a:t>Anayasa değişikliğini ise sadece şekil bakımından denetlemek,</a:t>
            </a:r>
          </a:p>
          <a:p>
            <a:pPr>
              <a:lnSpc>
                <a:spcPct val="150000"/>
              </a:lnSpc>
              <a:buNone/>
            </a:pPr>
            <a:endParaRPr lang="tr-TR" dirty="0" smtClean="0"/>
          </a:p>
          <a:p>
            <a:pPr algn="just">
              <a:lnSpc>
                <a:spcPct val="150000"/>
              </a:lnSpc>
              <a:buNone/>
            </a:pPr>
            <a:r>
              <a:rPr lang="tr-TR" b="1" dirty="0" smtClean="0">
                <a:solidFill>
                  <a:srgbClr val="FF0000"/>
                </a:solidFill>
              </a:rPr>
              <a:t>	</a:t>
            </a:r>
            <a:r>
              <a:rPr lang="tr-TR" b="1" u="sng" dirty="0" smtClean="0">
                <a:solidFill>
                  <a:srgbClr val="FF0000"/>
                </a:solidFill>
              </a:rPr>
              <a:t>NOT:</a:t>
            </a:r>
            <a:r>
              <a:rPr lang="tr-TR" dirty="0" smtClean="0"/>
              <a:t> Anayasa Mahkemesi uluslararası </a:t>
            </a:r>
            <a:r>
              <a:rPr lang="tr-TR" dirty="0" err="1" smtClean="0"/>
              <a:t>andlaşmaların</a:t>
            </a:r>
            <a:r>
              <a:rPr lang="tr-TR" dirty="0" smtClean="0"/>
              <a:t>, olağanüstü hal ve sıkı yönetim </a:t>
            </a:r>
            <a:r>
              <a:rPr lang="tr-TR" dirty="0" err="1" smtClean="0"/>
              <a:t>KHK’larının</a:t>
            </a:r>
            <a:r>
              <a:rPr lang="tr-TR" dirty="0" smtClean="0"/>
              <a:t>, İnkılap Kanunlarının ve </a:t>
            </a:r>
            <a:r>
              <a:rPr lang="tr-TR" dirty="0" err="1" smtClean="0"/>
              <a:t>parlamonto</a:t>
            </a:r>
            <a:r>
              <a:rPr lang="tr-TR" dirty="0" smtClean="0"/>
              <a:t> kararlarının Anayasaya uygunluğunu </a:t>
            </a:r>
            <a:r>
              <a:rPr lang="tr-TR" u="sng" dirty="0" smtClean="0"/>
              <a:t>denetleyemez.</a:t>
            </a:r>
          </a:p>
          <a:p>
            <a:pPr>
              <a:lnSpc>
                <a:spcPct val="150000"/>
              </a:lnSpc>
              <a:buNone/>
            </a:pPr>
            <a:r>
              <a:rPr lang="tr-TR" dirty="0" smtClean="0"/>
              <a:t>	!!! TBMM İçtüzüğü, yasama dokunulmazlığının kaldırılması kararı ve milletvekilliğinin düşmesi kararlarının Anayasa uygunluğunu </a:t>
            </a:r>
            <a:r>
              <a:rPr lang="tr-TR" u="sng" dirty="0" smtClean="0"/>
              <a:t>denetleyebilir. 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179512" y="274638"/>
          <a:ext cx="8784976" cy="778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006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tr-TR" dirty="0" smtClean="0"/>
              <a:t>	</a:t>
            </a:r>
            <a:r>
              <a:rPr lang="tr-TR" b="1" dirty="0" smtClean="0"/>
              <a:t>---</a:t>
            </a:r>
            <a:r>
              <a:rPr lang="tr-TR" b="1" u="sng" dirty="0" smtClean="0">
                <a:solidFill>
                  <a:schemeClr val="tx2"/>
                </a:solidFill>
              </a:rPr>
              <a:t>Görev ve Yetkiler</a:t>
            </a:r>
            <a:r>
              <a:rPr lang="tr-TR" b="1" dirty="0" smtClean="0"/>
              <a:t>---</a:t>
            </a:r>
            <a:endParaRPr lang="tr-TR" b="1" u="sng" dirty="0" smtClean="0"/>
          </a:p>
          <a:p>
            <a:pPr>
              <a:lnSpc>
                <a:spcPct val="150000"/>
              </a:lnSpc>
              <a:buNone/>
            </a:pPr>
            <a:r>
              <a:rPr lang="tr-TR" dirty="0" smtClean="0"/>
              <a:t>	</a:t>
            </a:r>
            <a:r>
              <a:rPr lang="tr-TR" b="1" i="1" dirty="0" smtClean="0"/>
              <a:t>2-Ek Görev ve Yetkileri 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 smtClean="0"/>
              <a:t>Bireysel başvuruları karara bağlamak,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 smtClean="0"/>
              <a:t>Cumhurbaşkanı, Başbakan, bakanlar, yüksek mahkeme üyeleri gibi bazı kişileri Yüce Divan sıfatıyla yargılamak,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 smtClean="0"/>
              <a:t>Siyasi partilerin kapatılmasına karar vermek,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 smtClean="0"/>
              <a:t>Siyasi partilerin mali denetimini yapmak,</a:t>
            </a:r>
          </a:p>
          <a:p>
            <a:pPr>
              <a:lnSpc>
                <a:spcPct val="150000"/>
              </a:lnSpc>
              <a:buNone/>
            </a:pPr>
            <a:endParaRPr lang="tr-TR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 smtClean="0"/>
              <a:t>Yasama dokunulmazlığının kaldırılması kararlarını denetlemek,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 smtClean="0"/>
              <a:t>Milletvekilliğinin düşmesi kararlarını desteklemek,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 smtClean="0"/>
              <a:t>Uyuşmazlık Mahkemesine başkan seçmek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8CC9-5A46-4400-AE25-266B9677CA56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isse Senedi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 Klasik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ül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is Klasik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odü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 Klasik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310</TotalTime>
  <Words>369</Words>
  <Application>Microsoft Office PowerPoint</Application>
  <PresentationFormat>Ekran Gösterisi (4:3)</PresentationFormat>
  <Paragraphs>123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14</vt:i4>
      </vt:variant>
    </vt:vector>
  </HeadingPairs>
  <TitlesOfParts>
    <vt:vector size="24" baseType="lpstr">
      <vt:lpstr>Arial</vt:lpstr>
      <vt:lpstr>Calibri</vt:lpstr>
      <vt:lpstr>Courier New</vt:lpstr>
      <vt:lpstr>Times New Roman</vt:lpstr>
      <vt:lpstr>Wingdings</vt:lpstr>
      <vt:lpstr>Wingdings 2</vt:lpstr>
      <vt:lpstr>Wingdings 3</vt:lpstr>
      <vt:lpstr>Hisse Senedi</vt:lpstr>
      <vt:lpstr>Modül</vt:lpstr>
      <vt:lpstr>Ofis Teması</vt:lpstr>
      <vt:lpstr>T.C. ANKARA ÜNİVERSİTESİ   AYAŞ MESLEK YÜKSEKOKULU</vt:lpstr>
      <vt:lpstr>PowerPoint Sunusu</vt:lpstr>
      <vt:lpstr>I.YARGI SİSTEMİ</vt:lpstr>
      <vt:lpstr>I.YARGI SİSTEMİ</vt:lpstr>
      <vt:lpstr>II.TÜRKİYE’DE YARGI KOLLARI (KURULUŞLARI)</vt:lpstr>
      <vt:lpstr>II.TÜRKİYE’DE YARGI KOLLARI (KURULUŞLARI)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YARGI SİSTEMİ VE YARGI KURULUŞLARI</dc:title>
  <dc:creator>Se7en</dc:creator>
  <cp:lastModifiedBy>yusuf can çalışır</cp:lastModifiedBy>
  <cp:revision>35</cp:revision>
  <dcterms:created xsi:type="dcterms:W3CDTF">2017-08-03T10:58:49Z</dcterms:created>
  <dcterms:modified xsi:type="dcterms:W3CDTF">2018-02-26T13:48:35Z</dcterms:modified>
</cp:coreProperties>
</file>