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C73-0B8F-4FA2-818A-FA1D93A8239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00C-CC17-4D2A-9688-2FE074FD8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C73-0B8F-4FA2-818A-FA1D93A8239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00C-CC17-4D2A-9688-2FE074FD8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C73-0B8F-4FA2-818A-FA1D93A8239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00C-CC17-4D2A-9688-2FE074FD8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C73-0B8F-4FA2-818A-FA1D93A8239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00C-CC17-4D2A-9688-2FE074FD8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C73-0B8F-4FA2-818A-FA1D93A8239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00C-CC17-4D2A-9688-2FE074FD8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C73-0B8F-4FA2-818A-FA1D93A8239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00C-CC17-4D2A-9688-2FE074FD8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C73-0B8F-4FA2-818A-FA1D93A8239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00C-CC17-4D2A-9688-2FE074FD8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C73-0B8F-4FA2-818A-FA1D93A8239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00C-CC17-4D2A-9688-2FE074FD8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C73-0B8F-4FA2-818A-FA1D93A8239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00C-CC17-4D2A-9688-2FE074FD8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C73-0B8F-4FA2-818A-FA1D93A8239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00C-CC17-4D2A-9688-2FE074FD8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C73-0B8F-4FA2-818A-FA1D93A8239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DA00C-CC17-4D2A-9688-2FE074FD8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9BC73-0B8F-4FA2-818A-FA1D93A8239C}" type="datetimeFigureOut">
              <a:rPr lang="tr-TR" smtClean="0"/>
              <a:pPr/>
              <a:t>25.05.2017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DA00C-CC17-4D2A-9688-2FE074FD8FE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mtClean="0">
                <a:ea typeface="ＭＳ Ｐゴシック" charset="-128"/>
              </a:rPr>
              <a:t>Viabilite çalışmaları:</a:t>
            </a:r>
          </a:p>
          <a:p>
            <a:pPr lvl="1"/>
            <a:r>
              <a:rPr lang="en-US" b="1" smtClean="0">
                <a:ea typeface="ＭＳ Ｐゴシック" charset="-128"/>
              </a:rPr>
              <a:t>Talyum-201</a:t>
            </a:r>
          </a:p>
          <a:p>
            <a:pPr lvl="2"/>
            <a:r>
              <a:rPr lang="en-US" smtClean="0">
                <a:ea typeface="ＭＳ Ｐゴシック" charset="-128"/>
              </a:rPr>
              <a:t>Geç redistribüsyon</a:t>
            </a:r>
          </a:p>
          <a:p>
            <a:pPr lvl="2"/>
            <a:r>
              <a:rPr lang="en-US" smtClean="0">
                <a:ea typeface="ＭＳ Ｐゴシック" charset="-128"/>
              </a:rPr>
              <a:t>Tl-201 reenjeksiyon</a:t>
            </a:r>
          </a:p>
          <a:p>
            <a:pPr lvl="2"/>
            <a:r>
              <a:rPr lang="en-US" smtClean="0">
                <a:ea typeface="ＭＳ Ｐゴシック" charset="-128"/>
              </a:rPr>
              <a:t>Rest-redistribüsyon</a:t>
            </a:r>
          </a:p>
          <a:p>
            <a:pPr>
              <a:buFont typeface="Wingdings" pitchFamily="2" charset="2"/>
              <a:buNone/>
            </a:pPr>
            <a:endParaRPr lang="en-US" smtClean="0">
              <a:ea typeface="ＭＳ Ｐゴシック" charset="-128"/>
            </a:endParaRPr>
          </a:p>
          <a:p>
            <a:pPr lvl="1"/>
            <a:r>
              <a:rPr lang="en-US" b="1" smtClean="0">
                <a:ea typeface="ＭＳ Ｐゴシック" charset="-128"/>
              </a:rPr>
              <a:t>Perfüzyon-metabolizma </a:t>
            </a:r>
          </a:p>
          <a:p>
            <a:pPr lvl="2"/>
            <a:r>
              <a:rPr lang="en-US" smtClean="0">
                <a:ea typeface="ＭＳ Ｐゴシック" charset="-128"/>
              </a:rPr>
              <a:t>PET perfüzyon ajanları: N-13, Rb-82, O-15</a:t>
            </a:r>
          </a:p>
          <a:p>
            <a:pPr lvl="2"/>
            <a:r>
              <a:rPr lang="en-US" smtClean="0">
                <a:ea typeface="ＭＳ Ｐゴシック" charset="-128"/>
              </a:rPr>
              <a:t>SPECT perfüzyon ajanları: Tl-201, Tc-99m MIBI</a:t>
            </a:r>
          </a:p>
          <a:p>
            <a:pPr lvl="2"/>
            <a:r>
              <a:rPr lang="en-US" smtClean="0">
                <a:ea typeface="ＭＳ Ｐゴシック" charset="-128"/>
              </a:rPr>
              <a:t>Metabolizma ajanı: 18F-FDG</a:t>
            </a:r>
          </a:p>
        </p:txBody>
      </p:sp>
      <p:sp>
        <p:nvSpPr>
          <p:cNvPr id="78850" name="1 Başlık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r>
              <a:rPr lang="tr-TR" cap="none" dirty="0" err="1" smtClean="0">
                <a:solidFill>
                  <a:srgbClr val="E75C01"/>
                </a:solidFill>
                <a:ea typeface="ＭＳ Ｐゴシック" charset="-128"/>
              </a:rPr>
              <a:t>Kardiyovasküler</a:t>
            </a:r>
            <a:r>
              <a:rPr lang="tr-TR" cap="none" dirty="0" smtClean="0">
                <a:solidFill>
                  <a:srgbClr val="E75C01"/>
                </a:solidFill>
                <a:ea typeface="ＭＳ Ｐゴシック" charset="-128"/>
              </a:rPr>
              <a:t> Sistemde Nükleer Tıp Uygulamaları </a:t>
            </a:r>
            <a:endParaRPr lang="tr-TR" cap="none" dirty="0" smtClean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smtClean="0">
                <a:solidFill>
                  <a:srgbClr val="E75C01"/>
                </a:solidFill>
                <a:ea typeface="ＭＳ Ｐゴシック" charset="-128"/>
              </a:rPr>
              <a:t>Perfüzyon-Metabolizma</a:t>
            </a:r>
          </a:p>
        </p:txBody>
      </p:sp>
      <p:pic>
        <p:nvPicPr>
          <p:cNvPr id="101378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916113"/>
            <a:ext cx="78835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5"/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9417E29-2DF9-490A-B006-B7D8FB411979}" type="slidenum">
              <a:rPr lang="ko-KR" altLang="en-US">
                <a:solidFill>
                  <a:schemeClr val="tx1"/>
                </a:solidFill>
                <a:latin typeface="굴림" charset="-127"/>
                <a:ea typeface="굴림" charset="-127"/>
              </a:rPr>
              <a:pPr/>
              <a:t>3</a:t>
            </a:fld>
            <a:endParaRPr lang="en-US" altLang="ko-KR">
              <a:solidFill>
                <a:schemeClr val="tx1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971550" y="692150"/>
            <a:ext cx="7705725" cy="16573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tr-TR">
              <a:latin typeface="굴림" charset="-127"/>
              <a:ea typeface="굴림" charset="-127"/>
            </a:endParaRPr>
          </a:p>
        </p:txBody>
      </p:sp>
      <p:sp>
        <p:nvSpPr>
          <p:cNvPr id="79876" name="Text Box 3"/>
          <p:cNvSpPr txBox="1">
            <a:spLocks noChangeArrowheads="1"/>
          </p:cNvSpPr>
          <p:nvPr/>
        </p:nvSpPr>
        <p:spPr bwMode="auto">
          <a:xfrm>
            <a:off x="766763" y="765175"/>
            <a:ext cx="81216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1" lang="tr-TR" altLang="ko-KR" sz="3200">
                <a:solidFill>
                  <a:srgbClr val="E75C01"/>
                </a:solidFill>
                <a:latin typeface="Comic Sans MS" pitchFamily="66" charset="0"/>
                <a:ea typeface="굴림" charset="-127"/>
              </a:rPr>
              <a:t>Serebrum ve  Serebellum'un</a:t>
            </a:r>
            <a:br>
              <a:rPr kumimoji="1" lang="tr-TR" altLang="ko-KR" sz="3200">
                <a:solidFill>
                  <a:srgbClr val="E75C01"/>
                </a:solidFill>
                <a:latin typeface="Comic Sans MS" pitchFamily="66" charset="0"/>
                <a:ea typeface="굴림" charset="-127"/>
              </a:rPr>
            </a:br>
            <a:r>
              <a:rPr kumimoji="1" lang="tr-TR" altLang="ko-KR" sz="3200">
                <a:solidFill>
                  <a:srgbClr val="E75C01"/>
                </a:solidFill>
                <a:latin typeface="Comic Sans MS" pitchFamily="66" charset="0"/>
                <a:ea typeface="굴림" charset="-127"/>
              </a:rPr>
              <a:t>Sintigrafik Değerlendirmesi İçin Gerekli</a:t>
            </a:r>
          </a:p>
          <a:p>
            <a:pPr algn="ctr"/>
            <a:r>
              <a:rPr kumimoji="1" lang="tr-TR" altLang="ko-KR" sz="3200">
                <a:solidFill>
                  <a:srgbClr val="E75C01"/>
                </a:solidFill>
                <a:latin typeface="Comic Sans MS" pitchFamily="66" charset="0"/>
                <a:ea typeface="굴림" charset="-127"/>
              </a:rPr>
              <a:t>Fizyolojik Parametreler</a:t>
            </a:r>
          </a:p>
        </p:txBody>
      </p:sp>
      <p:sp>
        <p:nvSpPr>
          <p:cNvPr id="79877" name="Text Box 4"/>
          <p:cNvSpPr txBox="1">
            <a:spLocks noChangeArrowheads="1"/>
          </p:cNvSpPr>
          <p:nvPr/>
        </p:nvSpPr>
        <p:spPr bwMode="auto">
          <a:xfrm>
            <a:off x="3184525" y="2730500"/>
            <a:ext cx="4124325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1325" indent="-441325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tr-TR" altLang="ko-KR" sz="2600" b="1">
                <a:ea typeface="굴림" charset="-127"/>
              </a:rPr>
              <a:t>Kan Akımı</a:t>
            </a:r>
          </a:p>
          <a:p>
            <a:pPr marL="441325" indent="-441325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tr-TR" altLang="ko-KR" sz="2600" b="1">
                <a:ea typeface="굴림" charset="-127"/>
              </a:rPr>
              <a:t>Perfüzyon</a:t>
            </a:r>
          </a:p>
          <a:p>
            <a:pPr marL="441325" indent="-441325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tr-TR" altLang="ko-KR" sz="2600" b="1">
                <a:ea typeface="굴림" charset="-127"/>
              </a:rPr>
              <a:t>Metabolizma</a:t>
            </a:r>
          </a:p>
          <a:p>
            <a:pPr marL="441325" indent="-441325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tr-TR" altLang="ko-KR" sz="2600" b="1">
                <a:ea typeface="굴림" charset="-127"/>
              </a:rPr>
              <a:t>Kan-beyin bariyeri	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5"/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9C88B23-7F8C-4538-BA2E-B4F77B6936AC}" type="slidenum">
              <a:rPr lang="ko-KR" altLang="en-US">
                <a:solidFill>
                  <a:schemeClr val="tx1"/>
                </a:solidFill>
                <a:latin typeface="굴림" charset="-127"/>
                <a:ea typeface="굴림" charset="-127"/>
              </a:rPr>
              <a:pPr/>
              <a:t>4</a:t>
            </a:fld>
            <a:endParaRPr lang="en-US" altLang="ko-KR">
              <a:solidFill>
                <a:schemeClr val="tx1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1906588" y="692150"/>
            <a:ext cx="5761037" cy="16573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tr-TR">
              <a:latin typeface="굴림" charset="-127"/>
              <a:ea typeface="굴림" charset="-127"/>
            </a:endParaRPr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1908175" y="765175"/>
            <a:ext cx="58388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1" lang="tr-TR" altLang="ko-KR" sz="3200">
                <a:solidFill>
                  <a:srgbClr val="E75C01"/>
                </a:solidFill>
                <a:latin typeface="Comic Sans MS" pitchFamily="66" charset="0"/>
                <a:ea typeface="굴림" charset="-127"/>
              </a:rPr>
              <a:t>Serebrum ve  Serebellum'un</a:t>
            </a:r>
            <a:br>
              <a:rPr kumimoji="1" lang="tr-TR" altLang="ko-KR" sz="3200">
                <a:solidFill>
                  <a:srgbClr val="E75C01"/>
                </a:solidFill>
                <a:latin typeface="Comic Sans MS" pitchFamily="66" charset="0"/>
                <a:ea typeface="굴림" charset="-127"/>
              </a:rPr>
            </a:br>
            <a:r>
              <a:rPr kumimoji="1" lang="tr-TR" altLang="ko-KR" sz="3200">
                <a:solidFill>
                  <a:srgbClr val="E75C01"/>
                </a:solidFill>
                <a:latin typeface="Comic Sans MS" pitchFamily="66" charset="0"/>
                <a:ea typeface="굴림" charset="-127"/>
              </a:rPr>
              <a:t>Sintigrafik İncelemelerinde; </a:t>
            </a:r>
            <a:br>
              <a:rPr kumimoji="1" lang="tr-TR" altLang="ko-KR" sz="3200">
                <a:solidFill>
                  <a:srgbClr val="E75C01"/>
                </a:solidFill>
                <a:latin typeface="Comic Sans MS" pitchFamily="66" charset="0"/>
                <a:ea typeface="굴림" charset="-127"/>
              </a:rPr>
            </a:br>
            <a:r>
              <a:rPr kumimoji="1" lang="tr-TR" altLang="ko-KR" sz="3200">
                <a:solidFill>
                  <a:srgbClr val="E75C01"/>
                </a:solidFill>
                <a:latin typeface="Comic Sans MS" pitchFamily="66" charset="0"/>
                <a:ea typeface="굴림" charset="-127"/>
              </a:rPr>
              <a:t>Radyofarmasötikler</a:t>
            </a: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1690688" y="2636838"/>
            <a:ext cx="6985000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1325" indent="-441325">
              <a:lnSpc>
                <a:spcPct val="150000"/>
              </a:lnSpc>
            </a:pPr>
            <a:r>
              <a:rPr kumimoji="1" lang="tr-TR" altLang="ko-KR" sz="2600" b="1">
                <a:ea typeface="굴림" charset="-127"/>
              </a:rPr>
              <a:t>A. Hidrofilik özellikli radyofarmasötikler</a:t>
            </a:r>
          </a:p>
          <a:p>
            <a:pPr marL="441325" indent="-441325">
              <a:lnSpc>
                <a:spcPct val="150000"/>
              </a:lnSpc>
            </a:pPr>
            <a:r>
              <a:rPr kumimoji="1" lang="tr-TR" altLang="ko-KR" sz="2600" b="1">
                <a:ea typeface="굴림" charset="-127"/>
              </a:rPr>
              <a:t>B. Lipofilik özellikli radyofarmasötikler</a:t>
            </a:r>
          </a:p>
          <a:p>
            <a:pPr marL="441325" indent="-441325">
              <a:lnSpc>
                <a:spcPct val="150000"/>
              </a:lnSpc>
            </a:pPr>
            <a:r>
              <a:rPr kumimoji="1" lang="tr-TR" altLang="ko-KR" sz="2600" b="1">
                <a:ea typeface="굴림" charset="-127"/>
              </a:rPr>
              <a:t>	. Perfüzyon ajanları</a:t>
            </a:r>
          </a:p>
          <a:p>
            <a:pPr marL="441325" indent="-441325">
              <a:lnSpc>
                <a:spcPct val="150000"/>
              </a:lnSpc>
            </a:pPr>
            <a:r>
              <a:rPr kumimoji="1" lang="tr-TR" altLang="ko-KR" sz="2600" b="1">
                <a:ea typeface="굴림" charset="-127"/>
              </a:rPr>
              <a:t>	. Metabolizma ajanları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5"/>
          <p:cNvSpPr>
            <a:spLocks noGrp="1" noChangeArrowheads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C2FD9BB-FF9D-42D3-B1A8-8707463DCE5E}" type="slidenum">
              <a:rPr lang="ko-KR" altLang="en-US">
                <a:solidFill>
                  <a:schemeClr val="tx1"/>
                </a:solidFill>
                <a:latin typeface="굴림" charset="-127"/>
                <a:ea typeface="굴림" charset="-127"/>
              </a:rPr>
              <a:pPr/>
              <a:t>5</a:t>
            </a:fld>
            <a:endParaRPr lang="en-US" altLang="ko-KR">
              <a:solidFill>
                <a:schemeClr val="tx1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755650" y="404813"/>
            <a:ext cx="7559675" cy="12969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tr-TR">
              <a:latin typeface="굴림" charset="-127"/>
              <a:ea typeface="굴림" charset="-127"/>
            </a:endParaRPr>
          </a:p>
        </p:txBody>
      </p:sp>
      <p:sp>
        <p:nvSpPr>
          <p:cNvPr id="81923" name="Text Box 4"/>
          <p:cNvSpPr txBox="1">
            <a:spLocks noChangeArrowheads="1"/>
          </p:cNvSpPr>
          <p:nvPr/>
        </p:nvSpPr>
        <p:spPr bwMode="auto">
          <a:xfrm>
            <a:off x="2411413" y="1833563"/>
            <a:ext cx="6408737" cy="485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1325" indent="-441325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tr-TR" altLang="ko-KR" sz="2600">
                <a:latin typeface="Comic Sans MS" pitchFamily="66" charset="0"/>
                <a:ea typeface="굴림" charset="-127"/>
              </a:rPr>
              <a:t>Serebrovasküler hastalıklar</a:t>
            </a:r>
          </a:p>
          <a:p>
            <a:pPr marL="441325" indent="-441325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tr-TR" altLang="ko-KR" sz="2600">
                <a:latin typeface="Comic Sans MS" pitchFamily="66" charset="0"/>
                <a:ea typeface="굴림" charset="-127"/>
              </a:rPr>
              <a:t>Demanslar</a:t>
            </a:r>
          </a:p>
          <a:p>
            <a:pPr marL="441325" indent="-441325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tr-TR" altLang="ko-KR" sz="2600">
                <a:latin typeface="Comic Sans MS" pitchFamily="66" charset="0"/>
                <a:ea typeface="굴림" charset="-127"/>
              </a:rPr>
              <a:t>Epilepsiler</a:t>
            </a:r>
          </a:p>
          <a:p>
            <a:pPr marL="441325" indent="-441325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tr-TR" altLang="ko-KR" sz="2600">
                <a:latin typeface="Comic Sans MS" pitchFamily="66" charset="0"/>
                <a:ea typeface="굴림" charset="-127"/>
              </a:rPr>
              <a:t>Tümörler</a:t>
            </a:r>
          </a:p>
          <a:p>
            <a:pPr marL="441325" indent="-441325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tr-TR" altLang="ko-KR" sz="2600">
                <a:latin typeface="Comic Sans MS" pitchFamily="66" charset="0"/>
                <a:ea typeface="굴림" charset="-127"/>
              </a:rPr>
              <a:t>Psikiyatrik hastalıklar</a:t>
            </a:r>
          </a:p>
          <a:p>
            <a:pPr marL="441325" indent="-441325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tr-TR" altLang="ko-KR" sz="2600">
                <a:latin typeface="Comic Sans MS" pitchFamily="66" charset="0"/>
                <a:ea typeface="굴림" charset="-127"/>
              </a:rPr>
              <a:t>Nöroreseptör incelemeler</a:t>
            </a:r>
          </a:p>
          <a:p>
            <a:pPr marL="441325" indent="-441325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tr-TR" altLang="ko-KR" sz="2600">
                <a:latin typeface="Comic Sans MS" pitchFamily="66" charset="0"/>
                <a:ea typeface="굴림" charset="-127"/>
              </a:rPr>
              <a:t>Diğer nörolojik hastalıklar</a:t>
            </a:r>
          </a:p>
          <a:p>
            <a:pPr marL="441325" indent="-441325">
              <a:lnSpc>
                <a:spcPct val="150000"/>
              </a:lnSpc>
              <a:buFont typeface="Wingdings" pitchFamily="2" charset="2"/>
              <a:buChar char="§"/>
            </a:pPr>
            <a:r>
              <a:rPr kumimoji="1" lang="tr-TR" altLang="ko-KR" sz="2600">
                <a:latin typeface="Comic Sans MS" pitchFamily="66" charset="0"/>
                <a:ea typeface="굴림" charset="-127"/>
              </a:rPr>
              <a:t>Beyin ölümü</a:t>
            </a:r>
          </a:p>
        </p:txBody>
      </p:sp>
      <p:sp>
        <p:nvSpPr>
          <p:cNvPr id="81924" name="1 Başlık"/>
          <p:cNvSpPr txBox="1">
            <a:spLocks/>
          </p:cNvSpPr>
          <p:nvPr/>
        </p:nvSpPr>
        <p:spPr bwMode="auto">
          <a:xfrm>
            <a:off x="609600" y="4270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/>
            <a:r>
              <a:rPr lang="tr-TR" sz="3000">
                <a:solidFill>
                  <a:srgbClr val="E75C01"/>
                </a:solidFill>
                <a:latin typeface="Comic Sans MS" pitchFamily="66" charset="0"/>
              </a:rPr>
              <a:t>  Santral Sinir Sisteminde Nükleer Tıp    Uygulamaları </a:t>
            </a:r>
            <a:endParaRPr lang="tr-TR" sz="300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Ekran Gösterisi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Kardiyovasküler Sistemde Nükleer Tıp Uygulamaları </vt:lpstr>
      <vt:lpstr>Perfüzyon-Metabolizma</vt:lpstr>
      <vt:lpstr>Slayt 3</vt:lpstr>
      <vt:lpstr>Slayt 4</vt:lpstr>
      <vt:lpstr>Slayt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Kardiyovasküler Sistemde Nükleer Tıp Uygulamaları </dc:title>
  <dc:creator>KALPMERKZ1677</dc:creator>
  <cp:lastModifiedBy>KALPMERKZ1677</cp:lastModifiedBy>
  <cp:revision>2</cp:revision>
  <dcterms:created xsi:type="dcterms:W3CDTF">2017-05-25T06:14:15Z</dcterms:created>
  <dcterms:modified xsi:type="dcterms:W3CDTF">2017-05-25T06:26:13Z</dcterms:modified>
</cp:coreProperties>
</file>