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9BC73-0B8F-4FA2-818A-FA1D93A8239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DA00C-CC17-4D2A-9688-2FE074FD8FE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smtClean="0">
                <a:ea typeface="ＭＳ Ｐゴシック" charset="-128"/>
              </a:rPr>
              <a:t>Viabilite çalışmaları:</a:t>
            </a:r>
          </a:p>
          <a:p>
            <a:pPr lvl="1"/>
            <a:r>
              <a:rPr lang="en-US" b="1" smtClean="0">
                <a:ea typeface="ＭＳ Ｐゴシック" charset="-128"/>
              </a:rPr>
              <a:t>Talyum-201</a:t>
            </a:r>
          </a:p>
          <a:p>
            <a:pPr lvl="2"/>
            <a:r>
              <a:rPr lang="en-US" smtClean="0">
                <a:ea typeface="ＭＳ Ｐゴシック" charset="-128"/>
              </a:rPr>
              <a:t>Geç redistribüsyon</a:t>
            </a:r>
          </a:p>
          <a:p>
            <a:pPr lvl="2"/>
            <a:r>
              <a:rPr lang="en-US" smtClean="0">
                <a:ea typeface="ＭＳ Ｐゴシック" charset="-128"/>
              </a:rPr>
              <a:t>Tl-201 reenjeksiyon</a:t>
            </a:r>
          </a:p>
          <a:p>
            <a:pPr lvl="2"/>
            <a:r>
              <a:rPr lang="en-US" smtClean="0">
                <a:ea typeface="ＭＳ Ｐゴシック" charset="-128"/>
              </a:rPr>
              <a:t>Rest-redistribüsyon</a:t>
            </a:r>
          </a:p>
          <a:p>
            <a:pPr>
              <a:buFont typeface="Wingdings" pitchFamily="2" charset="2"/>
              <a:buNone/>
            </a:pPr>
            <a:endParaRPr lang="en-US" smtClean="0">
              <a:ea typeface="ＭＳ Ｐゴシック" charset="-128"/>
            </a:endParaRPr>
          </a:p>
          <a:p>
            <a:pPr lvl="1"/>
            <a:r>
              <a:rPr lang="en-US" b="1" smtClean="0">
                <a:ea typeface="ＭＳ Ｐゴシック" charset="-128"/>
              </a:rPr>
              <a:t>Perfüzyon-metabolizma </a:t>
            </a:r>
          </a:p>
          <a:p>
            <a:pPr lvl="2"/>
            <a:r>
              <a:rPr lang="en-US" smtClean="0">
                <a:ea typeface="ＭＳ Ｐゴシック" charset="-128"/>
              </a:rPr>
              <a:t>PET perfüzyon ajanları: N-13, Rb-82, O-15</a:t>
            </a:r>
          </a:p>
          <a:p>
            <a:pPr lvl="2"/>
            <a:r>
              <a:rPr lang="en-US" smtClean="0">
                <a:ea typeface="ＭＳ Ｐゴシック" charset="-128"/>
              </a:rPr>
              <a:t>SPECT perfüzyon ajanları: Tl-201, Tc-99m MIBI</a:t>
            </a:r>
          </a:p>
          <a:p>
            <a:pPr lvl="2"/>
            <a:r>
              <a:rPr lang="en-US" smtClean="0">
                <a:ea typeface="ＭＳ Ｐゴシック" charset="-128"/>
              </a:rPr>
              <a:t>Metabolizma ajanı: 18F-FDG</a:t>
            </a:r>
          </a:p>
        </p:txBody>
      </p:sp>
      <p:sp>
        <p:nvSpPr>
          <p:cNvPr id="78850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dirty="0" err="1" smtClean="0">
                <a:solidFill>
                  <a:srgbClr val="E75C01"/>
                </a:solidFill>
                <a:ea typeface="ＭＳ Ｐゴシック" charset="-128"/>
              </a:rPr>
              <a:t>Kardiyovasküler</a:t>
            </a:r>
            <a:r>
              <a:rPr lang="tr-TR" cap="none" dirty="0" smtClean="0">
                <a:solidFill>
                  <a:srgbClr val="E75C01"/>
                </a:solidFill>
                <a:ea typeface="ＭＳ Ｐゴシック" charset="-128"/>
              </a:rPr>
              <a:t> Sistemde Nükleer Tıp Uygulamaları </a:t>
            </a:r>
            <a:endParaRPr lang="tr-TR" cap="none" dirty="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smtClean="0">
                <a:solidFill>
                  <a:srgbClr val="E75C01"/>
                </a:solidFill>
                <a:ea typeface="ＭＳ Ｐゴシック" charset="-128"/>
              </a:rPr>
              <a:t>Perfüzyon-Metabolizma</a:t>
            </a:r>
          </a:p>
        </p:txBody>
      </p:sp>
      <p:pic>
        <p:nvPicPr>
          <p:cNvPr id="101378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16113"/>
            <a:ext cx="78835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417E29-2DF9-490A-B006-B7D8FB411979}" type="slidenum">
              <a:rPr lang="ko-KR" altLang="en-US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3</a:t>
            </a:fld>
            <a:endParaRPr lang="en-US" altLang="ko-KR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971550" y="692150"/>
            <a:ext cx="7705725" cy="16573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79876" name="Text Box 3"/>
          <p:cNvSpPr txBox="1">
            <a:spLocks noChangeArrowheads="1"/>
          </p:cNvSpPr>
          <p:nvPr/>
        </p:nvSpPr>
        <p:spPr bwMode="auto">
          <a:xfrm>
            <a:off x="766763" y="765175"/>
            <a:ext cx="8121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Serebrum ve  Serebellum'un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Sintigrafik Değerlendirmesi İçin Gerekli</a:t>
            </a:r>
          </a:p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Fizyolojik Parametreler</a:t>
            </a:r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3184525" y="2730500"/>
            <a:ext cx="4124325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Kan Akımı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Perfüzyon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Metabolizma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Kan-beyin bariyeri	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C88B23-7F8C-4538-BA2E-B4F77B6936AC}" type="slidenum">
              <a:rPr lang="ko-KR" altLang="en-US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4</a:t>
            </a:fld>
            <a:endParaRPr lang="en-US" altLang="ko-KR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1906588" y="692150"/>
            <a:ext cx="5761037" cy="16573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908175" y="765175"/>
            <a:ext cx="58388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Serebrum ve  Serebellum'un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Sintigrafik İncelemelerinde; 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Radyofarmasötikler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690688" y="2636838"/>
            <a:ext cx="69850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A. Hidrofilik özellikli radyofarmasötikler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B. Lipofilik özellikli radyofarmasötikler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	. Perfüzyon ajanları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	. Metabolizma ajanları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C2FD9BB-FF9D-42D3-B1A8-8707463DCE5E}" type="slidenum">
              <a:rPr lang="ko-KR" altLang="en-US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5</a:t>
            </a:fld>
            <a:endParaRPr lang="en-US" altLang="ko-KR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755650" y="404813"/>
            <a:ext cx="7559675" cy="1296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81923" name="Text Box 4"/>
          <p:cNvSpPr txBox="1">
            <a:spLocks noChangeArrowheads="1"/>
          </p:cNvSpPr>
          <p:nvPr/>
        </p:nvSpPr>
        <p:spPr bwMode="auto">
          <a:xfrm>
            <a:off x="2411413" y="1833563"/>
            <a:ext cx="6408737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Serebrovasküler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Demanslar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Epilepsiler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Tümörler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Psikiyatrik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Nöroreseptör incelemeler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Diğer nörolojik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Beyin ölümü</a:t>
            </a:r>
          </a:p>
        </p:txBody>
      </p:sp>
      <p:sp>
        <p:nvSpPr>
          <p:cNvPr id="81924" name="1 Başlık"/>
          <p:cNvSpPr txBox="1">
            <a:spLocks/>
          </p:cNvSpPr>
          <p:nvPr/>
        </p:nvSpPr>
        <p:spPr bwMode="auto">
          <a:xfrm>
            <a:off x="609600" y="4270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lang="tr-TR" sz="3000">
                <a:solidFill>
                  <a:srgbClr val="E75C01"/>
                </a:solidFill>
                <a:latin typeface="Comic Sans MS" pitchFamily="66" charset="0"/>
              </a:rPr>
              <a:t>  Santral Sinir Sisteminde Nükleer Tıp    Uygulamaları </a:t>
            </a:r>
            <a:endParaRPr lang="tr-TR" sz="30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Ekran Gösterisi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Kardiyovasküler Sistemde Nükleer Tıp Uygulamaları </vt:lpstr>
      <vt:lpstr>Perfüzyon-Metabolizma</vt:lpstr>
      <vt:lpstr>Slayt 3</vt:lpstr>
      <vt:lpstr>Slayt 4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Kardiyovasküler Sistemde Nükleer Tıp Uygulamaları </dc:title>
  <dc:creator>KALPMERKZ1677</dc:creator>
  <cp:lastModifiedBy>KALPMERKZ1677</cp:lastModifiedBy>
  <cp:revision>2</cp:revision>
  <dcterms:created xsi:type="dcterms:W3CDTF">2017-05-25T06:14:15Z</dcterms:created>
  <dcterms:modified xsi:type="dcterms:W3CDTF">2017-05-25T06:26:13Z</dcterms:modified>
</cp:coreProperties>
</file>