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15" r:id="rId26"/>
    <p:sldId id="280" r:id="rId27"/>
    <p:sldId id="281" r:id="rId28"/>
    <p:sldId id="294" r:id="rId29"/>
    <p:sldId id="282" r:id="rId30"/>
    <p:sldId id="283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5A571-FE3C-441B-B508-FA6151086215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FEAC9-DF31-4C8F-8E08-D64A636F98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47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DF87-468C-4C10-8D11-41630BB48A50}" type="datetime1">
              <a:rPr lang="tr-TR" smtClean="0"/>
              <a:t>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17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64D4-A8C5-4168-9C5A-73C9119855C0}" type="datetime1">
              <a:rPr lang="tr-TR" smtClean="0"/>
              <a:t>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494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AD60-A643-4BD7-B75C-09FB0E7837D4}" type="datetime1">
              <a:rPr lang="tr-TR" smtClean="0"/>
              <a:t>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0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A63-0E4B-459D-91C4-447DD83229EE}" type="datetime1">
              <a:rPr lang="tr-TR" smtClean="0"/>
              <a:t>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60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B336-184B-4109-B72C-7D125D75A890}" type="datetime1">
              <a:rPr lang="tr-TR" smtClean="0"/>
              <a:t>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12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A8F1-8001-4CAE-8ABA-F2ADAF2634DC}" type="datetime1">
              <a:rPr lang="tr-TR" smtClean="0"/>
              <a:t>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24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2AA3-93E2-467D-9308-A6105AB11780}" type="datetime1">
              <a:rPr lang="tr-TR" smtClean="0"/>
              <a:t>7.05.2020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50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5F9C-F25C-40B9-A03E-D770DF977948}" type="datetime1">
              <a:rPr lang="tr-TR" smtClean="0"/>
              <a:t>7.05.2020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426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6B17-4B7F-4C16-A9DB-A77FF23BEF82}" type="datetime1">
              <a:rPr lang="tr-TR" smtClean="0"/>
              <a:t>7.05.2020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86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B923-623D-4A14-9A38-5A544CD0042E}" type="datetime1">
              <a:rPr lang="tr-TR" smtClean="0"/>
              <a:t>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10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7649-80B2-431C-8F54-F0E069B7E1F8}" type="datetime1">
              <a:rPr lang="tr-TR" smtClean="0"/>
              <a:t>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12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BFF82-7CFE-4463-8A6F-400834F4045C}" type="datetime1">
              <a:rPr lang="tr-TR" smtClean="0"/>
              <a:t>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A9A9D-2BE8-4D91-A7A4-378516CB75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96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97623" y="7091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iandra GD" panose="020E0502030308020204" pitchFamily="34" charset="0"/>
              </a:rPr>
              <a:t>Foreign Objects, </a:t>
            </a:r>
            <a:r>
              <a:rPr lang="tr-TR" b="1" dirty="0" smtClean="0">
                <a:latin typeface="Maiandra GD" panose="020E0502030308020204" pitchFamily="34" charset="0"/>
              </a:rPr>
              <a:t/>
            </a:r>
            <a:br>
              <a:rPr lang="tr-TR" b="1" dirty="0" smtClean="0">
                <a:latin typeface="Maiandra GD" panose="020E0502030308020204" pitchFamily="34" charset="0"/>
              </a:rPr>
            </a:br>
            <a:r>
              <a:rPr lang="en-US" b="1" dirty="0" smtClean="0">
                <a:latin typeface="Maiandra GD" panose="020E0502030308020204" pitchFamily="34" charset="0"/>
              </a:rPr>
              <a:t>Poisoning</a:t>
            </a:r>
            <a:r>
              <a:rPr lang="en-US" b="1" dirty="0">
                <a:latin typeface="Maiandra GD" panose="020E0502030308020204" pitchFamily="34" charset="0"/>
              </a:rPr>
              <a:t>, </a:t>
            </a:r>
            <a:r>
              <a:rPr lang="tr-TR" b="1" dirty="0" smtClean="0">
                <a:latin typeface="Maiandra GD" panose="020E0502030308020204" pitchFamily="34" charset="0"/>
              </a:rPr>
              <a:t/>
            </a:r>
            <a:br>
              <a:rPr lang="tr-TR" b="1" dirty="0" smtClean="0">
                <a:latin typeface="Maiandra GD" panose="020E0502030308020204" pitchFamily="34" charset="0"/>
              </a:rPr>
            </a:br>
            <a:r>
              <a:rPr lang="en-US" b="1" dirty="0" smtClean="0">
                <a:latin typeface="Maiandra GD" panose="020E0502030308020204" pitchFamily="34" charset="0"/>
              </a:rPr>
              <a:t>Bites </a:t>
            </a:r>
            <a:r>
              <a:rPr lang="en-US" b="1" dirty="0">
                <a:latin typeface="Maiandra GD" panose="020E0502030308020204" pitchFamily="34" charset="0"/>
              </a:rPr>
              <a:t>and </a:t>
            </a:r>
            <a:r>
              <a:rPr lang="en-US" b="1" dirty="0" smtClean="0">
                <a:latin typeface="Maiandra GD" panose="020E0502030308020204" pitchFamily="34" charset="0"/>
              </a:rPr>
              <a:t>Stings</a:t>
            </a:r>
            <a:r>
              <a:rPr lang="tr-TR" b="1" dirty="0" smtClean="0">
                <a:latin typeface="Maiandra GD" panose="020E0502030308020204" pitchFamily="34" charset="0"/>
              </a:rPr>
              <a:t> (1)</a:t>
            </a:r>
            <a:endParaRPr lang="tr-TR" b="1" dirty="0">
              <a:latin typeface="Maiandra GD" panose="020E0502030308020204" pitchFamily="34" charset="0"/>
            </a:endParaRPr>
          </a:p>
        </p:txBody>
      </p:sp>
      <p:pic>
        <p:nvPicPr>
          <p:cNvPr id="6" name="Picture 2" descr="Mosquito bites: Symptoms, complications, and preven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369" y="4433522"/>
            <a:ext cx="2561493" cy="19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oisonin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27" y="4182177"/>
            <a:ext cx="2423809" cy="24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47" y="4622557"/>
            <a:ext cx="2962275" cy="1543050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54685" y="571472"/>
            <a:ext cx="355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Maiandra GD" panose="020E0502030308020204" pitchFamily="34" charset="0"/>
              </a:rPr>
              <a:t>SWALLOWED FOREIGN OBJECT</a:t>
            </a:r>
            <a:endParaRPr lang="tr-TR" dirty="0">
              <a:latin typeface="Maiandra GD" panose="020E0502030308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54684" y="1454976"/>
            <a:ext cx="10395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Maiandra GD" panose="020E0502030308020204" pitchFamily="34" charset="0"/>
              </a:rPr>
              <a:t>Children may put small items </a:t>
            </a:r>
            <a:r>
              <a:rPr lang="en-US" dirty="0">
                <a:latin typeface="Maiandra GD" panose="020E0502030308020204" pitchFamily="34" charset="0"/>
              </a:rPr>
              <a:t>in their mouths when playing. </a:t>
            </a:r>
            <a:r>
              <a:rPr lang="en-US" dirty="0" smtClean="0">
                <a:latin typeface="Maiandra GD" panose="020E0502030308020204" pitchFamily="34" charset="0"/>
              </a:rPr>
              <a:t>An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adult </a:t>
            </a:r>
            <a:r>
              <a:rPr lang="en-US" dirty="0">
                <a:latin typeface="Maiandra GD" panose="020E0502030308020204" pitchFamily="34" charset="0"/>
              </a:rPr>
              <a:t>may swallow a bone by mistake or ingest unlikely </a:t>
            </a:r>
            <a:r>
              <a:rPr lang="en-US" dirty="0" smtClean="0">
                <a:latin typeface="Maiandra GD" panose="020E0502030308020204" pitchFamily="34" charset="0"/>
              </a:rPr>
              <a:t>objects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on </a:t>
            </a:r>
            <a:r>
              <a:rPr lang="en-US" dirty="0">
                <a:latin typeface="Maiandra GD" panose="020E0502030308020204" pitchFamily="34" charset="0"/>
              </a:rPr>
              <a:t>purpose. Most objects will pass through the digestive system</a:t>
            </a:r>
            <a:r>
              <a:rPr lang="en-US" dirty="0" smtClean="0">
                <a:latin typeface="Maiandra GD" panose="020E0502030308020204" pitchFamily="34" charset="0"/>
              </a:rPr>
              <a:t>,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but </a:t>
            </a:r>
            <a:r>
              <a:rPr lang="en-US" dirty="0">
                <a:latin typeface="Maiandra GD" panose="020E0502030308020204" pitchFamily="34" charset="0"/>
              </a:rPr>
              <a:t>some can cause a blockage or perforation.</a:t>
            </a:r>
            <a:endParaRPr lang="tr-TR" dirty="0">
              <a:latin typeface="Maiandra GD" panose="020E0502030308020204" pitchFamily="34" charset="0"/>
            </a:endParaRPr>
          </a:p>
        </p:txBody>
      </p:sp>
      <p:pic>
        <p:nvPicPr>
          <p:cNvPr id="3074" name="Picture 2" descr="AAP Conference Preview: Be on the lookout for subtle signs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62" y="2910304"/>
            <a:ext cx="3799986" cy="366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4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269" y="717040"/>
            <a:ext cx="113515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Maiandra GD" panose="020E0502030308020204" pitchFamily="34" charset="0"/>
              </a:rPr>
              <a:t>YOUR AIM</a:t>
            </a:r>
          </a:p>
          <a:p>
            <a:endParaRPr lang="tr-TR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err="1" smtClean="0">
                <a:latin typeface="Maiandra GD" panose="020E0502030308020204" pitchFamily="34" charset="0"/>
              </a:rPr>
              <a:t>To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obtain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medical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help</a:t>
            </a:r>
            <a:r>
              <a:rPr lang="tr-TR" b="1" dirty="0" smtClean="0">
                <a:latin typeface="Maiandra GD" panose="020E0502030308020204" pitchFamily="34" charset="0"/>
              </a:rPr>
              <a:t> as </a:t>
            </a:r>
            <a:r>
              <a:rPr lang="tr-TR" b="1" dirty="0" err="1" smtClean="0">
                <a:latin typeface="Maiandra GD" panose="020E0502030308020204" pitchFamily="34" charset="0"/>
              </a:rPr>
              <a:t>soon</a:t>
            </a:r>
            <a:r>
              <a:rPr lang="tr-TR" b="1" dirty="0" smtClean="0">
                <a:latin typeface="Maiandra GD" panose="020E0502030308020204" pitchFamily="34" charset="0"/>
              </a:rPr>
              <a:t> as </a:t>
            </a:r>
            <a:r>
              <a:rPr lang="tr-TR" b="1" dirty="0" err="1" smtClean="0">
                <a:latin typeface="Maiandra GD" panose="020E0502030308020204" pitchFamily="34" charset="0"/>
              </a:rPr>
              <a:t>possible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endParaRPr lang="tr-TR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 smtClean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 smtClean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endParaRPr lang="tr-TR" b="1" dirty="0" smtClean="0">
              <a:latin typeface="Maiandra GD" panose="020E0502030308020204" pitchFamily="34" charset="0"/>
            </a:endParaRPr>
          </a:p>
          <a:p>
            <a:endParaRPr lang="tr-TR" b="1" dirty="0" smtClean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r>
              <a:rPr lang="tr-TR" b="1" dirty="0" smtClean="0">
                <a:latin typeface="Maiandra GD" panose="020E0502030308020204" pitchFamily="34" charset="0"/>
              </a:rPr>
              <a:t>	         Do not </a:t>
            </a:r>
            <a:r>
              <a:rPr lang="tr-TR" b="1" dirty="0" err="1" smtClean="0">
                <a:latin typeface="Maiandra GD" panose="020E0502030308020204" pitchFamily="34" charset="0"/>
              </a:rPr>
              <a:t>let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the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casualty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make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himself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vomit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because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the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object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could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damage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the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esophagus</a:t>
            </a:r>
            <a:r>
              <a:rPr lang="tr-TR" b="1" dirty="0" smtClean="0">
                <a:latin typeface="Maiandra GD" panose="020E0502030308020204" pitchFamily="34" charset="0"/>
              </a:rPr>
              <a:t>. </a:t>
            </a:r>
          </a:p>
          <a:p>
            <a:endParaRPr lang="tr-TR" b="1" dirty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endParaRPr lang="tr-TR" dirty="0">
              <a:latin typeface="Maiandra GD" panose="020E0502030308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27" y="3177320"/>
            <a:ext cx="1181100" cy="11715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69" y="4660701"/>
            <a:ext cx="7009037" cy="1625797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32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228" y="641810"/>
            <a:ext cx="111084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Maiandra GD" panose="020E0502030308020204" pitchFamily="34" charset="0"/>
              </a:rPr>
              <a:t>FOREIGN OBJECT IN THE EYE</a:t>
            </a:r>
            <a:endParaRPr lang="tr-TR" b="1" dirty="0" smtClean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r>
              <a:rPr lang="en-US" b="1" dirty="0" smtClean="0">
                <a:latin typeface="Maiandra GD" panose="020E0502030308020204" pitchFamily="34" charset="0"/>
              </a:rPr>
              <a:t>Foreign </a:t>
            </a:r>
            <a:r>
              <a:rPr lang="en-US" b="1" dirty="0">
                <a:latin typeface="Maiandra GD" panose="020E0502030308020204" pitchFamily="34" charset="0"/>
              </a:rPr>
              <a:t>objects such as grit, </a:t>
            </a:r>
            <a:r>
              <a:rPr lang="en-US" dirty="0">
                <a:latin typeface="Maiandra GD" panose="020E0502030308020204" pitchFamily="34" charset="0"/>
              </a:rPr>
              <a:t>a loose eyelash, or a contact </a:t>
            </a:r>
            <a:r>
              <a:rPr lang="en-US" dirty="0" smtClean="0">
                <a:latin typeface="Maiandra GD" panose="020E0502030308020204" pitchFamily="34" charset="0"/>
              </a:rPr>
              <a:t>lens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that </a:t>
            </a:r>
            <a:r>
              <a:rPr lang="en-US" dirty="0">
                <a:latin typeface="Maiandra GD" panose="020E0502030308020204" pitchFamily="34" charset="0"/>
              </a:rPr>
              <a:t>are floating on the surface of the eye can be easily </a:t>
            </a:r>
            <a:r>
              <a:rPr lang="en-US" dirty="0" smtClean="0">
                <a:latin typeface="Maiandra GD" panose="020E0502030308020204" pitchFamily="34" charset="0"/>
              </a:rPr>
              <a:t>rinsed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out</a:t>
            </a:r>
            <a:r>
              <a:rPr lang="en-US" dirty="0">
                <a:latin typeface="Maiandra GD" panose="020E0502030308020204" pitchFamily="34" charset="0"/>
              </a:rPr>
              <a:t>. However, you must not attempt to remove anything </a:t>
            </a:r>
            <a:r>
              <a:rPr lang="en-US" dirty="0" smtClean="0">
                <a:latin typeface="Maiandra GD" panose="020E0502030308020204" pitchFamily="34" charset="0"/>
              </a:rPr>
              <a:t>that</a:t>
            </a:r>
            <a:r>
              <a:rPr lang="tr-TR" dirty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sticks </a:t>
            </a:r>
            <a:r>
              <a:rPr lang="en-US" dirty="0">
                <a:latin typeface="Maiandra GD" panose="020E0502030308020204" pitchFamily="34" charset="0"/>
              </a:rPr>
              <a:t>to the eye or penetrates the eyeball because this </a:t>
            </a:r>
            <a:r>
              <a:rPr lang="en-US" dirty="0" smtClean="0">
                <a:latin typeface="Maiandra GD" panose="020E0502030308020204" pitchFamily="34" charset="0"/>
              </a:rPr>
              <a:t>may</a:t>
            </a:r>
            <a:r>
              <a:rPr lang="tr-TR" dirty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damage </a:t>
            </a:r>
            <a:r>
              <a:rPr lang="en-US" dirty="0">
                <a:latin typeface="Maiandra GD" panose="020E0502030308020204" pitchFamily="34" charset="0"/>
              </a:rPr>
              <a:t>the eye. Instead, make sure that the casualty </a:t>
            </a:r>
            <a:r>
              <a:rPr lang="en-US" dirty="0" smtClean="0">
                <a:latin typeface="Maiandra GD" panose="020E0502030308020204" pitchFamily="34" charset="0"/>
              </a:rPr>
              <a:t>receives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urgent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>
                <a:latin typeface="Maiandra GD" panose="020E0502030308020204" pitchFamily="34" charset="0"/>
              </a:rPr>
              <a:t>medical</a:t>
            </a:r>
            <a:r>
              <a:rPr lang="tr-TR" dirty="0">
                <a:latin typeface="Maiandra GD" panose="020E0502030308020204" pitchFamily="34" charset="0"/>
              </a:rPr>
              <a:t> </a:t>
            </a:r>
            <a:r>
              <a:rPr lang="tr-TR" dirty="0" err="1">
                <a:latin typeface="Maiandra GD" panose="020E0502030308020204" pitchFamily="34" charset="0"/>
              </a:rPr>
              <a:t>attention</a:t>
            </a:r>
            <a:r>
              <a:rPr lang="tr-TR" dirty="0"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115" y="3194620"/>
            <a:ext cx="2836618" cy="2124726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8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269" y="717040"/>
            <a:ext cx="113515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>
                <a:latin typeface="Maiandra GD" panose="020E0502030308020204" pitchFamily="34" charset="0"/>
              </a:rPr>
              <a:t>There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may</a:t>
            </a:r>
            <a:r>
              <a:rPr lang="tr-TR" b="1" dirty="0" smtClean="0">
                <a:latin typeface="Maiandra GD" panose="020E0502030308020204" pitchFamily="34" charset="0"/>
              </a:rPr>
              <a:t> be: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Maiandra GD" panose="020E0502030308020204" pitchFamily="34" charset="0"/>
              </a:rPr>
              <a:t>Blurred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vision</a:t>
            </a:r>
            <a:endParaRPr lang="tr-TR" dirty="0" smtClean="0">
              <a:latin typeface="Maiandra GD" panose="020E0502030308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Maiandra GD" panose="020E0502030308020204" pitchFamily="34" charset="0"/>
              </a:rPr>
              <a:t>Pain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or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discomfort</a:t>
            </a:r>
            <a:endParaRPr lang="tr-TR" dirty="0" smtClean="0">
              <a:latin typeface="Maiandra GD" panose="020E0502030308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Maiandra GD" panose="020E0502030308020204" pitchFamily="34" charset="0"/>
              </a:rPr>
              <a:t>Redness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and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watering</a:t>
            </a:r>
            <a:r>
              <a:rPr lang="tr-TR" dirty="0" smtClean="0">
                <a:latin typeface="Maiandra GD" panose="020E0502030308020204" pitchFamily="34" charset="0"/>
              </a:rPr>
              <a:t> of </a:t>
            </a:r>
            <a:r>
              <a:rPr lang="tr-TR" dirty="0" err="1" smtClean="0">
                <a:latin typeface="Maiandra GD" panose="020E0502030308020204" pitchFamily="34" charset="0"/>
              </a:rPr>
              <a:t>the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eye</a:t>
            </a:r>
            <a:endParaRPr lang="tr-TR" dirty="0" smtClean="0">
              <a:latin typeface="Maiandra GD" panose="020E0502030308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Maiandra GD" panose="020E0502030308020204" pitchFamily="34" charset="0"/>
              </a:rPr>
              <a:t>Eyelids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held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tight</a:t>
            </a:r>
            <a:r>
              <a:rPr lang="tr-TR" dirty="0" smtClean="0">
                <a:latin typeface="Maiandra GD" panose="020E0502030308020204" pitchFamily="34" charset="0"/>
              </a:rPr>
              <a:t> in </a:t>
            </a:r>
            <a:r>
              <a:rPr lang="tr-TR" dirty="0" err="1" smtClean="0">
                <a:latin typeface="Maiandra GD" panose="020E0502030308020204" pitchFamily="34" charset="0"/>
              </a:rPr>
              <a:t>spasm</a:t>
            </a:r>
            <a:endParaRPr lang="tr-TR" dirty="0" smtClean="0">
              <a:latin typeface="Maiandra GD" panose="020E0502030308020204" pitchFamily="34" charset="0"/>
            </a:endParaRPr>
          </a:p>
          <a:p>
            <a:endParaRPr lang="tr-TR" b="1" dirty="0" smtClean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r>
              <a:rPr lang="tr-TR" b="1" dirty="0" smtClean="0">
                <a:latin typeface="Maiandra GD" panose="020E0502030308020204" pitchFamily="34" charset="0"/>
              </a:rPr>
              <a:t>YOUR AIM</a:t>
            </a:r>
          </a:p>
          <a:p>
            <a:endParaRPr lang="tr-TR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err="1" smtClean="0">
                <a:latin typeface="Maiandra GD" panose="020E0502030308020204" pitchFamily="34" charset="0"/>
              </a:rPr>
              <a:t>To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prevent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injury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to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the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eye</a:t>
            </a:r>
            <a:endParaRPr lang="tr-TR" b="1" dirty="0">
              <a:latin typeface="Maiandra GD" panose="020E0502030308020204" pitchFamily="34" charset="0"/>
            </a:endParaRPr>
          </a:p>
          <a:p>
            <a:r>
              <a:rPr lang="tr-TR" b="1" dirty="0" smtClean="0">
                <a:latin typeface="Maiandra GD" panose="020E0502030308020204" pitchFamily="34" charset="0"/>
              </a:rPr>
              <a:t> </a:t>
            </a:r>
          </a:p>
          <a:p>
            <a:endParaRPr lang="tr-TR" b="1" dirty="0">
              <a:latin typeface="Maiandra GD" panose="020E0502030308020204" pitchFamily="34" charset="0"/>
            </a:endParaRPr>
          </a:p>
          <a:p>
            <a:r>
              <a:rPr lang="tr-TR" dirty="0">
                <a:latin typeface="Maiandra GD" panose="020E0502030308020204" pitchFamily="34" charset="0"/>
              </a:rPr>
              <a:t>IF </a:t>
            </a:r>
            <a:r>
              <a:rPr lang="tr-TR" dirty="0" smtClean="0">
                <a:latin typeface="Maiandra GD" panose="020E0502030308020204" pitchFamily="34" charset="0"/>
              </a:rPr>
              <a:t>OBJECT IS </a:t>
            </a:r>
            <a:r>
              <a:rPr lang="tr-TR" dirty="0">
                <a:latin typeface="Maiandra GD" panose="020E0502030308020204" pitchFamily="34" charset="0"/>
              </a:rPr>
              <a:t>UNDER UPPER </a:t>
            </a:r>
            <a:r>
              <a:rPr lang="tr-TR" dirty="0" smtClean="0">
                <a:latin typeface="Maiandra GD" panose="020E0502030308020204" pitchFamily="34" charset="0"/>
              </a:rPr>
              <a:t>EYELID;</a:t>
            </a:r>
          </a:p>
          <a:p>
            <a:r>
              <a:rPr lang="en-US" dirty="0">
                <a:latin typeface="Maiandra GD" panose="020E0502030308020204" pitchFamily="34" charset="0"/>
              </a:rPr>
              <a:t>Ask the casualty to grasp </a:t>
            </a:r>
            <a:r>
              <a:rPr lang="en-US" dirty="0" smtClean="0">
                <a:latin typeface="Maiandra GD" panose="020E0502030308020204" pitchFamily="34" charset="0"/>
              </a:rPr>
              <a:t>the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lashes </a:t>
            </a:r>
            <a:r>
              <a:rPr lang="en-US" dirty="0">
                <a:latin typeface="Maiandra GD" panose="020E0502030308020204" pitchFamily="34" charset="0"/>
              </a:rPr>
              <a:t>on her upper eyelid </a:t>
            </a:r>
            <a:r>
              <a:rPr lang="en-US" dirty="0" smtClean="0">
                <a:latin typeface="Maiandra GD" panose="020E0502030308020204" pitchFamily="34" charset="0"/>
              </a:rPr>
              <a:t>and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pull </a:t>
            </a:r>
            <a:r>
              <a:rPr lang="en-US" dirty="0">
                <a:latin typeface="Maiandra GD" panose="020E0502030308020204" pitchFamily="34" charset="0"/>
              </a:rPr>
              <a:t>the upper lid over the </a:t>
            </a:r>
            <a:r>
              <a:rPr lang="en-US" dirty="0" smtClean="0">
                <a:latin typeface="Maiandra GD" panose="020E0502030308020204" pitchFamily="34" charset="0"/>
              </a:rPr>
              <a:t>lower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lid</a:t>
            </a:r>
            <a:r>
              <a:rPr lang="en-US" dirty="0">
                <a:latin typeface="Maiandra GD" panose="020E0502030308020204" pitchFamily="34" charset="0"/>
              </a:rPr>
              <a:t>; the lower lashes may </a:t>
            </a:r>
            <a:r>
              <a:rPr lang="en-US" dirty="0" smtClean="0">
                <a:latin typeface="Maiandra GD" panose="020E0502030308020204" pitchFamily="34" charset="0"/>
              </a:rPr>
              <a:t>brush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the </a:t>
            </a:r>
            <a:r>
              <a:rPr lang="en-US" dirty="0">
                <a:latin typeface="Maiandra GD" panose="020E0502030308020204" pitchFamily="34" charset="0"/>
              </a:rPr>
              <a:t>particle clear. If this </a:t>
            </a:r>
            <a:r>
              <a:rPr lang="en-US" dirty="0" smtClean="0">
                <a:latin typeface="Maiandra GD" panose="020E0502030308020204" pitchFamily="34" charset="0"/>
              </a:rPr>
              <a:t>is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unsuccessful</a:t>
            </a:r>
            <a:r>
              <a:rPr lang="en-US" dirty="0">
                <a:latin typeface="Maiandra GD" panose="020E0502030308020204" pitchFamily="34" charset="0"/>
              </a:rPr>
              <a:t>, ask her to </a:t>
            </a:r>
            <a:r>
              <a:rPr lang="en-US" dirty="0" smtClean="0">
                <a:latin typeface="Maiandra GD" panose="020E0502030308020204" pitchFamily="34" charset="0"/>
              </a:rPr>
              <a:t>try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blinking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>
                <a:latin typeface="Maiandra GD" panose="020E0502030308020204" pitchFamily="34" charset="0"/>
              </a:rPr>
              <a:t>underwater</a:t>
            </a:r>
            <a:r>
              <a:rPr lang="tr-TR" dirty="0">
                <a:latin typeface="Maiandra GD" panose="020E0502030308020204" pitchFamily="34" charset="0"/>
              </a:rPr>
              <a:t> </a:t>
            </a:r>
            <a:r>
              <a:rPr lang="tr-TR" dirty="0" err="1">
                <a:latin typeface="Maiandra GD" panose="020E0502030308020204" pitchFamily="34" charset="0"/>
              </a:rPr>
              <a:t>because</a:t>
            </a:r>
            <a:r>
              <a:rPr lang="tr-TR" dirty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this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may </a:t>
            </a:r>
            <a:r>
              <a:rPr lang="en-US" dirty="0">
                <a:latin typeface="Maiandra GD" panose="020E0502030308020204" pitchFamily="34" charset="0"/>
              </a:rPr>
              <a:t>also make the object </a:t>
            </a:r>
            <a:r>
              <a:rPr lang="en-US" dirty="0" smtClean="0">
                <a:latin typeface="Maiandra GD" panose="020E0502030308020204" pitchFamily="34" charset="0"/>
              </a:rPr>
              <a:t>float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off</a:t>
            </a:r>
            <a:r>
              <a:rPr lang="en-US" dirty="0">
                <a:latin typeface="Maiandra GD" panose="020E0502030308020204" pitchFamily="34" charset="0"/>
              </a:rPr>
              <a:t>. Do not attempt to do this </a:t>
            </a:r>
            <a:r>
              <a:rPr lang="en-US" dirty="0" smtClean="0">
                <a:latin typeface="Maiandra GD" panose="020E0502030308020204" pitchFamily="34" charset="0"/>
              </a:rPr>
              <a:t>if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the </a:t>
            </a:r>
            <a:r>
              <a:rPr lang="en-US" dirty="0">
                <a:latin typeface="Maiandra GD" panose="020E0502030308020204" pitchFamily="34" charset="0"/>
              </a:rPr>
              <a:t>object is large or abrasive</a:t>
            </a:r>
            <a:r>
              <a:rPr lang="en-US" dirty="0" smtClean="0">
                <a:latin typeface="Maiandra GD" panose="020E0502030308020204" pitchFamily="34" charset="0"/>
              </a:rPr>
              <a:t>.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endParaRPr lang="tr-TR" b="1" dirty="0" smtClean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endParaRPr lang="tr-TR" dirty="0">
              <a:latin typeface="Maiandra GD" panose="020E0502030308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036" y="5224587"/>
            <a:ext cx="3129636" cy="1633413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36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53" y="35314"/>
            <a:ext cx="4308231" cy="682268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537540" y="6355770"/>
            <a:ext cx="3654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Maiandra GD" panose="020E0502030308020204" pitchFamily="34" charset="0"/>
                <a:ea typeface="Calibri" panose="020F0502020204030204" pitchFamily="34" charset="0"/>
              </a:rPr>
              <a:t>American </a:t>
            </a:r>
            <a:r>
              <a:rPr lang="en-US" sz="900" dirty="0">
                <a:latin typeface="Maiandra GD" panose="020E0502030308020204" pitchFamily="34" charset="0"/>
                <a:ea typeface="Calibri" panose="020F0502020204030204" pitchFamily="34" charset="0"/>
              </a:rPr>
              <a:t>College of Emergency Physicians (ACEP) First Aid Manual 5</a:t>
            </a:r>
            <a:r>
              <a:rPr lang="en-US" sz="900" baseline="30000" dirty="0">
                <a:latin typeface="Maiandra GD" panose="020E0502030308020204" pitchFamily="34" charset="0"/>
                <a:ea typeface="Calibri" panose="020F0502020204030204" pitchFamily="34" charset="0"/>
              </a:rPr>
              <a:t>th</a:t>
            </a:r>
            <a:r>
              <a:rPr lang="en-US" sz="900" dirty="0">
                <a:latin typeface="Maiandra GD" panose="020E0502030308020204" pitchFamily="34" charset="0"/>
                <a:ea typeface="Calibri" panose="020F0502020204030204" pitchFamily="34" charset="0"/>
              </a:rPr>
              <a:t> Edition </a:t>
            </a:r>
            <a:endParaRPr lang="tr-TR" sz="900" dirty="0">
              <a:latin typeface="Maiandra GD" panose="020E0502030308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42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43914" y="509926"/>
            <a:ext cx="109805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Maiandra GD" panose="020E0502030308020204" pitchFamily="34" charset="0"/>
              </a:rPr>
              <a:t>FOREIGN OBJECT IN THE </a:t>
            </a:r>
            <a:r>
              <a:rPr lang="en-US" b="1" dirty="0" smtClean="0">
                <a:latin typeface="Maiandra GD" panose="020E0502030308020204" pitchFamily="34" charset="0"/>
              </a:rPr>
              <a:t>EAR</a:t>
            </a:r>
            <a:endParaRPr lang="tr-TR" b="1" dirty="0" smtClean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r>
              <a:rPr lang="en-US" b="1" dirty="0">
                <a:latin typeface="Maiandra GD" panose="020E0502030308020204" pitchFamily="34" charset="0"/>
              </a:rPr>
              <a:t>If a foreign object becomes lodged </a:t>
            </a:r>
            <a:r>
              <a:rPr lang="en-US" dirty="0">
                <a:latin typeface="Maiandra GD" panose="020E0502030308020204" pitchFamily="34" charset="0"/>
              </a:rPr>
              <a:t>in the ear, it may </a:t>
            </a:r>
            <a:r>
              <a:rPr lang="en-US" dirty="0" smtClean="0">
                <a:latin typeface="Maiandra GD" panose="020E0502030308020204" pitchFamily="34" charset="0"/>
              </a:rPr>
              <a:t>cause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temporary </a:t>
            </a:r>
            <a:r>
              <a:rPr lang="en-US" dirty="0">
                <a:latin typeface="Maiandra GD" panose="020E0502030308020204" pitchFamily="34" charset="0"/>
              </a:rPr>
              <a:t>loss of hearing by blocking the ear canal. In </a:t>
            </a:r>
            <a:r>
              <a:rPr lang="en-US" dirty="0" smtClean="0">
                <a:latin typeface="Maiandra GD" panose="020E0502030308020204" pitchFamily="34" charset="0"/>
              </a:rPr>
              <a:t>some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cases</a:t>
            </a:r>
            <a:r>
              <a:rPr lang="en-US" dirty="0">
                <a:latin typeface="Maiandra GD" panose="020E0502030308020204" pitchFamily="34" charset="0"/>
              </a:rPr>
              <a:t>, a foreign object may damage the eardrum. Young </a:t>
            </a:r>
            <a:r>
              <a:rPr lang="en-US" dirty="0" smtClean="0">
                <a:latin typeface="Maiandra GD" panose="020E0502030308020204" pitchFamily="34" charset="0"/>
              </a:rPr>
              <a:t>children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frequently </a:t>
            </a:r>
            <a:r>
              <a:rPr lang="en-US" dirty="0">
                <a:latin typeface="Maiandra GD" panose="020E0502030308020204" pitchFamily="34" charset="0"/>
              </a:rPr>
              <a:t>push objects into their ears. The tips of cotton </a:t>
            </a:r>
            <a:r>
              <a:rPr lang="en-US" dirty="0" smtClean="0">
                <a:latin typeface="Maiandra GD" panose="020E0502030308020204" pitchFamily="34" charset="0"/>
              </a:rPr>
              <a:t>swabs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are </a:t>
            </a:r>
            <a:r>
              <a:rPr lang="en-US" dirty="0">
                <a:latin typeface="Maiandra GD" panose="020E0502030308020204" pitchFamily="34" charset="0"/>
              </a:rPr>
              <a:t>often left in the ear. Insects can fly or crawl into the ear </a:t>
            </a:r>
            <a:r>
              <a:rPr lang="en-US" dirty="0" smtClean="0">
                <a:latin typeface="Maiandra GD" panose="020E0502030308020204" pitchFamily="34" charset="0"/>
              </a:rPr>
              <a:t>and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may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>
                <a:latin typeface="Maiandra GD" panose="020E0502030308020204" pitchFamily="34" charset="0"/>
              </a:rPr>
              <a:t>cause</a:t>
            </a:r>
            <a:r>
              <a:rPr lang="tr-TR" dirty="0">
                <a:latin typeface="Maiandra GD" panose="020E0502030308020204" pitchFamily="34" charset="0"/>
              </a:rPr>
              <a:t> </a:t>
            </a:r>
            <a:r>
              <a:rPr lang="tr-TR" dirty="0" err="1">
                <a:latin typeface="Maiandra GD" panose="020E0502030308020204" pitchFamily="34" charset="0"/>
              </a:rPr>
              <a:t>distress</a:t>
            </a:r>
            <a:r>
              <a:rPr lang="tr-TR" dirty="0"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880" y="2777270"/>
            <a:ext cx="3914424" cy="318391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26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0307" y="753851"/>
            <a:ext cx="109317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Maiandra GD" panose="020E0502030308020204" pitchFamily="34" charset="0"/>
              </a:rPr>
              <a:t>YOUR AIM</a:t>
            </a:r>
          </a:p>
          <a:p>
            <a:endParaRPr lang="tr-TR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aiandra GD" panose="020E0502030308020204" pitchFamily="34" charset="0"/>
              </a:rPr>
              <a:t>To prevent injury to the </a:t>
            </a:r>
            <a:r>
              <a:rPr lang="en-US" dirty="0" smtClean="0">
                <a:latin typeface="Maiandra GD" panose="020E0502030308020204" pitchFamily="34" charset="0"/>
              </a:rPr>
              <a:t>ear</a:t>
            </a:r>
            <a:endParaRPr lang="tr-TR" dirty="0" smtClean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Maiandra GD" panose="020E0502030308020204" pitchFamily="34" charset="0"/>
              </a:rPr>
              <a:t>To </a:t>
            </a:r>
            <a:r>
              <a:rPr lang="en-US" dirty="0">
                <a:latin typeface="Maiandra GD" panose="020E0502030308020204" pitchFamily="34" charset="0"/>
              </a:rPr>
              <a:t>remove a trapped </a:t>
            </a:r>
            <a:r>
              <a:rPr lang="en-US" dirty="0" smtClean="0">
                <a:latin typeface="Maiandra GD" panose="020E0502030308020204" pitchFamily="34" charset="0"/>
              </a:rPr>
              <a:t>insect</a:t>
            </a:r>
            <a:endParaRPr lang="tr-TR" dirty="0" smtClean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Maiandra GD" panose="020E0502030308020204" pitchFamily="34" charset="0"/>
              </a:rPr>
              <a:t>To </a:t>
            </a:r>
            <a:r>
              <a:rPr lang="en-US" dirty="0">
                <a:latin typeface="Maiandra GD" panose="020E0502030308020204" pitchFamily="34" charset="0"/>
              </a:rPr>
              <a:t>arrange transportation to </a:t>
            </a:r>
            <a:r>
              <a:rPr lang="en-US" dirty="0" smtClean="0">
                <a:latin typeface="Maiandra GD" panose="020E0502030308020204" pitchFamily="34" charset="0"/>
              </a:rPr>
              <a:t>the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hospital </a:t>
            </a:r>
            <a:r>
              <a:rPr lang="en-US" dirty="0">
                <a:latin typeface="Maiandra GD" panose="020E0502030308020204" pitchFamily="34" charset="0"/>
              </a:rPr>
              <a:t>if a foreign object is </a:t>
            </a:r>
            <a:r>
              <a:rPr lang="en-US" dirty="0" smtClean="0">
                <a:latin typeface="Maiandra GD" panose="020E0502030308020204" pitchFamily="34" charset="0"/>
              </a:rPr>
              <a:t>lodged</a:t>
            </a:r>
            <a:r>
              <a:rPr lang="tr-TR" dirty="0" smtClean="0">
                <a:latin typeface="Maiandra GD" panose="020E0502030308020204" pitchFamily="34" charset="0"/>
              </a:rPr>
              <a:t> in </a:t>
            </a:r>
            <a:r>
              <a:rPr lang="tr-TR" dirty="0" err="1">
                <a:latin typeface="Maiandra GD" panose="020E0502030308020204" pitchFamily="34" charset="0"/>
              </a:rPr>
              <a:t>the</a:t>
            </a:r>
            <a:r>
              <a:rPr lang="tr-TR" dirty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ear</a:t>
            </a:r>
            <a:endParaRPr lang="tr-TR" dirty="0" smtClean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 smtClean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>
              <a:latin typeface="Maiandra GD" panose="020E0502030308020204" pitchFamily="34" charset="0"/>
            </a:endParaRPr>
          </a:p>
          <a:p>
            <a:r>
              <a:rPr lang="tr-TR" b="1" dirty="0">
                <a:latin typeface="Maiandra GD" panose="020E0502030308020204" pitchFamily="34" charset="0"/>
              </a:rPr>
              <a:t>	</a:t>
            </a:r>
            <a:r>
              <a:rPr lang="tr-TR" b="1" dirty="0" smtClean="0">
                <a:latin typeface="Maiandra GD" panose="020E0502030308020204" pitchFamily="34" charset="0"/>
              </a:rPr>
              <a:t>	</a:t>
            </a:r>
          </a:p>
          <a:p>
            <a:r>
              <a:rPr lang="tr-TR" b="1" dirty="0">
                <a:latin typeface="Maiandra GD" panose="020E0502030308020204" pitchFamily="34" charset="0"/>
              </a:rPr>
              <a:t>	</a:t>
            </a:r>
            <a:r>
              <a:rPr lang="tr-TR" b="1" dirty="0" smtClean="0">
                <a:latin typeface="Maiandra GD" panose="020E0502030308020204" pitchFamily="34" charset="0"/>
              </a:rPr>
              <a:t>	Do not </a:t>
            </a:r>
            <a:r>
              <a:rPr lang="tr-TR" b="1" dirty="0" err="1" smtClean="0">
                <a:latin typeface="Maiandra GD" panose="020E0502030308020204" pitchFamily="34" charset="0"/>
              </a:rPr>
              <a:t>attempt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to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remove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any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object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that</a:t>
            </a:r>
            <a:r>
              <a:rPr lang="tr-TR" b="1" dirty="0" smtClean="0">
                <a:latin typeface="Maiandra GD" panose="020E0502030308020204" pitchFamily="34" charset="0"/>
              </a:rPr>
              <a:t> is </a:t>
            </a:r>
            <a:r>
              <a:rPr lang="tr-TR" b="1" dirty="0" err="1" smtClean="0">
                <a:latin typeface="Maiandra GD" panose="020E0502030308020204" pitchFamily="34" charset="0"/>
              </a:rPr>
              <a:t>lodged</a:t>
            </a:r>
            <a:r>
              <a:rPr lang="tr-TR" b="1" dirty="0" smtClean="0">
                <a:latin typeface="Maiandra GD" panose="020E0502030308020204" pitchFamily="34" charset="0"/>
              </a:rPr>
              <a:t> in </a:t>
            </a:r>
            <a:r>
              <a:rPr lang="tr-TR" b="1" dirty="0" err="1" smtClean="0">
                <a:latin typeface="Maiandra GD" panose="020E0502030308020204" pitchFamily="34" charset="0"/>
              </a:rPr>
              <a:t>the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ear</a:t>
            </a:r>
            <a:r>
              <a:rPr lang="tr-TR" b="1" dirty="0" smtClean="0">
                <a:latin typeface="Maiandra GD" panose="020E0502030308020204" pitchFamily="34" charset="0"/>
              </a:rPr>
              <a:t>. 		</a:t>
            </a:r>
          </a:p>
          <a:p>
            <a:r>
              <a:rPr lang="tr-TR" b="1" dirty="0">
                <a:latin typeface="Maiandra GD" panose="020E0502030308020204" pitchFamily="34" charset="0"/>
              </a:rPr>
              <a:t>	</a:t>
            </a:r>
            <a:r>
              <a:rPr lang="tr-TR" b="1" dirty="0" smtClean="0">
                <a:latin typeface="Maiandra GD" panose="020E0502030308020204" pitchFamily="34" charset="0"/>
              </a:rPr>
              <a:t>	</a:t>
            </a:r>
            <a:r>
              <a:rPr lang="tr-TR" b="1" dirty="0" err="1" smtClean="0">
                <a:latin typeface="Maiandra GD" panose="020E0502030308020204" pitchFamily="34" charset="0"/>
              </a:rPr>
              <a:t>You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may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cause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serious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injury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and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push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the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foreign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object</a:t>
            </a:r>
            <a:r>
              <a:rPr lang="tr-TR" b="1" dirty="0" smtClean="0">
                <a:latin typeface="Maiandra GD" panose="020E0502030308020204" pitchFamily="34" charset="0"/>
              </a:rPr>
              <a:t> in </a:t>
            </a:r>
            <a:r>
              <a:rPr lang="tr-TR" b="1" dirty="0" err="1" smtClean="0">
                <a:latin typeface="Maiandra GD" panose="020E0502030308020204" pitchFamily="34" charset="0"/>
              </a:rPr>
              <a:t>farther</a:t>
            </a:r>
            <a:r>
              <a:rPr lang="tr-TR" b="1" dirty="0" smtClean="0">
                <a:latin typeface="Maiandra GD" panose="020E0502030308020204" pitchFamily="34" charset="0"/>
              </a:rPr>
              <a:t>.  </a:t>
            </a:r>
            <a:endParaRPr lang="tr-TR" b="1" dirty="0">
              <a:latin typeface="Maiandra GD" panose="020E0502030308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15" y="3027851"/>
            <a:ext cx="1181100" cy="117157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304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59" y="1050585"/>
            <a:ext cx="7618633" cy="200034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29655" y="3867723"/>
            <a:ext cx="88077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Maiandra GD" panose="020E0502030308020204" pitchFamily="34" charset="0"/>
              </a:rPr>
              <a:t>INSECT INSIDE THE </a:t>
            </a:r>
            <a:r>
              <a:rPr lang="tr-TR" dirty="0" smtClean="0">
                <a:latin typeface="Maiandra GD" panose="020E0502030308020204" pitchFamily="34" charset="0"/>
              </a:rPr>
              <a:t>EAR</a:t>
            </a:r>
          </a:p>
          <a:p>
            <a:endParaRPr lang="tr-TR" dirty="0">
              <a:latin typeface="Maiandra GD" panose="020E0502030308020204" pitchFamily="34" charset="0"/>
            </a:endParaRPr>
          </a:p>
          <a:p>
            <a:r>
              <a:rPr lang="en-US" dirty="0">
                <a:latin typeface="Maiandra GD" panose="020E0502030308020204" pitchFamily="34" charset="0"/>
              </a:rPr>
              <a:t>Reassure the casualty and </a:t>
            </a:r>
            <a:r>
              <a:rPr lang="en-US" dirty="0" smtClean="0">
                <a:latin typeface="Maiandra GD" panose="020E0502030308020204" pitchFamily="34" charset="0"/>
              </a:rPr>
              <a:t>ask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him </a:t>
            </a:r>
            <a:r>
              <a:rPr lang="en-US" dirty="0">
                <a:latin typeface="Maiandra GD" panose="020E0502030308020204" pitchFamily="34" charset="0"/>
              </a:rPr>
              <a:t>to sit down. Support </a:t>
            </a:r>
            <a:r>
              <a:rPr lang="en-US" dirty="0" smtClean="0">
                <a:latin typeface="Maiandra GD" panose="020E0502030308020204" pitchFamily="34" charset="0"/>
              </a:rPr>
              <a:t>his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head</a:t>
            </a:r>
            <a:r>
              <a:rPr lang="en-US" dirty="0">
                <a:latin typeface="Maiandra GD" panose="020E0502030308020204" pitchFamily="34" charset="0"/>
              </a:rPr>
              <a:t>, with the affected ear</a:t>
            </a:r>
          </a:p>
          <a:p>
            <a:r>
              <a:rPr lang="en-US" dirty="0">
                <a:latin typeface="Maiandra GD" panose="020E0502030308020204" pitchFamily="34" charset="0"/>
              </a:rPr>
              <a:t>uppermost. Gently flood the </a:t>
            </a:r>
            <a:r>
              <a:rPr lang="en-US" dirty="0" smtClean="0">
                <a:latin typeface="Maiandra GD" panose="020E0502030308020204" pitchFamily="34" charset="0"/>
              </a:rPr>
              <a:t>ear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with </a:t>
            </a:r>
            <a:r>
              <a:rPr lang="en-US" dirty="0">
                <a:latin typeface="Maiandra GD" panose="020E0502030308020204" pitchFamily="34" charset="0"/>
              </a:rPr>
              <a:t>tepid water; the </a:t>
            </a:r>
            <a:r>
              <a:rPr lang="en-US" dirty="0" smtClean="0">
                <a:latin typeface="Maiandra GD" panose="020E0502030308020204" pitchFamily="34" charset="0"/>
              </a:rPr>
              <a:t>insect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should </a:t>
            </a:r>
            <a:r>
              <a:rPr lang="en-US" dirty="0">
                <a:latin typeface="Maiandra GD" panose="020E0502030308020204" pitchFamily="34" charset="0"/>
              </a:rPr>
              <a:t>float out. If this </a:t>
            </a:r>
            <a:r>
              <a:rPr lang="en-US" dirty="0" smtClean="0">
                <a:latin typeface="Maiandra GD" panose="020E0502030308020204" pitchFamily="34" charset="0"/>
              </a:rPr>
              <a:t>flooding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does </a:t>
            </a:r>
            <a:r>
              <a:rPr lang="en-US" dirty="0">
                <a:latin typeface="Maiandra GD" panose="020E0502030308020204" pitchFamily="34" charset="0"/>
              </a:rPr>
              <a:t>not remove the insect, </a:t>
            </a:r>
            <a:r>
              <a:rPr lang="en-US" dirty="0" smtClean="0">
                <a:latin typeface="Maiandra GD" panose="020E0502030308020204" pitchFamily="34" charset="0"/>
              </a:rPr>
              <a:t>seek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medical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>
                <a:latin typeface="Maiandra GD" panose="020E0502030308020204" pitchFamily="34" charset="0"/>
              </a:rPr>
              <a:t>help</a:t>
            </a:r>
            <a:r>
              <a:rPr lang="tr-TR" dirty="0"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6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74857" y="413211"/>
            <a:ext cx="11538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aiandra GD" panose="020E0502030308020204" pitchFamily="34" charset="0"/>
              </a:rPr>
              <a:t>FOREIGN OBJECT IN THE </a:t>
            </a:r>
            <a:r>
              <a:rPr lang="en-US" dirty="0" smtClean="0">
                <a:latin typeface="Maiandra GD" panose="020E0502030308020204" pitchFamily="34" charset="0"/>
              </a:rPr>
              <a:t>NOSE</a:t>
            </a:r>
            <a:endParaRPr lang="tr-TR" dirty="0" smtClean="0">
              <a:latin typeface="Maiandra GD" panose="020E0502030308020204" pitchFamily="34" charset="0"/>
            </a:endParaRPr>
          </a:p>
          <a:p>
            <a:endParaRPr lang="tr-TR" dirty="0">
              <a:latin typeface="Maiandra GD" panose="020E0502030308020204" pitchFamily="34" charset="0"/>
            </a:endParaRPr>
          </a:p>
          <a:p>
            <a:r>
              <a:rPr lang="en-US" dirty="0">
                <a:latin typeface="Maiandra GD" panose="020E0502030308020204" pitchFamily="34" charset="0"/>
              </a:rPr>
              <a:t>Young children may push small objects up their noses. </a:t>
            </a:r>
            <a:r>
              <a:rPr lang="en-US" dirty="0" smtClean="0">
                <a:latin typeface="Maiandra GD" panose="020E0502030308020204" pitchFamily="34" charset="0"/>
              </a:rPr>
              <a:t>Objects</a:t>
            </a:r>
            <a:r>
              <a:rPr lang="tr-TR" dirty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can </a:t>
            </a:r>
            <a:r>
              <a:rPr lang="en-US" dirty="0">
                <a:latin typeface="Maiandra GD" panose="020E0502030308020204" pitchFamily="34" charset="0"/>
              </a:rPr>
              <a:t>block the nose and cause infection. If the object is sharp </a:t>
            </a:r>
            <a:r>
              <a:rPr lang="en-US" dirty="0" smtClean="0">
                <a:latin typeface="Maiandra GD" panose="020E0502030308020204" pitchFamily="34" charset="0"/>
              </a:rPr>
              <a:t>it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can </a:t>
            </a:r>
            <a:r>
              <a:rPr lang="en-US" dirty="0">
                <a:latin typeface="Maiandra GD" panose="020E0502030308020204" pitchFamily="34" charset="0"/>
              </a:rPr>
              <a:t>damage the tissues, and “button” batteries can cause </a:t>
            </a:r>
            <a:r>
              <a:rPr lang="en-US" dirty="0" smtClean="0">
                <a:latin typeface="Maiandra GD" panose="020E0502030308020204" pitchFamily="34" charset="0"/>
              </a:rPr>
              <a:t>burns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and bleeding</a:t>
            </a:r>
            <a:r>
              <a:rPr lang="en-US" dirty="0">
                <a:latin typeface="Maiandra GD" panose="020E0502030308020204" pitchFamily="34" charset="0"/>
              </a:rPr>
              <a:t>. Do not try to remove a foreign object; you </a:t>
            </a:r>
            <a:r>
              <a:rPr lang="en-US" dirty="0" smtClean="0">
                <a:latin typeface="Maiandra GD" panose="020E0502030308020204" pitchFamily="34" charset="0"/>
              </a:rPr>
              <a:t>may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cause </a:t>
            </a:r>
            <a:r>
              <a:rPr lang="en-US" dirty="0">
                <a:latin typeface="Maiandra GD" panose="020E0502030308020204" pitchFamily="34" charset="0"/>
              </a:rPr>
              <a:t>injury or push it farther into the </a:t>
            </a:r>
            <a:r>
              <a:rPr lang="en-US" dirty="0" err="1" smtClean="0">
                <a:latin typeface="Maiandra GD" panose="020E0502030308020204" pitchFamily="34" charset="0"/>
              </a:rPr>
              <a:t>airwa</a:t>
            </a:r>
            <a:r>
              <a:rPr lang="tr-TR" dirty="0" smtClean="0">
                <a:latin typeface="Maiandra GD" panose="020E0502030308020204" pitchFamily="34" charset="0"/>
              </a:rPr>
              <a:t>y.</a:t>
            </a:r>
          </a:p>
          <a:p>
            <a:endParaRPr lang="tr-TR" dirty="0">
              <a:latin typeface="Maiandra GD" panose="020E0502030308020204" pitchFamily="34" charset="0"/>
            </a:endParaRPr>
          </a:p>
        </p:txBody>
      </p:sp>
      <p:pic>
        <p:nvPicPr>
          <p:cNvPr id="5122" name="Picture 2" descr="Foreign Object in the Nose Removed Child | Articles | Mou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145" y="2736483"/>
            <a:ext cx="2857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67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269" y="717040"/>
            <a:ext cx="113515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>
                <a:latin typeface="Maiandra GD" panose="020E0502030308020204" pitchFamily="34" charset="0"/>
              </a:rPr>
              <a:t>There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may</a:t>
            </a:r>
            <a:r>
              <a:rPr lang="tr-TR" b="1" dirty="0" smtClean="0">
                <a:latin typeface="Maiandra GD" panose="020E0502030308020204" pitchFamily="34" charset="0"/>
              </a:rPr>
              <a:t> be: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Maiandra GD" panose="020E0502030308020204" pitchFamily="34" charset="0"/>
              </a:rPr>
              <a:t>Difficult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or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noisy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breathing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through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the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nose</a:t>
            </a:r>
            <a:endParaRPr lang="tr-TR" dirty="0" smtClean="0">
              <a:latin typeface="Maiandra GD" panose="020E0502030308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Maiandra GD" panose="020E0502030308020204" pitchFamily="34" charset="0"/>
              </a:rPr>
              <a:t>Swelling</a:t>
            </a:r>
            <a:r>
              <a:rPr lang="tr-TR" dirty="0" smtClean="0">
                <a:latin typeface="Maiandra GD" panose="020E0502030308020204" pitchFamily="34" charset="0"/>
              </a:rPr>
              <a:t> of </a:t>
            </a:r>
            <a:r>
              <a:rPr lang="tr-TR" dirty="0" err="1" smtClean="0">
                <a:latin typeface="Maiandra GD" panose="020E0502030308020204" pitchFamily="34" charset="0"/>
              </a:rPr>
              <a:t>the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nose</a:t>
            </a:r>
            <a:endParaRPr lang="tr-TR" dirty="0">
              <a:latin typeface="Maiandra GD" panose="020E0502030308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Maiandra GD" panose="020E0502030308020204" pitchFamily="34" charset="0"/>
              </a:rPr>
              <a:t>Smelly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or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blood-stained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discharge</a:t>
            </a:r>
            <a:r>
              <a:rPr lang="tr-TR" dirty="0" smtClean="0">
                <a:latin typeface="Maiandra GD" panose="020E0502030308020204" pitchFamily="34" charset="0"/>
              </a:rPr>
              <a:t>, </a:t>
            </a:r>
            <a:r>
              <a:rPr lang="tr-TR" dirty="0" err="1" smtClean="0">
                <a:latin typeface="Maiandra GD" panose="020E0502030308020204" pitchFamily="34" charset="0"/>
              </a:rPr>
              <a:t>indicating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that</a:t>
            </a:r>
            <a:r>
              <a:rPr lang="tr-TR" dirty="0" smtClean="0">
                <a:latin typeface="Maiandra GD" panose="020E0502030308020204" pitchFamily="34" charset="0"/>
              </a:rPr>
              <a:t> an </a:t>
            </a:r>
            <a:r>
              <a:rPr lang="tr-TR" dirty="0" err="1" smtClean="0">
                <a:latin typeface="Maiandra GD" panose="020E0502030308020204" pitchFamily="34" charset="0"/>
              </a:rPr>
              <a:t>object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may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have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been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lodged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for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some</a:t>
            </a:r>
            <a:r>
              <a:rPr lang="tr-TR" dirty="0" smtClean="0">
                <a:latin typeface="Maiandra GD" panose="020E0502030308020204" pitchFamily="34" charset="0"/>
              </a:rPr>
              <a:t>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Maiandra GD" panose="020E0502030308020204" pitchFamily="34" charset="0"/>
            </a:endParaRPr>
          </a:p>
          <a:p>
            <a:endParaRPr lang="tr-TR" b="1" dirty="0" smtClean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r>
              <a:rPr lang="tr-TR" b="1" dirty="0" smtClean="0">
                <a:latin typeface="Maiandra GD" panose="020E0502030308020204" pitchFamily="34" charset="0"/>
              </a:rPr>
              <a:t>YOUR AIM</a:t>
            </a:r>
          </a:p>
          <a:p>
            <a:endParaRPr lang="tr-TR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err="1" smtClean="0">
                <a:latin typeface="Maiandra GD" panose="020E0502030308020204" pitchFamily="34" charset="0"/>
              </a:rPr>
              <a:t>To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arrange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transportation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to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the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hospital</a:t>
            </a:r>
            <a:endParaRPr lang="tr-TR" b="1" dirty="0">
              <a:latin typeface="Maiandra GD" panose="020E0502030308020204" pitchFamily="34" charset="0"/>
            </a:endParaRPr>
          </a:p>
          <a:p>
            <a:r>
              <a:rPr lang="tr-TR" b="1" dirty="0" smtClean="0">
                <a:latin typeface="Maiandra GD" panose="020E0502030308020204" pitchFamily="34" charset="0"/>
              </a:rPr>
              <a:t> </a:t>
            </a:r>
          </a:p>
          <a:p>
            <a:endParaRPr lang="tr-TR" b="1" dirty="0">
              <a:latin typeface="Maiandra GD" panose="020E0502030308020204" pitchFamily="34" charset="0"/>
            </a:endParaRPr>
          </a:p>
          <a:p>
            <a:r>
              <a:rPr lang="tr-TR" dirty="0" smtClean="0">
                <a:latin typeface="Maiandra GD" panose="020E0502030308020204" pitchFamily="34" charset="0"/>
              </a:rPr>
              <a:t>		</a:t>
            </a:r>
            <a:r>
              <a:rPr lang="en-US" dirty="0" smtClean="0">
                <a:latin typeface="Maiandra GD" panose="020E0502030308020204" pitchFamily="34" charset="0"/>
              </a:rPr>
              <a:t>Do </a:t>
            </a:r>
            <a:r>
              <a:rPr lang="en-US" dirty="0">
                <a:latin typeface="Maiandra GD" panose="020E0502030308020204" pitchFamily="34" charset="0"/>
              </a:rPr>
              <a:t>not attempt to </a:t>
            </a:r>
            <a:r>
              <a:rPr lang="tr-TR" dirty="0" err="1" smtClean="0">
                <a:latin typeface="Maiandra GD" panose="020E0502030308020204" pitchFamily="34" charset="0"/>
              </a:rPr>
              <a:t>remove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the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foreign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object</a:t>
            </a:r>
            <a:r>
              <a:rPr lang="tr-TR" dirty="0" smtClean="0">
                <a:latin typeface="Maiandra GD" panose="020E0502030308020204" pitchFamily="34" charset="0"/>
              </a:rPr>
              <a:t>, </a:t>
            </a:r>
            <a:r>
              <a:rPr lang="tr-TR" dirty="0" err="1" smtClean="0">
                <a:latin typeface="Maiandra GD" panose="020E0502030308020204" pitchFamily="34" charset="0"/>
              </a:rPr>
              <a:t>even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if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you</a:t>
            </a:r>
            <a:r>
              <a:rPr lang="tr-TR" dirty="0" smtClean="0">
                <a:latin typeface="Maiandra GD" panose="020E0502030308020204" pitchFamily="34" charset="0"/>
              </a:rPr>
              <a:t> can </a:t>
            </a:r>
            <a:r>
              <a:rPr lang="tr-TR" dirty="0" err="1" smtClean="0">
                <a:latin typeface="Maiandra GD" panose="020E0502030308020204" pitchFamily="34" charset="0"/>
              </a:rPr>
              <a:t>see</a:t>
            </a:r>
            <a:r>
              <a:rPr lang="tr-TR" dirty="0" smtClean="0">
                <a:latin typeface="Maiandra GD" panose="020E0502030308020204" pitchFamily="34" charset="0"/>
              </a:rPr>
              <a:t> it. </a:t>
            </a:r>
            <a:endParaRPr lang="tr-TR" b="1" dirty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endParaRPr lang="tr-TR" dirty="0">
              <a:latin typeface="Maiandra GD" panose="020E0502030308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38" y="4056551"/>
            <a:ext cx="1181100" cy="117157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80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69377" y="888023"/>
            <a:ext cx="95484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aiandra GD" panose="020E0502030308020204" pitchFamily="34" charset="0"/>
              </a:rPr>
              <a:t>Objects that find their way into </a:t>
            </a:r>
            <a:r>
              <a:rPr lang="en-US" dirty="0" smtClean="0">
                <a:latin typeface="Maiandra GD" panose="020E0502030308020204" pitchFamily="34" charset="0"/>
              </a:rPr>
              <a:t>the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body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are </a:t>
            </a:r>
            <a:r>
              <a:rPr lang="en-US" dirty="0">
                <a:latin typeface="Maiandra GD" panose="020E0502030308020204" pitchFamily="34" charset="0"/>
              </a:rPr>
              <a:t>known as “</a:t>
            </a:r>
            <a:r>
              <a:rPr lang="en-US" b="1" dirty="0" smtClean="0">
                <a:latin typeface="Maiandra GD" panose="020E0502030308020204" pitchFamily="34" charset="0"/>
              </a:rPr>
              <a:t>foreign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b="1" dirty="0" smtClean="0">
                <a:latin typeface="Maiandra GD" panose="020E0502030308020204" pitchFamily="34" charset="0"/>
              </a:rPr>
              <a:t>bodies</a:t>
            </a:r>
            <a:r>
              <a:rPr lang="en-US" dirty="0">
                <a:latin typeface="Maiandra GD" panose="020E0502030308020204" pitchFamily="34" charset="0"/>
              </a:rPr>
              <a:t>.” These range from grit in the eye </a:t>
            </a:r>
            <a:r>
              <a:rPr lang="en-US" dirty="0" smtClean="0">
                <a:latin typeface="Maiandra GD" panose="020E0502030308020204" pitchFamily="34" charset="0"/>
              </a:rPr>
              <a:t>to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small </a:t>
            </a:r>
            <a:r>
              <a:rPr lang="en-US" dirty="0">
                <a:latin typeface="Maiandra GD" panose="020E0502030308020204" pitchFamily="34" charset="0"/>
              </a:rPr>
              <a:t>objects that young children may </a:t>
            </a:r>
            <a:r>
              <a:rPr lang="en-US" dirty="0" smtClean="0">
                <a:latin typeface="Maiandra GD" panose="020E0502030308020204" pitchFamily="34" charset="0"/>
              </a:rPr>
              <a:t>push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into </a:t>
            </a:r>
            <a:r>
              <a:rPr lang="en-US" dirty="0">
                <a:latin typeface="Maiandra GD" panose="020E0502030308020204" pitchFamily="34" charset="0"/>
              </a:rPr>
              <a:t>their noses and ears. These can </a:t>
            </a:r>
            <a:r>
              <a:rPr lang="en-US" dirty="0" smtClean="0">
                <a:latin typeface="Maiandra GD" panose="020E0502030308020204" pitchFamily="34" charset="0"/>
              </a:rPr>
              <a:t>be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distressing </a:t>
            </a:r>
            <a:r>
              <a:rPr lang="en-US" dirty="0">
                <a:latin typeface="Maiandra GD" panose="020E0502030308020204" pitchFamily="34" charset="0"/>
              </a:rPr>
              <a:t>but do not usually cause </a:t>
            </a:r>
            <a:r>
              <a:rPr lang="en-US" dirty="0" smtClean="0">
                <a:latin typeface="Maiandra GD" panose="020E0502030308020204" pitchFamily="34" charset="0"/>
              </a:rPr>
              <a:t>serious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problems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>
                <a:latin typeface="Maiandra GD" panose="020E0502030308020204" pitchFamily="34" charset="0"/>
              </a:rPr>
              <a:t>for</a:t>
            </a:r>
            <a:r>
              <a:rPr lang="tr-TR" dirty="0">
                <a:latin typeface="Maiandra GD" panose="020E0502030308020204" pitchFamily="34" charset="0"/>
              </a:rPr>
              <a:t> </a:t>
            </a:r>
            <a:r>
              <a:rPr lang="tr-TR" dirty="0" err="1">
                <a:latin typeface="Maiandra GD" panose="020E0502030308020204" pitchFamily="34" charset="0"/>
              </a:rPr>
              <a:t>the</a:t>
            </a:r>
            <a:r>
              <a:rPr lang="tr-TR" dirty="0">
                <a:latin typeface="Maiandra GD" panose="020E0502030308020204" pitchFamily="34" charset="0"/>
              </a:rPr>
              <a:t> </a:t>
            </a:r>
            <a:r>
              <a:rPr lang="tr-TR" dirty="0" err="1">
                <a:latin typeface="Maiandra GD" panose="020E0502030308020204" pitchFamily="34" charset="0"/>
              </a:rPr>
              <a:t>casualty</a:t>
            </a:r>
            <a:r>
              <a:rPr lang="tr-TR" dirty="0" smtClean="0">
                <a:latin typeface="Maiandra GD" panose="020E0502030308020204" pitchFamily="34" charset="0"/>
              </a:rPr>
              <a:t>.</a:t>
            </a:r>
          </a:p>
          <a:p>
            <a:endParaRPr lang="tr-TR" dirty="0" smtClean="0">
              <a:latin typeface="Maiandra GD" panose="020E0502030308020204" pitchFamily="34" charset="0"/>
            </a:endParaRPr>
          </a:p>
          <a:p>
            <a:r>
              <a:rPr lang="en-US" b="1" dirty="0" smtClean="0">
                <a:latin typeface="Maiandra GD" panose="020E0502030308020204" pitchFamily="34" charset="0"/>
              </a:rPr>
              <a:t>Poisoning</a:t>
            </a:r>
            <a:r>
              <a:rPr lang="en-US" dirty="0" smtClean="0">
                <a:latin typeface="Maiandra GD" panose="020E0502030308020204" pitchFamily="34" charset="0"/>
              </a:rPr>
              <a:t> may result from exposure to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or ingestion of toxic substances, chemicals,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and contaminated food. The effects of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poisons vary but medical advice will be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needed</a:t>
            </a:r>
            <a:r>
              <a:rPr lang="tr-TR" dirty="0" smtClean="0">
                <a:latin typeface="Maiandra GD" panose="020E0502030308020204" pitchFamily="34" charset="0"/>
              </a:rPr>
              <a:t> in </a:t>
            </a:r>
            <a:r>
              <a:rPr lang="tr-TR" dirty="0" err="1" smtClean="0">
                <a:latin typeface="Maiandra GD" panose="020E0502030308020204" pitchFamily="34" charset="0"/>
              </a:rPr>
              <a:t>most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cases</a:t>
            </a:r>
            <a:r>
              <a:rPr lang="tr-TR" dirty="0" smtClean="0">
                <a:latin typeface="Maiandra GD" panose="020E0502030308020204" pitchFamily="34" charset="0"/>
              </a:rPr>
              <a:t>.</a:t>
            </a:r>
          </a:p>
          <a:p>
            <a:endParaRPr lang="tr-TR" dirty="0">
              <a:latin typeface="Maiandra GD" panose="020E0502030308020204" pitchFamily="34" charset="0"/>
            </a:endParaRPr>
          </a:p>
          <a:p>
            <a:r>
              <a:rPr lang="en-US" dirty="0">
                <a:latin typeface="Maiandra GD" panose="020E0502030308020204" pitchFamily="34" charset="0"/>
              </a:rPr>
              <a:t>Insect </a:t>
            </a:r>
            <a:r>
              <a:rPr lang="en-US" b="1" dirty="0">
                <a:latin typeface="Maiandra GD" panose="020E0502030308020204" pitchFamily="34" charset="0"/>
              </a:rPr>
              <a:t>stings</a:t>
            </a:r>
            <a:r>
              <a:rPr lang="en-US" dirty="0">
                <a:latin typeface="Maiandra GD" panose="020E0502030308020204" pitchFamily="34" charset="0"/>
              </a:rPr>
              <a:t> and marine </a:t>
            </a:r>
            <a:r>
              <a:rPr lang="en-US" b="1" dirty="0">
                <a:latin typeface="Maiandra GD" panose="020E0502030308020204" pitchFamily="34" charset="0"/>
              </a:rPr>
              <a:t>stings</a:t>
            </a:r>
            <a:r>
              <a:rPr lang="en-US" dirty="0">
                <a:latin typeface="Maiandra GD" panose="020E0502030308020204" pitchFamily="34" charset="0"/>
              </a:rPr>
              <a:t> can </a:t>
            </a:r>
            <a:r>
              <a:rPr lang="en-US" dirty="0" smtClean="0">
                <a:latin typeface="Maiandra GD" panose="020E0502030308020204" pitchFamily="34" charset="0"/>
              </a:rPr>
              <a:t>often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be </a:t>
            </a:r>
            <a:r>
              <a:rPr lang="en-US" dirty="0">
                <a:latin typeface="Maiandra GD" panose="020E0502030308020204" pitchFamily="34" charset="0"/>
              </a:rPr>
              <a:t>treated with first aid. However, </a:t>
            </a:r>
            <a:r>
              <a:rPr lang="en-US" dirty="0" smtClean="0">
                <a:latin typeface="Maiandra GD" panose="020E0502030308020204" pitchFamily="34" charset="0"/>
              </a:rPr>
              <a:t>multiple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stings </a:t>
            </a:r>
            <a:r>
              <a:rPr lang="en-US" dirty="0">
                <a:latin typeface="Maiandra GD" panose="020E0502030308020204" pitchFamily="34" charset="0"/>
              </a:rPr>
              <a:t>can produce a reaction that </a:t>
            </a:r>
            <a:r>
              <a:rPr lang="en-US" dirty="0" smtClean="0">
                <a:latin typeface="Maiandra GD" panose="020E0502030308020204" pitchFamily="34" charset="0"/>
              </a:rPr>
              <a:t>requires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urgent </a:t>
            </a:r>
            <a:r>
              <a:rPr lang="en-US" dirty="0">
                <a:latin typeface="Maiandra GD" panose="020E0502030308020204" pitchFamily="34" charset="0"/>
              </a:rPr>
              <a:t>medical help. Animal and </a:t>
            </a:r>
            <a:r>
              <a:rPr lang="en-US" dirty="0" smtClean="0">
                <a:latin typeface="Maiandra GD" panose="020E0502030308020204" pitchFamily="34" charset="0"/>
              </a:rPr>
              <a:t>human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bites </a:t>
            </a:r>
            <a:r>
              <a:rPr lang="en-US" dirty="0">
                <a:latin typeface="Maiandra GD" panose="020E0502030308020204" pitchFamily="34" charset="0"/>
              </a:rPr>
              <a:t>always require medical attention </a:t>
            </a:r>
            <a:r>
              <a:rPr lang="en-US" dirty="0" smtClean="0">
                <a:latin typeface="Maiandra GD" panose="020E0502030308020204" pitchFamily="34" charset="0"/>
              </a:rPr>
              <a:t>due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to </a:t>
            </a:r>
            <a:r>
              <a:rPr lang="en-US" dirty="0">
                <a:latin typeface="Maiandra GD" panose="020E0502030308020204" pitchFamily="34" charset="0"/>
              </a:rPr>
              <a:t>the risk of infection</a:t>
            </a:r>
            <a:r>
              <a:rPr lang="en-US" dirty="0" smtClean="0">
                <a:latin typeface="Maiandra GD" panose="020E0502030308020204" pitchFamily="34" charset="0"/>
              </a:rPr>
              <a:t>.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5" name="Picture 2" descr="Mosquito bites: Symptoms, complications, and preven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369" y="4433522"/>
            <a:ext cx="2561493" cy="19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oisonin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27" y="4182177"/>
            <a:ext cx="2423809" cy="24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47" y="4622557"/>
            <a:ext cx="2962275" cy="1543050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6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181" y="1652954"/>
            <a:ext cx="8214669" cy="3252032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4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56245" y="553888"/>
            <a:ext cx="105738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Maiandra GD" panose="020E0502030308020204" pitchFamily="34" charset="0"/>
              </a:rPr>
              <a:t>HOW POISONS AFFECT THE </a:t>
            </a:r>
            <a:r>
              <a:rPr lang="en-US" b="1" dirty="0" smtClean="0">
                <a:latin typeface="Maiandra GD" panose="020E0502030308020204" pitchFamily="34" charset="0"/>
              </a:rPr>
              <a:t>BODY</a:t>
            </a:r>
            <a:endParaRPr lang="tr-TR" b="1" dirty="0" smtClean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r>
              <a:rPr lang="en-US" b="1" dirty="0">
                <a:latin typeface="Maiandra GD" panose="020E0502030308020204" pitchFamily="34" charset="0"/>
              </a:rPr>
              <a:t>A poison (toxin) is a substance </a:t>
            </a:r>
            <a:r>
              <a:rPr lang="en-US" dirty="0">
                <a:latin typeface="Maiandra GD" panose="020E0502030308020204" pitchFamily="34" charset="0"/>
              </a:rPr>
              <a:t>that, if </a:t>
            </a:r>
            <a:r>
              <a:rPr lang="en-US" dirty="0" smtClean="0">
                <a:latin typeface="Maiandra GD" panose="020E0502030308020204" pitchFamily="34" charset="0"/>
              </a:rPr>
              <a:t>taken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into </a:t>
            </a:r>
            <a:r>
              <a:rPr lang="en-US" dirty="0">
                <a:latin typeface="Maiandra GD" panose="020E0502030308020204" pitchFamily="34" charset="0"/>
              </a:rPr>
              <a:t>or absorbed into the body in </a:t>
            </a:r>
            <a:r>
              <a:rPr lang="en-US" dirty="0" smtClean="0">
                <a:latin typeface="Maiandra GD" panose="020E0502030308020204" pitchFamily="34" charset="0"/>
              </a:rPr>
              <a:t>sufficient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quantity</a:t>
            </a:r>
            <a:r>
              <a:rPr lang="en-US" dirty="0">
                <a:latin typeface="Maiandra GD" panose="020E0502030308020204" pitchFamily="34" charset="0"/>
              </a:rPr>
              <a:t>, can cause either temporary </a:t>
            </a:r>
            <a:r>
              <a:rPr lang="en-US" dirty="0" smtClean="0">
                <a:latin typeface="Maiandra GD" panose="020E0502030308020204" pitchFamily="34" charset="0"/>
              </a:rPr>
              <a:t>or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permanent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>
                <a:latin typeface="Maiandra GD" panose="020E0502030308020204" pitchFamily="34" charset="0"/>
              </a:rPr>
              <a:t>damage</a:t>
            </a:r>
            <a:r>
              <a:rPr lang="tr-TR" dirty="0" smtClean="0">
                <a:latin typeface="Maiandra GD" panose="020E0502030308020204" pitchFamily="34" charset="0"/>
              </a:rPr>
              <a:t>. </a:t>
            </a:r>
            <a:r>
              <a:rPr lang="en-US" dirty="0" smtClean="0">
                <a:latin typeface="Maiandra GD" panose="020E0502030308020204" pitchFamily="34" charset="0"/>
              </a:rPr>
              <a:t>Poisons </a:t>
            </a:r>
            <a:r>
              <a:rPr lang="en-US" dirty="0">
                <a:latin typeface="Maiandra GD" panose="020E0502030308020204" pitchFamily="34" charset="0"/>
              </a:rPr>
              <a:t>can be swallowed, </a:t>
            </a:r>
            <a:r>
              <a:rPr lang="en-US" dirty="0" smtClean="0">
                <a:latin typeface="Maiandra GD" panose="020E0502030308020204" pitchFamily="34" charset="0"/>
              </a:rPr>
              <a:t>absorbed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through </a:t>
            </a:r>
            <a:r>
              <a:rPr lang="en-US" dirty="0">
                <a:latin typeface="Maiandra GD" panose="020E0502030308020204" pitchFamily="34" charset="0"/>
              </a:rPr>
              <a:t>the skin, inhaled, splashed </a:t>
            </a:r>
            <a:r>
              <a:rPr lang="en-US" dirty="0" smtClean="0">
                <a:latin typeface="Maiandra GD" panose="020E0502030308020204" pitchFamily="34" charset="0"/>
              </a:rPr>
              <a:t>into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the </a:t>
            </a:r>
            <a:r>
              <a:rPr lang="en-US" dirty="0">
                <a:latin typeface="Maiandra GD" panose="020E0502030308020204" pitchFamily="34" charset="0"/>
              </a:rPr>
              <a:t>eyes, or injected. Once in the body</a:t>
            </a:r>
            <a:r>
              <a:rPr lang="en-US" dirty="0" smtClean="0">
                <a:latin typeface="Maiandra GD" panose="020E0502030308020204" pitchFamily="34" charset="0"/>
              </a:rPr>
              <a:t>,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they </a:t>
            </a:r>
            <a:r>
              <a:rPr lang="en-US" dirty="0">
                <a:latin typeface="Maiandra GD" panose="020E0502030308020204" pitchFamily="34" charset="0"/>
              </a:rPr>
              <a:t>may enter the bloodstream </a:t>
            </a:r>
            <a:r>
              <a:rPr lang="en-US" dirty="0" smtClean="0">
                <a:latin typeface="Maiandra GD" panose="020E0502030308020204" pitchFamily="34" charset="0"/>
              </a:rPr>
              <a:t>and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>
                <a:latin typeface="Maiandra GD" panose="020E0502030308020204" pitchFamily="34" charset="0"/>
              </a:rPr>
              <a:t>be carried swiftly to all organs and tissues</a:t>
            </a:r>
            <a:r>
              <a:rPr lang="en-US" dirty="0" smtClean="0">
                <a:latin typeface="Maiandra GD" panose="020E0502030308020204" pitchFamily="34" charset="0"/>
              </a:rPr>
              <a:t>.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Signs </a:t>
            </a:r>
            <a:r>
              <a:rPr lang="en-US" dirty="0">
                <a:latin typeface="Maiandra GD" panose="020E0502030308020204" pitchFamily="34" charset="0"/>
              </a:rPr>
              <a:t>and symptoms of poisoning vary </a:t>
            </a:r>
            <a:r>
              <a:rPr lang="en-US" dirty="0" smtClean="0">
                <a:latin typeface="Maiandra GD" panose="020E0502030308020204" pitchFamily="34" charset="0"/>
              </a:rPr>
              <a:t>with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the </a:t>
            </a:r>
            <a:r>
              <a:rPr lang="en-US" dirty="0">
                <a:latin typeface="Maiandra GD" panose="020E0502030308020204" pitchFamily="34" charset="0"/>
              </a:rPr>
              <a:t>poison. They may develop quickly or </a:t>
            </a:r>
            <a:r>
              <a:rPr lang="en-US" dirty="0" smtClean="0">
                <a:latin typeface="Maiandra GD" panose="020E0502030308020204" pitchFamily="34" charset="0"/>
              </a:rPr>
              <a:t>over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a </a:t>
            </a:r>
            <a:r>
              <a:rPr lang="en-US" dirty="0">
                <a:latin typeface="Maiandra GD" panose="020E0502030308020204" pitchFamily="34" charset="0"/>
              </a:rPr>
              <a:t>number of days. Vomiting is common</a:t>
            </a:r>
            <a:r>
              <a:rPr lang="en-US" dirty="0" smtClean="0">
                <a:latin typeface="Maiandra GD" panose="020E0502030308020204" pitchFamily="34" charset="0"/>
              </a:rPr>
              <a:t>,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especially </a:t>
            </a:r>
            <a:r>
              <a:rPr lang="en-US" dirty="0">
                <a:latin typeface="Maiandra GD" panose="020E0502030308020204" pitchFamily="34" charset="0"/>
              </a:rPr>
              <a:t>when the poison has </a:t>
            </a:r>
            <a:r>
              <a:rPr lang="en-US" dirty="0" smtClean="0">
                <a:latin typeface="Maiandra GD" panose="020E0502030308020204" pitchFamily="34" charset="0"/>
              </a:rPr>
              <a:t>been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ingested</a:t>
            </a:r>
            <a:r>
              <a:rPr lang="tr-TR" dirty="0">
                <a:latin typeface="Maiandra GD" panose="020E0502030308020204" pitchFamily="34" charset="0"/>
              </a:rPr>
              <a:t>. </a:t>
            </a:r>
            <a:r>
              <a:rPr lang="tr-TR" dirty="0" err="1">
                <a:latin typeface="Maiandra GD" panose="020E0502030308020204" pitchFamily="34" charset="0"/>
              </a:rPr>
              <a:t>Inhaled</a:t>
            </a:r>
            <a:r>
              <a:rPr lang="tr-TR" dirty="0">
                <a:latin typeface="Maiandra GD" panose="020E0502030308020204" pitchFamily="34" charset="0"/>
              </a:rPr>
              <a:t> </a:t>
            </a:r>
            <a:r>
              <a:rPr lang="tr-TR" dirty="0" err="1">
                <a:latin typeface="Maiandra GD" panose="020E0502030308020204" pitchFamily="34" charset="0"/>
              </a:rPr>
              <a:t>poisons</a:t>
            </a:r>
            <a:r>
              <a:rPr lang="tr-TR" dirty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often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cause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>
                <a:latin typeface="Maiandra GD" panose="020E0502030308020204" pitchFamily="34" charset="0"/>
              </a:rPr>
              <a:t>breathing</a:t>
            </a:r>
            <a:r>
              <a:rPr lang="tr-TR" dirty="0">
                <a:latin typeface="Maiandra GD" panose="020E0502030308020204" pitchFamily="34" charset="0"/>
              </a:rPr>
              <a:t> </a:t>
            </a:r>
            <a:r>
              <a:rPr lang="tr-TR" dirty="0" err="1">
                <a:latin typeface="Maiandra GD" panose="020E0502030308020204" pitchFamily="34" charset="0"/>
              </a:rPr>
              <a:t>difficulties</a:t>
            </a:r>
            <a:r>
              <a:rPr lang="tr-TR" dirty="0"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48761" y="3088167"/>
            <a:ext cx="10500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Maiandra GD" panose="020E0502030308020204" pitchFamily="34" charset="0"/>
              </a:rPr>
              <a:t>Effects of poisons on the </a:t>
            </a:r>
            <a:r>
              <a:rPr lang="en-US" b="1" dirty="0" smtClean="0">
                <a:latin typeface="Maiandra GD" panose="020E0502030308020204" pitchFamily="34" charset="0"/>
              </a:rPr>
              <a:t>body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</a:p>
          <a:p>
            <a:pPr algn="just"/>
            <a:endParaRPr lang="tr-TR" dirty="0" smtClean="0">
              <a:latin typeface="Maiandra GD" panose="020E0502030308020204" pitchFamily="34" charset="0"/>
            </a:endParaRPr>
          </a:p>
          <a:p>
            <a:pPr algn="just"/>
            <a:r>
              <a:rPr lang="en-US" dirty="0" smtClean="0">
                <a:latin typeface="Maiandra GD" panose="020E0502030308020204" pitchFamily="34" charset="0"/>
              </a:rPr>
              <a:t>Poisons </a:t>
            </a:r>
            <a:r>
              <a:rPr lang="en-US" dirty="0">
                <a:latin typeface="Maiandra GD" panose="020E0502030308020204" pitchFamily="34" charset="0"/>
              </a:rPr>
              <a:t>can enter the body </a:t>
            </a:r>
            <a:r>
              <a:rPr lang="en-US" dirty="0" smtClean="0">
                <a:latin typeface="Maiandra GD" panose="020E0502030308020204" pitchFamily="34" charset="0"/>
              </a:rPr>
              <a:t>through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the </a:t>
            </a:r>
            <a:r>
              <a:rPr lang="en-US" dirty="0">
                <a:latin typeface="Maiandra GD" panose="020E0502030308020204" pitchFamily="34" charset="0"/>
              </a:rPr>
              <a:t>skin, digestive system, lungs, </a:t>
            </a:r>
            <a:r>
              <a:rPr lang="en-US" dirty="0" smtClean="0">
                <a:latin typeface="Maiandra GD" panose="020E0502030308020204" pitchFamily="34" charset="0"/>
              </a:rPr>
              <a:t>or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bloodstream</a:t>
            </a:r>
            <a:r>
              <a:rPr lang="en-US" dirty="0">
                <a:latin typeface="Maiandra GD" panose="020E0502030308020204" pitchFamily="34" charset="0"/>
              </a:rPr>
              <a:t>. Once there, they can </a:t>
            </a:r>
            <a:r>
              <a:rPr lang="en-US" dirty="0" smtClean="0">
                <a:latin typeface="Maiandra GD" panose="020E0502030308020204" pitchFamily="34" charset="0"/>
              </a:rPr>
              <a:t>be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carried </a:t>
            </a:r>
            <a:r>
              <a:rPr lang="en-US" dirty="0">
                <a:latin typeface="Maiandra GD" panose="020E0502030308020204" pitchFamily="34" charset="0"/>
              </a:rPr>
              <a:t>to all parts of the body </a:t>
            </a:r>
            <a:r>
              <a:rPr lang="en-US" dirty="0" smtClean="0">
                <a:latin typeface="Maiandra GD" panose="020E0502030308020204" pitchFamily="34" charset="0"/>
              </a:rPr>
              <a:t>and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cause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>
                <a:latin typeface="Maiandra GD" panose="020E0502030308020204" pitchFamily="34" charset="0"/>
              </a:rPr>
              <a:t>multiple</a:t>
            </a:r>
            <a:r>
              <a:rPr lang="tr-TR" dirty="0">
                <a:latin typeface="Maiandra GD" panose="020E0502030308020204" pitchFamily="34" charset="0"/>
              </a:rPr>
              <a:t> </a:t>
            </a:r>
            <a:r>
              <a:rPr lang="tr-TR" dirty="0" err="1">
                <a:latin typeface="Maiandra GD" panose="020E0502030308020204" pitchFamily="34" charset="0"/>
              </a:rPr>
              <a:t>side</a:t>
            </a:r>
            <a:r>
              <a:rPr lang="tr-TR" dirty="0">
                <a:latin typeface="Maiandra GD" panose="020E0502030308020204" pitchFamily="34" charset="0"/>
              </a:rPr>
              <a:t> </a:t>
            </a:r>
            <a:r>
              <a:rPr lang="tr-TR" dirty="0" err="1">
                <a:latin typeface="Maiandra GD" panose="020E0502030308020204" pitchFamily="34" charset="0"/>
              </a:rPr>
              <a:t>effects</a:t>
            </a:r>
            <a:r>
              <a:rPr lang="tr-TR" dirty="0"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2050" name="Picture 2" descr="Bottle with health potion, poison and skull potion hand draw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486763"/>
            <a:ext cx="2144101" cy="21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83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708" y="0"/>
            <a:ext cx="6033728" cy="6690946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09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4977" y="335846"/>
            <a:ext cx="107617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Maiandra GD" panose="020E0502030308020204" pitchFamily="34" charset="0"/>
              </a:rPr>
              <a:t>TYPES OF </a:t>
            </a:r>
            <a:r>
              <a:rPr lang="tr-TR" sz="2000" b="1" dirty="0" smtClean="0">
                <a:latin typeface="Maiandra GD" panose="020E0502030308020204" pitchFamily="34" charset="0"/>
              </a:rPr>
              <a:t>POISONS</a:t>
            </a:r>
          </a:p>
          <a:p>
            <a:endParaRPr lang="tr-TR" sz="2000" b="1" dirty="0">
              <a:latin typeface="Maiandra GD" panose="020E0502030308020204" pitchFamily="34" charset="0"/>
            </a:endParaRPr>
          </a:p>
          <a:p>
            <a:r>
              <a:rPr lang="en-US" sz="2000" b="1" dirty="0">
                <a:latin typeface="Maiandra GD" panose="020E0502030308020204" pitchFamily="34" charset="0"/>
              </a:rPr>
              <a:t>Some poisons are man-made</a:t>
            </a:r>
            <a:r>
              <a:rPr lang="en-US" sz="2000" dirty="0">
                <a:latin typeface="Maiandra GD" panose="020E0502030308020204" pitchFamily="34" charset="0"/>
              </a:rPr>
              <a:t>—for example</a:t>
            </a:r>
            <a:r>
              <a:rPr lang="en-US" sz="2000" dirty="0" smtClean="0">
                <a:latin typeface="Maiandra GD" panose="020E0502030308020204" pitchFamily="34" charset="0"/>
              </a:rPr>
              <a:t>,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en-US" sz="2000" dirty="0" smtClean="0">
                <a:latin typeface="Maiandra GD" panose="020E0502030308020204" pitchFamily="34" charset="0"/>
              </a:rPr>
              <a:t>chemicals </a:t>
            </a:r>
            <a:r>
              <a:rPr lang="en-US" sz="2000" dirty="0">
                <a:latin typeface="Maiandra GD" panose="020E0502030308020204" pitchFamily="34" charset="0"/>
              </a:rPr>
              <a:t>and drugs—and these are found in</a:t>
            </a:r>
          </a:p>
          <a:p>
            <a:r>
              <a:rPr lang="en-US" sz="2000" dirty="0">
                <a:latin typeface="Maiandra GD" panose="020E0502030308020204" pitchFamily="34" charset="0"/>
              </a:rPr>
              <a:t>the home as well as in industry. Almost </a:t>
            </a:r>
            <a:r>
              <a:rPr lang="en-US" sz="2000" dirty="0" smtClean="0">
                <a:latin typeface="Maiandra GD" panose="020E0502030308020204" pitchFamily="34" charset="0"/>
              </a:rPr>
              <a:t>every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en-US" sz="2000" dirty="0" smtClean="0">
                <a:latin typeface="Maiandra GD" panose="020E0502030308020204" pitchFamily="34" charset="0"/>
              </a:rPr>
              <a:t>household </a:t>
            </a:r>
            <a:r>
              <a:rPr lang="en-US" sz="2000" dirty="0">
                <a:latin typeface="Maiandra GD" panose="020E0502030308020204" pitchFamily="34" charset="0"/>
              </a:rPr>
              <a:t>contains substances that are</a:t>
            </a:r>
          </a:p>
          <a:p>
            <a:r>
              <a:rPr lang="en-US" sz="2000" dirty="0">
                <a:latin typeface="Maiandra GD" panose="020E0502030308020204" pitchFamily="34" charset="0"/>
              </a:rPr>
              <a:t>potentially poisonous, such as bleach and </a:t>
            </a:r>
            <a:r>
              <a:rPr lang="en-US" sz="2000" dirty="0" smtClean="0">
                <a:latin typeface="Maiandra GD" panose="020E0502030308020204" pitchFamily="34" charset="0"/>
              </a:rPr>
              <a:t>paint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en-US" sz="2000" dirty="0" smtClean="0">
                <a:latin typeface="Maiandra GD" panose="020E0502030308020204" pitchFamily="34" charset="0"/>
              </a:rPr>
              <a:t>stripper</a:t>
            </a:r>
            <a:r>
              <a:rPr lang="en-US" sz="2000" dirty="0">
                <a:latin typeface="Maiandra GD" panose="020E0502030308020204" pitchFamily="34" charset="0"/>
              </a:rPr>
              <a:t>, as well as prescribed or </a:t>
            </a:r>
            <a:r>
              <a:rPr lang="en-US" sz="2000" dirty="0" smtClean="0">
                <a:latin typeface="Maiandra GD" panose="020E0502030308020204" pitchFamily="34" charset="0"/>
              </a:rPr>
              <a:t>over-the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en-US" sz="2000" dirty="0" smtClean="0">
                <a:latin typeface="Maiandra GD" panose="020E0502030308020204" pitchFamily="34" charset="0"/>
              </a:rPr>
              <a:t>counter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en-US" sz="2000" dirty="0" smtClean="0">
                <a:latin typeface="Maiandra GD" panose="020E0502030308020204" pitchFamily="34" charset="0"/>
              </a:rPr>
              <a:t>medicines</a:t>
            </a:r>
            <a:r>
              <a:rPr lang="en-US" sz="2000" dirty="0">
                <a:latin typeface="Maiandra GD" panose="020E0502030308020204" pitchFamily="34" charset="0"/>
              </a:rPr>
              <a:t>, which may be dangerous </a:t>
            </a:r>
            <a:r>
              <a:rPr lang="en-US" sz="2000" dirty="0" smtClean="0">
                <a:latin typeface="Maiandra GD" panose="020E0502030308020204" pitchFamily="34" charset="0"/>
              </a:rPr>
              <a:t>if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tr-TR" sz="2000" dirty="0" err="1" smtClean="0">
                <a:latin typeface="Maiandra GD" panose="020E0502030308020204" pitchFamily="34" charset="0"/>
              </a:rPr>
              <a:t>taken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tr-TR" sz="2000" dirty="0">
                <a:latin typeface="Maiandra GD" panose="020E0502030308020204" pitchFamily="34" charset="0"/>
              </a:rPr>
              <a:t>in </a:t>
            </a:r>
            <a:r>
              <a:rPr lang="tr-TR" sz="2000" dirty="0" err="1">
                <a:latin typeface="Maiandra GD" panose="020E0502030308020204" pitchFamily="34" charset="0"/>
              </a:rPr>
              <a:t>excessive</a:t>
            </a:r>
            <a:r>
              <a:rPr lang="tr-TR" sz="2000" dirty="0">
                <a:latin typeface="Maiandra GD" panose="020E0502030308020204" pitchFamily="34" charset="0"/>
              </a:rPr>
              <a:t> </a:t>
            </a:r>
            <a:r>
              <a:rPr lang="tr-TR" sz="2000" dirty="0" err="1">
                <a:latin typeface="Maiandra GD" panose="020E0502030308020204" pitchFamily="34" charset="0"/>
              </a:rPr>
              <a:t>amounts</a:t>
            </a:r>
            <a:r>
              <a:rPr lang="tr-TR" sz="2000" dirty="0" smtClean="0">
                <a:latin typeface="Maiandra GD" panose="020E0502030308020204" pitchFamily="34" charset="0"/>
              </a:rPr>
              <a:t>. </a:t>
            </a:r>
            <a:r>
              <a:rPr lang="en-US" sz="2000" dirty="0" smtClean="0">
                <a:latin typeface="Maiandra GD" panose="020E0502030308020204" pitchFamily="34" charset="0"/>
              </a:rPr>
              <a:t>Other </a:t>
            </a:r>
            <a:r>
              <a:rPr lang="en-US" sz="2000" dirty="0">
                <a:latin typeface="Maiandra GD" panose="020E0502030308020204" pitchFamily="34" charset="0"/>
              </a:rPr>
              <a:t>poisons occur in nature: for example</a:t>
            </a:r>
            <a:r>
              <a:rPr lang="en-US" sz="2000" dirty="0" smtClean="0">
                <a:latin typeface="Maiandra GD" panose="020E0502030308020204" pitchFamily="34" charset="0"/>
              </a:rPr>
              <a:t>,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en-US" sz="2000" dirty="0" smtClean="0">
                <a:latin typeface="Maiandra GD" panose="020E0502030308020204" pitchFamily="34" charset="0"/>
              </a:rPr>
              <a:t>plants </a:t>
            </a:r>
            <a:r>
              <a:rPr lang="en-US" sz="2000" dirty="0">
                <a:latin typeface="Maiandra GD" panose="020E0502030308020204" pitchFamily="34" charset="0"/>
              </a:rPr>
              <a:t>produce poisons that may irritate </a:t>
            </a:r>
            <a:r>
              <a:rPr lang="en-US" sz="2000" dirty="0" smtClean="0">
                <a:latin typeface="Maiandra GD" panose="020E0502030308020204" pitchFamily="34" charset="0"/>
              </a:rPr>
              <a:t>the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en-US" sz="2000" dirty="0" smtClean="0">
                <a:latin typeface="Maiandra GD" panose="020E0502030308020204" pitchFamily="34" charset="0"/>
              </a:rPr>
              <a:t>skin </a:t>
            </a:r>
            <a:r>
              <a:rPr lang="en-US" sz="2000" dirty="0">
                <a:latin typeface="Maiandra GD" panose="020E0502030308020204" pitchFamily="34" charset="0"/>
              </a:rPr>
              <a:t>or cause more serious symptoms </a:t>
            </a:r>
            <a:r>
              <a:rPr lang="en-US" sz="2000" dirty="0" smtClean="0">
                <a:latin typeface="Maiandra GD" panose="020E0502030308020204" pitchFamily="34" charset="0"/>
              </a:rPr>
              <a:t>if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en-US" sz="2000" dirty="0" smtClean="0">
                <a:latin typeface="Maiandra GD" panose="020E0502030308020204" pitchFamily="34" charset="0"/>
              </a:rPr>
              <a:t>ingested</a:t>
            </a:r>
            <a:r>
              <a:rPr lang="en-US" sz="2000" dirty="0">
                <a:latin typeface="Maiandra GD" panose="020E0502030308020204" pitchFamily="34" charset="0"/>
              </a:rPr>
              <a:t>, and various insects and </a:t>
            </a:r>
            <a:r>
              <a:rPr lang="en-US" sz="2000" dirty="0" smtClean="0">
                <a:latin typeface="Maiandra GD" panose="020E0502030308020204" pitchFamily="34" charset="0"/>
              </a:rPr>
              <a:t>creatures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en-US" sz="2000" dirty="0" smtClean="0">
                <a:latin typeface="Maiandra GD" panose="020E0502030308020204" pitchFamily="34" charset="0"/>
              </a:rPr>
              <a:t>produce </a:t>
            </a:r>
            <a:r>
              <a:rPr lang="en-US" sz="2000" dirty="0">
                <a:latin typeface="Maiandra GD" panose="020E0502030308020204" pitchFamily="34" charset="0"/>
              </a:rPr>
              <a:t>venom in their bites and stings</a:t>
            </a:r>
            <a:r>
              <a:rPr lang="en-US" sz="2000" dirty="0" smtClean="0">
                <a:latin typeface="Maiandra GD" panose="020E0502030308020204" pitchFamily="34" charset="0"/>
              </a:rPr>
              <a:t>.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en-US" sz="2000" dirty="0" smtClean="0">
                <a:latin typeface="Maiandra GD" panose="020E0502030308020204" pitchFamily="34" charset="0"/>
              </a:rPr>
              <a:t>Contamination </a:t>
            </a:r>
            <a:r>
              <a:rPr lang="en-US" sz="2000" dirty="0">
                <a:latin typeface="Maiandra GD" panose="020E0502030308020204" pitchFamily="34" charset="0"/>
              </a:rPr>
              <a:t>of food by bacteria may </a:t>
            </a:r>
            <a:r>
              <a:rPr lang="en-US" sz="2000" dirty="0" smtClean="0">
                <a:latin typeface="Maiandra GD" panose="020E0502030308020204" pitchFamily="34" charset="0"/>
              </a:rPr>
              <a:t>result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en-US" sz="2000" dirty="0" smtClean="0">
                <a:latin typeface="Maiandra GD" panose="020E0502030308020204" pitchFamily="34" charset="0"/>
              </a:rPr>
              <a:t>in </a:t>
            </a:r>
            <a:r>
              <a:rPr lang="en-US" sz="2000" dirty="0">
                <a:latin typeface="Maiandra GD" panose="020E0502030308020204" pitchFamily="34" charset="0"/>
              </a:rPr>
              <a:t>food poisoning—one of the most </a:t>
            </a:r>
            <a:r>
              <a:rPr lang="en-US" sz="2000" dirty="0" smtClean="0">
                <a:latin typeface="Maiandra GD" panose="020E0502030308020204" pitchFamily="34" charset="0"/>
              </a:rPr>
              <a:t>common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tr-TR" sz="2000" dirty="0" err="1" smtClean="0">
                <a:latin typeface="Maiandra GD" panose="020E0502030308020204" pitchFamily="34" charset="0"/>
              </a:rPr>
              <a:t>forms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tr-TR" sz="2000" dirty="0">
                <a:latin typeface="Maiandra GD" panose="020E0502030308020204" pitchFamily="34" charset="0"/>
              </a:rPr>
              <a:t>of </a:t>
            </a:r>
            <a:r>
              <a:rPr lang="tr-TR" sz="2000" dirty="0" err="1">
                <a:latin typeface="Maiandra GD" panose="020E0502030308020204" pitchFamily="34" charset="0"/>
              </a:rPr>
              <a:t>poisoning</a:t>
            </a:r>
            <a:r>
              <a:rPr lang="tr-TR" sz="2000" dirty="0"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57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137" y="66992"/>
            <a:ext cx="6111151" cy="6553617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441308" y="6345138"/>
            <a:ext cx="2750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Maiandra GD" panose="020E0502030308020204" pitchFamily="34" charset="0"/>
                <a:ea typeface="Calibri" panose="020F0502020204030204" pitchFamily="34" charset="0"/>
              </a:rPr>
              <a:t>American </a:t>
            </a:r>
            <a:r>
              <a:rPr lang="en-US" sz="900" dirty="0">
                <a:latin typeface="Maiandra GD" panose="020E0502030308020204" pitchFamily="34" charset="0"/>
                <a:ea typeface="Calibri" panose="020F0502020204030204" pitchFamily="34" charset="0"/>
              </a:rPr>
              <a:t>College of Emergency Physicians (ACEP) First Aid Manual 5</a:t>
            </a:r>
            <a:r>
              <a:rPr lang="en-US" sz="900" baseline="30000" dirty="0">
                <a:latin typeface="Maiandra GD" panose="020E0502030308020204" pitchFamily="34" charset="0"/>
                <a:ea typeface="Calibri" panose="020F0502020204030204" pitchFamily="34" charset="0"/>
              </a:rPr>
              <a:t>th</a:t>
            </a:r>
            <a:r>
              <a:rPr lang="en-US" sz="900" dirty="0">
                <a:latin typeface="Maiandra GD" panose="020E0502030308020204" pitchFamily="34" charset="0"/>
                <a:ea typeface="Calibri" panose="020F0502020204030204" pitchFamily="34" charset="0"/>
              </a:rPr>
              <a:t> Edition </a:t>
            </a:r>
            <a:endParaRPr lang="tr-TR" sz="900" dirty="0">
              <a:latin typeface="Maiandra GD" panose="020E0502030308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32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747" y="399064"/>
            <a:ext cx="7677194" cy="5848238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65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45123" y="351235"/>
            <a:ext cx="97946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b="1" dirty="0">
                <a:latin typeface="Maiandra GD" panose="020E0502030308020204" pitchFamily="34" charset="0"/>
              </a:rPr>
              <a:t>SWALLOWED </a:t>
            </a:r>
            <a:r>
              <a:rPr lang="tr-TR" sz="2200" b="1" dirty="0" smtClean="0">
                <a:latin typeface="Maiandra GD" panose="020E0502030308020204" pitchFamily="34" charset="0"/>
              </a:rPr>
              <a:t>POISONS</a:t>
            </a:r>
          </a:p>
          <a:p>
            <a:pPr algn="just"/>
            <a:endParaRPr lang="tr-TR" sz="2200" b="1" dirty="0">
              <a:latin typeface="Maiandra GD" panose="020E0502030308020204" pitchFamily="34" charset="0"/>
            </a:endParaRPr>
          </a:p>
          <a:p>
            <a:pPr algn="just"/>
            <a:r>
              <a:rPr lang="en-US" sz="2200" b="1" dirty="0" smtClean="0">
                <a:latin typeface="Maiandra GD" panose="020E0502030308020204" pitchFamily="34" charset="0"/>
              </a:rPr>
              <a:t>Chemicals </a:t>
            </a:r>
            <a:r>
              <a:rPr lang="en-US" sz="2200" b="1" dirty="0">
                <a:latin typeface="Maiandra GD" panose="020E0502030308020204" pitchFamily="34" charset="0"/>
              </a:rPr>
              <a:t>that are swallowed </a:t>
            </a:r>
            <a:r>
              <a:rPr lang="en-US" sz="2200" dirty="0">
                <a:latin typeface="Maiandra GD" panose="020E0502030308020204" pitchFamily="34" charset="0"/>
              </a:rPr>
              <a:t>may harm the digestive tract, </a:t>
            </a:r>
            <a:r>
              <a:rPr lang="en-US" sz="2200" dirty="0" smtClean="0">
                <a:latin typeface="Maiandra GD" panose="020E0502030308020204" pitchFamily="34" charset="0"/>
              </a:rPr>
              <a:t>or</a:t>
            </a:r>
            <a:r>
              <a:rPr lang="tr-TR" sz="2200" dirty="0" smtClean="0">
                <a:latin typeface="Maiandra GD" panose="020E0502030308020204" pitchFamily="34" charset="0"/>
              </a:rPr>
              <a:t> </a:t>
            </a:r>
            <a:r>
              <a:rPr lang="en-US" sz="2200" dirty="0" smtClean="0">
                <a:latin typeface="Maiandra GD" panose="020E0502030308020204" pitchFamily="34" charset="0"/>
              </a:rPr>
              <a:t>cause </a:t>
            </a:r>
            <a:r>
              <a:rPr lang="en-US" sz="2200" dirty="0">
                <a:latin typeface="Maiandra GD" panose="020E0502030308020204" pitchFamily="34" charset="0"/>
              </a:rPr>
              <a:t>more widespread damage if they enter the bloodstream </a:t>
            </a:r>
            <a:r>
              <a:rPr lang="en-US" sz="2200" dirty="0" smtClean="0">
                <a:latin typeface="Maiandra GD" panose="020E0502030308020204" pitchFamily="34" charset="0"/>
              </a:rPr>
              <a:t>and</a:t>
            </a:r>
            <a:r>
              <a:rPr lang="tr-TR" sz="2200" dirty="0" smtClean="0">
                <a:latin typeface="Maiandra GD" panose="020E0502030308020204" pitchFamily="34" charset="0"/>
              </a:rPr>
              <a:t> </a:t>
            </a:r>
            <a:r>
              <a:rPr lang="en-US" sz="2200" dirty="0" smtClean="0">
                <a:latin typeface="Maiandra GD" panose="020E0502030308020204" pitchFamily="34" charset="0"/>
              </a:rPr>
              <a:t>are </a:t>
            </a:r>
            <a:r>
              <a:rPr lang="en-US" sz="2200" dirty="0">
                <a:latin typeface="Maiandra GD" panose="020E0502030308020204" pitchFamily="34" charset="0"/>
              </a:rPr>
              <a:t>transported to other parts of the body. Hazardous </a:t>
            </a:r>
            <a:r>
              <a:rPr lang="en-US" sz="2200" dirty="0" smtClean="0">
                <a:latin typeface="Maiandra GD" panose="020E0502030308020204" pitchFamily="34" charset="0"/>
              </a:rPr>
              <a:t>chemicals</a:t>
            </a:r>
            <a:r>
              <a:rPr lang="tr-TR" sz="2200" dirty="0" smtClean="0">
                <a:latin typeface="Maiandra GD" panose="020E0502030308020204" pitchFamily="34" charset="0"/>
              </a:rPr>
              <a:t> </a:t>
            </a:r>
            <a:r>
              <a:rPr lang="en-US" sz="2200" dirty="0" smtClean="0">
                <a:latin typeface="Maiandra GD" panose="020E0502030308020204" pitchFamily="34" charset="0"/>
              </a:rPr>
              <a:t>include </a:t>
            </a:r>
            <a:r>
              <a:rPr lang="en-US" sz="2200" dirty="0">
                <a:latin typeface="Maiandra GD" panose="020E0502030308020204" pitchFamily="34" charset="0"/>
              </a:rPr>
              <a:t>household substances such as bleach and paint </a:t>
            </a:r>
            <a:r>
              <a:rPr lang="en-US" sz="2200" dirty="0" smtClean="0">
                <a:latin typeface="Maiandra GD" panose="020E0502030308020204" pitchFamily="34" charset="0"/>
              </a:rPr>
              <a:t>stripper,</a:t>
            </a:r>
            <a:r>
              <a:rPr lang="tr-TR" sz="2200" dirty="0" smtClean="0">
                <a:latin typeface="Maiandra GD" panose="020E0502030308020204" pitchFamily="34" charset="0"/>
              </a:rPr>
              <a:t> </a:t>
            </a:r>
            <a:r>
              <a:rPr lang="en-US" sz="2200" dirty="0" smtClean="0">
                <a:latin typeface="Maiandra GD" panose="020E0502030308020204" pitchFamily="34" charset="0"/>
              </a:rPr>
              <a:t>which </a:t>
            </a:r>
            <a:r>
              <a:rPr lang="en-US" sz="2200" dirty="0">
                <a:latin typeface="Maiandra GD" panose="020E0502030308020204" pitchFamily="34" charset="0"/>
              </a:rPr>
              <a:t>are poisonous or corrosive </a:t>
            </a:r>
            <a:r>
              <a:rPr lang="en-US" sz="2200" dirty="0" err="1" smtClean="0">
                <a:latin typeface="Maiandra GD" panose="020E0502030308020204" pitchFamily="34" charset="0"/>
              </a:rPr>
              <a:t>i</a:t>
            </a:r>
            <a:r>
              <a:rPr lang="tr-TR" sz="2200" dirty="0" smtClean="0">
                <a:latin typeface="Maiandra GD" panose="020E0502030308020204" pitchFamily="34" charset="0"/>
              </a:rPr>
              <a:t>f </a:t>
            </a:r>
            <a:r>
              <a:rPr lang="en-US" sz="2200" dirty="0" smtClean="0">
                <a:latin typeface="Maiandra GD" panose="020E0502030308020204" pitchFamily="34" charset="0"/>
              </a:rPr>
              <a:t>swallowed</a:t>
            </a:r>
            <a:r>
              <a:rPr lang="en-US" sz="2200" dirty="0">
                <a:latin typeface="Maiandra GD" panose="020E0502030308020204" pitchFamily="34" charset="0"/>
              </a:rPr>
              <a:t>. Drugs, </a:t>
            </a:r>
            <a:r>
              <a:rPr lang="en-US" sz="2200" dirty="0" smtClean="0">
                <a:latin typeface="Maiandra GD" panose="020E0502030308020204" pitchFamily="34" charset="0"/>
              </a:rPr>
              <a:t>both</a:t>
            </a:r>
            <a:r>
              <a:rPr lang="tr-TR" sz="2200" dirty="0" smtClean="0">
                <a:latin typeface="Maiandra GD" panose="020E0502030308020204" pitchFamily="34" charset="0"/>
              </a:rPr>
              <a:t> </a:t>
            </a:r>
            <a:r>
              <a:rPr lang="en-US" sz="2200" dirty="0" smtClean="0">
                <a:latin typeface="Maiandra GD" panose="020E0502030308020204" pitchFamily="34" charset="0"/>
              </a:rPr>
              <a:t>prescribed </a:t>
            </a:r>
            <a:r>
              <a:rPr lang="en-US" sz="2200" dirty="0">
                <a:latin typeface="Maiandra GD" panose="020E0502030308020204" pitchFamily="34" charset="0"/>
              </a:rPr>
              <a:t>or those bought over the counter, can also be </a:t>
            </a:r>
            <a:r>
              <a:rPr lang="en-US" sz="2200" dirty="0" smtClean="0">
                <a:latin typeface="Maiandra GD" panose="020E0502030308020204" pitchFamily="34" charset="0"/>
              </a:rPr>
              <a:t>harmful</a:t>
            </a:r>
            <a:r>
              <a:rPr lang="tr-TR" sz="2200" dirty="0" smtClean="0">
                <a:latin typeface="Maiandra GD" panose="020E0502030308020204" pitchFamily="34" charset="0"/>
              </a:rPr>
              <a:t> </a:t>
            </a:r>
            <a:r>
              <a:rPr lang="en-US" sz="2200" dirty="0" smtClean="0">
                <a:latin typeface="Maiandra GD" panose="020E0502030308020204" pitchFamily="34" charset="0"/>
              </a:rPr>
              <a:t>if </a:t>
            </a:r>
            <a:r>
              <a:rPr lang="en-US" sz="2200" dirty="0">
                <a:latin typeface="Maiandra GD" panose="020E0502030308020204" pitchFamily="34" charset="0"/>
              </a:rPr>
              <a:t>an overdose is taken. Some plants and their berries can </a:t>
            </a:r>
            <a:r>
              <a:rPr lang="en-US" sz="2200" dirty="0" smtClean="0">
                <a:latin typeface="Maiandra GD" panose="020E0502030308020204" pitchFamily="34" charset="0"/>
              </a:rPr>
              <a:t>also</a:t>
            </a:r>
            <a:r>
              <a:rPr lang="tr-TR" sz="2200" dirty="0" smtClean="0">
                <a:latin typeface="Maiandra GD" panose="020E0502030308020204" pitchFamily="34" charset="0"/>
              </a:rPr>
              <a:t> be </a:t>
            </a:r>
            <a:r>
              <a:rPr lang="tr-TR" sz="2200" dirty="0" err="1" smtClean="0">
                <a:latin typeface="Maiandra GD" panose="020E0502030308020204" pitchFamily="34" charset="0"/>
              </a:rPr>
              <a:t>poisonous</a:t>
            </a:r>
            <a:r>
              <a:rPr lang="tr-TR" sz="2200" dirty="0" smtClean="0"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2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0430" y="558779"/>
            <a:ext cx="113515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Maiandra GD" panose="020E0502030308020204" pitchFamily="34" charset="0"/>
              </a:rPr>
              <a:t>History</a:t>
            </a:r>
            <a:r>
              <a:rPr lang="tr-TR" dirty="0" smtClean="0">
                <a:latin typeface="Maiandra GD" panose="020E0502030308020204" pitchFamily="34" charset="0"/>
              </a:rPr>
              <a:t> of </a:t>
            </a:r>
            <a:r>
              <a:rPr lang="tr-TR" dirty="0" err="1" smtClean="0">
                <a:latin typeface="Maiandra GD" panose="020E0502030308020204" pitchFamily="34" charset="0"/>
              </a:rPr>
              <a:t>ingestion</a:t>
            </a:r>
            <a:r>
              <a:rPr lang="tr-TR" dirty="0" smtClean="0">
                <a:latin typeface="Maiandra GD" panose="020E0502030308020204" pitchFamily="34" charset="0"/>
              </a:rPr>
              <a:t>/</a:t>
            </a:r>
            <a:r>
              <a:rPr lang="tr-TR" dirty="0" err="1" smtClean="0">
                <a:latin typeface="Maiandra GD" panose="020E0502030308020204" pitchFamily="34" charset="0"/>
              </a:rPr>
              <a:t>exposure</a:t>
            </a:r>
            <a:endParaRPr lang="tr-TR" dirty="0" smtClean="0">
              <a:latin typeface="Maiandra GD" panose="020E0502030308020204" pitchFamily="34" charset="0"/>
            </a:endParaRPr>
          </a:p>
          <a:p>
            <a:r>
              <a:rPr lang="tr-TR" dirty="0" err="1" smtClean="0">
                <a:latin typeface="Maiandra GD" panose="020E0502030308020204" pitchFamily="34" charset="0"/>
              </a:rPr>
              <a:t>There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may</a:t>
            </a:r>
            <a:r>
              <a:rPr lang="tr-TR" dirty="0" smtClean="0">
                <a:latin typeface="Maiandra GD" panose="020E0502030308020204" pitchFamily="34" charset="0"/>
              </a:rPr>
              <a:t> be: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Maiandra GD" panose="020E0502030308020204" pitchFamily="34" charset="0"/>
              </a:rPr>
              <a:t>Vomiting</a:t>
            </a:r>
            <a:r>
              <a:rPr lang="tr-TR" dirty="0" smtClean="0">
                <a:latin typeface="Maiandra GD" panose="020E0502030308020204" pitchFamily="34" charset="0"/>
              </a:rPr>
              <a:t>, </a:t>
            </a:r>
            <a:r>
              <a:rPr lang="tr-TR" dirty="0" err="1" smtClean="0">
                <a:latin typeface="Maiandra GD" panose="020E0502030308020204" pitchFamily="34" charset="0"/>
              </a:rPr>
              <a:t>sometimes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bloodstained</a:t>
            </a:r>
            <a:r>
              <a:rPr lang="tr-TR" dirty="0" smtClean="0">
                <a:latin typeface="Maiandra GD" panose="020E0502030308020204" pitchFamily="34" charset="0"/>
              </a:rPr>
              <a:t>, </a:t>
            </a:r>
            <a:r>
              <a:rPr lang="tr-TR" dirty="0" err="1" smtClean="0">
                <a:latin typeface="Maiandra GD" panose="020E0502030308020204" pitchFamily="34" charset="0"/>
              </a:rPr>
              <a:t>later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diarrhea</a:t>
            </a:r>
            <a:endParaRPr lang="tr-TR" dirty="0" smtClean="0">
              <a:latin typeface="Maiandra GD" panose="020E0502030308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Maiandra GD" panose="020E0502030308020204" pitchFamily="34" charset="0"/>
              </a:rPr>
              <a:t>Cramping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abdominal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pains</a:t>
            </a:r>
            <a:endParaRPr lang="tr-TR" dirty="0" smtClean="0">
              <a:latin typeface="Maiandra GD" panose="020E0502030308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Maiandra GD" panose="020E0502030308020204" pitchFamily="34" charset="0"/>
              </a:rPr>
              <a:t>Pain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or</a:t>
            </a:r>
            <a:r>
              <a:rPr lang="tr-TR" dirty="0" smtClean="0">
                <a:latin typeface="Maiandra GD" panose="020E0502030308020204" pitchFamily="34" charset="0"/>
              </a:rPr>
              <a:t> a </a:t>
            </a:r>
            <a:r>
              <a:rPr lang="tr-TR" dirty="0" err="1" smtClean="0">
                <a:latin typeface="Maiandra GD" panose="020E0502030308020204" pitchFamily="34" charset="0"/>
              </a:rPr>
              <a:t>burning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sensation</a:t>
            </a:r>
            <a:endParaRPr lang="tr-TR" dirty="0" smtClean="0">
              <a:latin typeface="Maiandra GD" panose="020E0502030308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Maiandra GD" panose="020E0502030308020204" pitchFamily="34" charset="0"/>
              </a:rPr>
              <a:t>Empty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containers</a:t>
            </a:r>
            <a:r>
              <a:rPr lang="tr-TR" dirty="0" smtClean="0">
                <a:latin typeface="Maiandra GD" panose="020E0502030308020204" pitchFamily="34" charset="0"/>
              </a:rPr>
              <a:t> in </a:t>
            </a:r>
            <a:r>
              <a:rPr lang="tr-TR" dirty="0" err="1" smtClean="0">
                <a:latin typeface="Maiandra GD" panose="020E0502030308020204" pitchFamily="34" charset="0"/>
              </a:rPr>
              <a:t>the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vicinity</a:t>
            </a:r>
            <a:endParaRPr lang="tr-TR" dirty="0" smtClean="0">
              <a:latin typeface="Maiandra GD" panose="020E0502030308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Maiandra GD" panose="020E0502030308020204" pitchFamily="34" charset="0"/>
              </a:rPr>
              <a:t>Impaired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consciousness</a:t>
            </a:r>
            <a:endParaRPr lang="tr-TR" dirty="0" smtClean="0">
              <a:latin typeface="Maiandra GD" panose="020E0502030308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Maiandra GD" panose="020E0502030308020204" pitchFamily="34" charset="0"/>
              </a:rPr>
              <a:t>Seizures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 smtClean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r>
              <a:rPr lang="tr-TR" b="1" dirty="0" smtClean="0">
                <a:latin typeface="Maiandra GD" panose="020E0502030308020204" pitchFamily="34" charset="0"/>
              </a:rPr>
              <a:t>YOUR AIM</a:t>
            </a:r>
          </a:p>
          <a:p>
            <a:endParaRPr lang="tr-TR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err="1" smtClean="0">
                <a:latin typeface="Maiandra GD" panose="020E0502030308020204" pitchFamily="34" charset="0"/>
              </a:rPr>
              <a:t>To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manitain</a:t>
            </a:r>
            <a:r>
              <a:rPr lang="tr-TR" b="1" dirty="0" smtClean="0">
                <a:latin typeface="Maiandra GD" panose="020E0502030308020204" pitchFamily="34" charset="0"/>
              </a:rPr>
              <a:t> an </a:t>
            </a:r>
            <a:r>
              <a:rPr lang="tr-TR" b="1" dirty="0" err="1" smtClean="0">
                <a:latin typeface="Maiandra GD" panose="020E0502030308020204" pitchFamily="34" charset="0"/>
              </a:rPr>
              <a:t>open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airway</a:t>
            </a:r>
            <a:r>
              <a:rPr lang="tr-TR" b="1" dirty="0" smtClean="0">
                <a:latin typeface="Maiandra GD" panose="020E0502030308020204" pitchFamily="34" charset="0"/>
              </a:rPr>
              <a:t>, </a:t>
            </a:r>
            <a:r>
              <a:rPr lang="tr-TR" b="1" dirty="0" err="1" smtClean="0">
                <a:latin typeface="Maiandra GD" panose="020E0502030308020204" pitchFamily="34" charset="0"/>
              </a:rPr>
              <a:t>breathing</a:t>
            </a:r>
            <a:r>
              <a:rPr lang="tr-TR" b="1" dirty="0" smtClean="0">
                <a:latin typeface="Maiandra GD" panose="020E0502030308020204" pitchFamily="34" charset="0"/>
              </a:rPr>
              <a:t>, </a:t>
            </a:r>
            <a:r>
              <a:rPr lang="tr-TR" b="1" dirty="0" err="1" smtClean="0">
                <a:latin typeface="Maiandra GD" panose="020E0502030308020204" pitchFamily="34" charset="0"/>
              </a:rPr>
              <a:t>and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circulation</a:t>
            </a:r>
            <a:endParaRPr lang="tr-TR" b="1" dirty="0" smtClean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err="1" smtClean="0">
                <a:latin typeface="Maiandra GD" panose="020E0502030308020204" pitchFamily="34" charset="0"/>
              </a:rPr>
              <a:t>To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remove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any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contaminated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clothing</a:t>
            </a:r>
            <a:endParaRPr lang="tr-TR" b="1" dirty="0" smtClean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err="1" smtClean="0">
                <a:latin typeface="Maiandra GD" panose="020E0502030308020204" pitchFamily="34" charset="0"/>
              </a:rPr>
              <a:t>To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identify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the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person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err="1" smtClean="0">
                <a:latin typeface="Maiandra GD" panose="020E0502030308020204" pitchFamily="34" charset="0"/>
              </a:rPr>
              <a:t>To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arrange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urgent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removal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to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the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hospital</a:t>
            </a:r>
            <a:endParaRPr lang="tr-TR" b="1" dirty="0" smtClean="0">
              <a:latin typeface="Maiandra GD" panose="020E0502030308020204" pitchFamily="34" charset="0"/>
            </a:endParaRPr>
          </a:p>
          <a:p>
            <a:r>
              <a:rPr lang="tr-TR" b="1" dirty="0" smtClean="0">
                <a:latin typeface="Maiandra GD" panose="020E0502030308020204" pitchFamily="34" charset="0"/>
              </a:rPr>
              <a:t> </a:t>
            </a:r>
          </a:p>
          <a:p>
            <a:endParaRPr lang="tr-TR" b="1" dirty="0">
              <a:latin typeface="Maiandra GD" panose="020E0502030308020204" pitchFamily="34" charset="0"/>
            </a:endParaRPr>
          </a:p>
          <a:p>
            <a:r>
              <a:rPr lang="tr-TR" dirty="0" smtClean="0">
                <a:latin typeface="Maiandra GD" panose="020E0502030308020204" pitchFamily="34" charset="0"/>
              </a:rPr>
              <a:t>		</a:t>
            </a:r>
            <a:endParaRPr lang="tr-TR" b="1" dirty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endParaRPr lang="tr-TR" dirty="0">
              <a:latin typeface="Maiandra GD" panose="020E0502030308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11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9" y="1893644"/>
            <a:ext cx="1181100" cy="117157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048000" y="158234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200" dirty="0">
                <a:solidFill>
                  <a:srgbClr val="323232"/>
                </a:solidFill>
                <a:latin typeface="Maiandra GD" panose="020E0502030308020204" pitchFamily="34" charset="0"/>
              </a:rPr>
              <a:t>■ </a:t>
            </a:r>
            <a:r>
              <a:rPr lang="tr-TR" sz="2200" dirty="0" err="1">
                <a:solidFill>
                  <a:srgbClr val="000000"/>
                </a:solidFill>
                <a:latin typeface="Maiandra GD" panose="020E0502030308020204" pitchFamily="34" charset="0"/>
              </a:rPr>
              <a:t>Never</a:t>
            </a:r>
            <a:r>
              <a:rPr lang="tr-TR" sz="2200" dirty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Maiandra GD" panose="020E0502030308020204" pitchFamily="34" charset="0"/>
              </a:rPr>
              <a:t>attempt</a:t>
            </a:r>
            <a:r>
              <a:rPr lang="tr-TR" sz="2200" dirty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  <a:r>
              <a:rPr lang="tr-TR" sz="2200" dirty="0" err="1" smtClean="0">
                <a:solidFill>
                  <a:srgbClr val="000000"/>
                </a:solidFill>
                <a:latin typeface="Maiandra GD" panose="020E0502030308020204" pitchFamily="34" charset="0"/>
              </a:rPr>
              <a:t>to</a:t>
            </a:r>
            <a:r>
              <a:rPr lang="tr-TR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  <a:r>
              <a:rPr lang="tr-TR" sz="2200" dirty="0" err="1" smtClean="0">
                <a:solidFill>
                  <a:srgbClr val="000000"/>
                </a:solidFill>
                <a:latin typeface="Maiandra GD" panose="020E0502030308020204" pitchFamily="34" charset="0"/>
              </a:rPr>
              <a:t>induce</a:t>
            </a:r>
            <a:r>
              <a:rPr lang="tr-TR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Maiandra GD" panose="020E0502030308020204" pitchFamily="34" charset="0"/>
              </a:rPr>
              <a:t>vomiting</a:t>
            </a:r>
            <a:r>
              <a:rPr lang="tr-TR" sz="2200" dirty="0">
                <a:solidFill>
                  <a:srgbClr val="000000"/>
                </a:solidFill>
                <a:latin typeface="Maiandra GD" panose="020E0502030308020204" pitchFamily="34" charset="0"/>
              </a:rPr>
              <a:t>.</a:t>
            </a:r>
          </a:p>
          <a:p>
            <a:r>
              <a:rPr lang="en-US" sz="2200" dirty="0">
                <a:solidFill>
                  <a:srgbClr val="323232"/>
                </a:solidFill>
                <a:latin typeface="Maiandra GD" panose="020E0502030308020204" pitchFamily="34" charset="0"/>
              </a:rPr>
              <a:t>■ </a:t>
            </a:r>
            <a:r>
              <a:rPr lang="en-US" sz="2200" dirty="0">
                <a:solidFill>
                  <a:srgbClr val="000000"/>
                </a:solidFill>
                <a:latin typeface="Maiandra GD" panose="020E0502030308020204" pitchFamily="34" charset="0"/>
              </a:rPr>
              <a:t>If a casualty is </a:t>
            </a:r>
            <a:r>
              <a:rPr lang="en-US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contaminated</a:t>
            </a:r>
            <a:r>
              <a:rPr lang="tr-TR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  <a:r>
              <a:rPr lang="tr-TR" sz="2200" dirty="0" err="1" smtClean="0">
                <a:solidFill>
                  <a:srgbClr val="000000"/>
                </a:solidFill>
                <a:latin typeface="Maiandra GD" panose="020E0502030308020204" pitchFamily="34" charset="0"/>
              </a:rPr>
              <a:t>with</a:t>
            </a:r>
            <a:r>
              <a:rPr lang="tr-TR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Maiandra GD" panose="020E0502030308020204" pitchFamily="34" charset="0"/>
              </a:rPr>
              <a:t>chemicals</a:t>
            </a:r>
            <a:r>
              <a:rPr lang="tr-TR" sz="2200" dirty="0">
                <a:solidFill>
                  <a:srgbClr val="000000"/>
                </a:solidFill>
                <a:latin typeface="Maiandra GD" panose="020E0502030308020204" pitchFamily="34" charset="0"/>
              </a:rPr>
              <a:t>, </a:t>
            </a:r>
            <a:r>
              <a:rPr lang="tr-TR" sz="2200" dirty="0" err="1">
                <a:solidFill>
                  <a:srgbClr val="000000"/>
                </a:solidFill>
                <a:latin typeface="Maiandra GD" panose="020E0502030308020204" pitchFamily="34" charset="0"/>
              </a:rPr>
              <a:t>wear</a:t>
            </a:r>
            <a:r>
              <a:rPr lang="tr-TR" sz="2200" dirty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  <a:r>
              <a:rPr lang="tr-TR" sz="2200" dirty="0" err="1" smtClean="0">
                <a:solidFill>
                  <a:srgbClr val="000000"/>
                </a:solidFill>
                <a:latin typeface="Maiandra GD" panose="020E0502030308020204" pitchFamily="34" charset="0"/>
              </a:rPr>
              <a:t>protective</a:t>
            </a:r>
            <a:r>
              <a:rPr lang="tr-TR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gloves</a:t>
            </a:r>
            <a:r>
              <a:rPr lang="en-US" sz="2200" dirty="0">
                <a:solidFill>
                  <a:srgbClr val="000000"/>
                </a:solidFill>
                <a:latin typeface="Maiandra GD" panose="020E0502030308020204" pitchFamily="34" charset="0"/>
              </a:rPr>
              <a:t>, and goggles or a mask.</a:t>
            </a:r>
          </a:p>
          <a:p>
            <a:r>
              <a:rPr lang="en-US" sz="2200" dirty="0">
                <a:solidFill>
                  <a:srgbClr val="323232"/>
                </a:solidFill>
                <a:latin typeface="Maiandra GD" panose="020E0502030308020204" pitchFamily="34" charset="0"/>
              </a:rPr>
              <a:t>■ </a:t>
            </a:r>
            <a:r>
              <a:rPr lang="en-US" sz="2200" dirty="0">
                <a:solidFill>
                  <a:srgbClr val="000000"/>
                </a:solidFill>
                <a:latin typeface="Maiandra GD" panose="020E0502030308020204" pitchFamily="34" charset="0"/>
              </a:rPr>
              <a:t>If the casualty is </a:t>
            </a:r>
            <a:r>
              <a:rPr lang="en-US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unconscious</a:t>
            </a:r>
            <a:r>
              <a:rPr lang="tr-TR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and </a:t>
            </a:r>
            <a:r>
              <a:rPr lang="en-US" sz="2200" dirty="0">
                <a:solidFill>
                  <a:srgbClr val="000000"/>
                </a:solidFill>
                <a:latin typeface="Maiandra GD" panose="020E0502030308020204" pitchFamily="34" charset="0"/>
              </a:rPr>
              <a:t>is not breathing (or </a:t>
            </a:r>
            <a:r>
              <a:rPr lang="en-US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just</a:t>
            </a:r>
            <a:r>
              <a:rPr lang="tr-TR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gasping</a:t>
            </a:r>
            <a:r>
              <a:rPr lang="en-US" sz="2200" dirty="0">
                <a:solidFill>
                  <a:srgbClr val="000000"/>
                </a:solidFill>
                <a:latin typeface="Maiandra GD" panose="020E0502030308020204" pitchFamily="34" charset="0"/>
              </a:rPr>
              <a:t>), begin CPR with chest</a:t>
            </a:r>
          </a:p>
          <a:p>
            <a:r>
              <a:rPr lang="tr-TR" sz="2200" dirty="0" err="1">
                <a:solidFill>
                  <a:srgbClr val="000000"/>
                </a:solidFill>
                <a:latin typeface="Maiandra GD" panose="020E0502030308020204" pitchFamily="34" charset="0"/>
              </a:rPr>
              <a:t>compressions</a:t>
            </a:r>
            <a:r>
              <a:rPr lang="tr-TR" sz="2200" dirty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  <a:r>
              <a:rPr lang="tr-TR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.</a:t>
            </a:r>
            <a:endParaRPr lang="tr-TR" sz="2200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r>
              <a:rPr lang="en-US" sz="2200" dirty="0">
                <a:solidFill>
                  <a:srgbClr val="323232"/>
                </a:solidFill>
                <a:latin typeface="Maiandra GD" panose="020E0502030308020204" pitchFamily="34" charset="0"/>
              </a:rPr>
              <a:t>■ </a:t>
            </a:r>
            <a:r>
              <a:rPr lang="en-US" sz="2200" dirty="0">
                <a:solidFill>
                  <a:srgbClr val="000000"/>
                </a:solidFill>
                <a:latin typeface="Maiandra GD" panose="020E0502030308020204" pitchFamily="34" charset="0"/>
              </a:rPr>
              <a:t>If there are any chemicals on </a:t>
            </a:r>
            <a:r>
              <a:rPr lang="en-US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the</a:t>
            </a:r>
            <a:r>
              <a:rPr lang="tr-TR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casualty’s </a:t>
            </a:r>
            <a:r>
              <a:rPr lang="en-US" sz="2200" dirty="0">
                <a:solidFill>
                  <a:srgbClr val="000000"/>
                </a:solidFill>
                <a:latin typeface="Maiandra GD" panose="020E0502030308020204" pitchFamily="34" charset="0"/>
              </a:rPr>
              <a:t>mouth, use a </a:t>
            </a:r>
            <a:r>
              <a:rPr lang="en-US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face</a:t>
            </a:r>
            <a:r>
              <a:rPr lang="tr-TR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shield </a:t>
            </a:r>
            <a:r>
              <a:rPr lang="en-US" sz="2200" dirty="0">
                <a:solidFill>
                  <a:srgbClr val="000000"/>
                </a:solidFill>
                <a:latin typeface="Maiandra GD" panose="020E0502030308020204" pitchFamily="34" charset="0"/>
              </a:rPr>
              <a:t>or pocket mask </a:t>
            </a:r>
            <a:r>
              <a:rPr lang="en-US" sz="2200" dirty="0" smtClean="0">
                <a:solidFill>
                  <a:srgbClr val="000000"/>
                </a:solidFill>
                <a:latin typeface="Maiandra GD" panose="020E0502030308020204" pitchFamily="34" charset="0"/>
              </a:rPr>
              <a:t>rescue </a:t>
            </a:r>
            <a:r>
              <a:rPr lang="en-US" sz="2200" dirty="0">
                <a:solidFill>
                  <a:srgbClr val="000000"/>
                </a:solidFill>
                <a:latin typeface="Maiandra GD" panose="020E0502030308020204" pitchFamily="34" charset="0"/>
              </a:rPr>
              <a:t>breaths.</a:t>
            </a:r>
            <a:endParaRPr lang="tr-TR" sz="2200" dirty="0">
              <a:latin typeface="Maiandra GD" panose="020E0502030308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7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877" y="94846"/>
            <a:ext cx="5801458" cy="6420619"/>
          </a:xfrm>
          <a:prstGeom prst="rect">
            <a:avLst/>
          </a:prstGeom>
        </p:spPr>
      </p:pic>
      <p:pic>
        <p:nvPicPr>
          <p:cNvPr id="4" name="Picture 2" descr="Ulusal Zehir Danışma Merkezini (114) Ne Zaman Aramalıyız? – Oku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07" y="777626"/>
            <a:ext cx="3799499" cy="244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7840144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latin typeface="Maiandra GD" panose="020E0502030308020204" pitchFamily="34" charset="0"/>
                <a:ea typeface="Calibri" panose="020F0502020204030204" pitchFamily="34" charset="0"/>
              </a:rPr>
              <a:t>American </a:t>
            </a:r>
            <a:r>
              <a:rPr lang="en-US" sz="900" dirty="0">
                <a:latin typeface="Maiandra GD" panose="020E0502030308020204" pitchFamily="34" charset="0"/>
                <a:ea typeface="Calibri" panose="020F0502020204030204" pitchFamily="34" charset="0"/>
              </a:rPr>
              <a:t>College of Emergency Physicians (ACEP) First Aid Manual 5</a:t>
            </a:r>
            <a:r>
              <a:rPr lang="en-US" sz="900" baseline="30000" dirty="0">
                <a:latin typeface="Maiandra GD" panose="020E0502030308020204" pitchFamily="34" charset="0"/>
                <a:ea typeface="Calibri" panose="020F0502020204030204" pitchFamily="34" charset="0"/>
              </a:rPr>
              <a:t>th</a:t>
            </a:r>
            <a:r>
              <a:rPr lang="en-US" sz="900" dirty="0">
                <a:latin typeface="Maiandra GD" panose="020E0502030308020204" pitchFamily="34" charset="0"/>
                <a:ea typeface="Calibri" panose="020F0502020204030204" pitchFamily="34" charset="0"/>
              </a:rPr>
              <a:t> Edition </a:t>
            </a:r>
            <a:endParaRPr lang="tr-TR" sz="900" dirty="0">
              <a:latin typeface="Maiandra GD" panose="020E0502030308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3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8765" y="553888"/>
            <a:ext cx="2673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Maiandra GD" panose="020E0502030308020204" pitchFamily="34" charset="0"/>
              </a:rPr>
              <a:t>THE SENSORY ORGANS</a:t>
            </a:r>
            <a:endParaRPr lang="tr-TR" dirty="0">
              <a:latin typeface="Maiandra GD" panose="020E0502030308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807458" y="1178141"/>
            <a:ext cx="104929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Maiandra GD" panose="020E0502030308020204" pitchFamily="34" charset="0"/>
              </a:rPr>
              <a:t>THE </a:t>
            </a:r>
            <a:r>
              <a:rPr lang="tr-TR" b="1" dirty="0" smtClean="0">
                <a:latin typeface="Maiandra GD" panose="020E0502030308020204" pitchFamily="34" charset="0"/>
              </a:rPr>
              <a:t>SKIN </a:t>
            </a:r>
            <a:r>
              <a:rPr lang="en-US" dirty="0" smtClean="0">
                <a:latin typeface="Maiandra GD" panose="020E0502030308020204" pitchFamily="34" charset="0"/>
              </a:rPr>
              <a:t>forms </a:t>
            </a:r>
            <a:r>
              <a:rPr lang="en-US" dirty="0">
                <a:latin typeface="Maiandra GD" panose="020E0502030308020204" pitchFamily="34" charset="0"/>
              </a:rPr>
              <a:t>a barrier against </a:t>
            </a:r>
            <a:r>
              <a:rPr lang="en-US" dirty="0" smtClean="0">
                <a:latin typeface="Maiandra GD" panose="020E0502030308020204" pitchFamily="34" charset="0"/>
              </a:rPr>
              <a:t>harmful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substances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>
                <a:latin typeface="Maiandra GD" panose="020E0502030308020204" pitchFamily="34" charset="0"/>
              </a:rPr>
              <a:t>and</a:t>
            </a:r>
            <a:r>
              <a:rPr lang="tr-TR" dirty="0">
                <a:latin typeface="Maiandra GD" panose="020E0502030308020204" pitchFamily="34" charset="0"/>
              </a:rPr>
              <a:t> </a:t>
            </a:r>
            <a:r>
              <a:rPr lang="tr-TR" dirty="0" err="1">
                <a:latin typeface="Maiandra GD" panose="020E0502030308020204" pitchFamily="34" charset="0"/>
              </a:rPr>
              <a:t>germs</a:t>
            </a:r>
            <a:r>
              <a:rPr lang="tr-TR" dirty="0" smtClean="0">
                <a:latin typeface="Maiandra GD" panose="020E0502030308020204" pitchFamily="34" charset="0"/>
              </a:rPr>
              <a:t>. </a:t>
            </a:r>
            <a:endParaRPr lang="tr-TR" b="1" dirty="0" smtClean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r>
              <a:rPr lang="tr-TR" b="1" dirty="0" smtClean="0">
                <a:latin typeface="Maiandra GD" panose="020E0502030308020204" pitchFamily="34" charset="0"/>
              </a:rPr>
              <a:t>THE EYES </a:t>
            </a:r>
            <a:r>
              <a:rPr lang="tr-TR" dirty="0" err="1" smtClean="0">
                <a:latin typeface="Maiandra GD" panose="020E0502030308020204" pitchFamily="34" charset="0"/>
              </a:rPr>
              <a:t>enables</a:t>
            </a:r>
            <a:r>
              <a:rPr lang="tr-TR" dirty="0" smtClean="0">
                <a:latin typeface="Maiandra GD" panose="020E0502030308020204" pitchFamily="34" charset="0"/>
              </a:rPr>
              <a:t> us </a:t>
            </a:r>
            <a:r>
              <a:rPr lang="tr-TR" dirty="0" err="1" smtClean="0">
                <a:latin typeface="Maiandra GD" panose="020E0502030308020204" pitchFamily="34" charset="0"/>
              </a:rPr>
              <a:t>to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see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the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world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around</a:t>
            </a:r>
            <a:r>
              <a:rPr lang="tr-TR" dirty="0" smtClean="0">
                <a:latin typeface="Maiandra GD" panose="020E0502030308020204" pitchFamily="34" charset="0"/>
              </a:rPr>
              <a:t> us. </a:t>
            </a:r>
          </a:p>
          <a:p>
            <a:endParaRPr lang="tr-TR" dirty="0">
              <a:latin typeface="Maiandra GD" panose="020E0502030308020204" pitchFamily="34" charset="0"/>
            </a:endParaRPr>
          </a:p>
          <a:p>
            <a:r>
              <a:rPr lang="tr-TR" b="1" dirty="0" smtClean="0">
                <a:latin typeface="Maiandra GD" panose="020E0502030308020204" pitchFamily="34" charset="0"/>
              </a:rPr>
              <a:t>THE EARS </a:t>
            </a:r>
            <a:r>
              <a:rPr lang="tr-TR" dirty="0" err="1" smtClean="0">
                <a:latin typeface="Maiandra GD" panose="020E0502030308020204" pitchFamily="34" charset="0"/>
              </a:rPr>
              <a:t>are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the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organs</a:t>
            </a:r>
            <a:r>
              <a:rPr lang="tr-TR" dirty="0" smtClean="0">
                <a:latin typeface="Maiandra GD" panose="020E0502030308020204" pitchFamily="34" charset="0"/>
              </a:rPr>
              <a:t> of </a:t>
            </a:r>
            <a:r>
              <a:rPr lang="tr-TR" dirty="0" err="1" smtClean="0">
                <a:latin typeface="Maiandra GD" panose="020E0502030308020204" pitchFamily="34" charset="0"/>
              </a:rPr>
              <a:t>hearing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and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tr-TR" dirty="0" err="1" smtClean="0">
                <a:latin typeface="Maiandra GD" panose="020E0502030308020204" pitchFamily="34" charset="0"/>
              </a:rPr>
              <a:t>balance</a:t>
            </a:r>
            <a:r>
              <a:rPr lang="tr-TR" dirty="0">
                <a:latin typeface="Maiandra GD" panose="020E0502030308020204" pitchFamily="34" charset="0"/>
              </a:rPr>
              <a:t>.</a:t>
            </a:r>
            <a:endParaRPr lang="tr-TR" dirty="0" smtClean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r>
              <a:rPr lang="tr-TR" b="1" dirty="0" smtClean="0">
                <a:latin typeface="Maiandra GD" panose="020E0502030308020204" pitchFamily="34" charset="0"/>
              </a:rPr>
              <a:t>THE MOUTH AND NOSE </a:t>
            </a:r>
            <a:r>
              <a:rPr lang="en-US" dirty="0">
                <a:latin typeface="Maiandra GD" panose="020E0502030308020204" pitchFamily="34" charset="0"/>
              </a:rPr>
              <a:t>form the entrances to </a:t>
            </a:r>
            <a:r>
              <a:rPr lang="en-US" dirty="0" smtClean="0">
                <a:latin typeface="Maiandra GD" panose="020E0502030308020204" pitchFamily="34" charset="0"/>
              </a:rPr>
              <a:t>the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digestive </a:t>
            </a:r>
            <a:r>
              <a:rPr lang="en-US" dirty="0">
                <a:latin typeface="Maiandra GD" panose="020E0502030308020204" pitchFamily="34" charset="0"/>
              </a:rPr>
              <a:t>and respiratory tracts respectively.</a:t>
            </a:r>
            <a:endParaRPr lang="tr-TR" b="1" dirty="0" smtClean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endParaRPr lang="tr-TR" b="1" dirty="0" smtClean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endParaRPr lang="tr-TR" dirty="0">
              <a:latin typeface="Maiandra GD" panose="020E0502030308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66" y="3587442"/>
            <a:ext cx="1865978" cy="196988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907" y="3657600"/>
            <a:ext cx="1581219" cy="20052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89" y="3657600"/>
            <a:ext cx="2651335" cy="207645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109" y="3728861"/>
            <a:ext cx="1896821" cy="1934031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9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5" y="2045630"/>
            <a:ext cx="5956835" cy="2236223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1574" y="703356"/>
            <a:ext cx="113515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Maiandra GD" panose="020E0502030308020204" pitchFamily="34" charset="0"/>
              </a:rPr>
              <a:t>SPLINTER</a:t>
            </a:r>
          </a:p>
          <a:p>
            <a:endParaRPr lang="tr-TR" b="1" dirty="0" smtClean="0">
              <a:latin typeface="Maiandra GD" panose="020E0502030308020204" pitchFamily="34" charset="0"/>
            </a:endParaRPr>
          </a:p>
          <a:p>
            <a:r>
              <a:rPr lang="en-US" b="1" dirty="0" smtClean="0">
                <a:latin typeface="Maiandra GD" panose="020E0502030308020204" pitchFamily="34" charset="0"/>
              </a:rPr>
              <a:t>Small </a:t>
            </a:r>
            <a:r>
              <a:rPr lang="en-US" b="1" dirty="0">
                <a:latin typeface="Maiandra GD" panose="020E0502030308020204" pitchFamily="34" charset="0"/>
              </a:rPr>
              <a:t>splinters of wood, metal, or glass </a:t>
            </a:r>
            <a:r>
              <a:rPr lang="en-US" dirty="0">
                <a:latin typeface="Maiandra GD" panose="020E0502030308020204" pitchFamily="34" charset="0"/>
              </a:rPr>
              <a:t>may enter the skin</a:t>
            </a:r>
            <a:r>
              <a:rPr lang="en-US" dirty="0" smtClean="0">
                <a:latin typeface="Maiandra GD" panose="020E0502030308020204" pitchFamily="34" charset="0"/>
              </a:rPr>
              <a:t>.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They </a:t>
            </a:r>
            <a:r>
              <a:rPr lang="en-US" dirty="0">
                <a:latin typeface="Maiandra GD" panose="020E0502030308020204" pitchFamily="34" charset="0"/>
              </a:rPr>
              <a:t>carry a risk of infection because they are rarely clean. </a:t>
            </a:r>
            <a:r>
              <a:rPr lang="en-US" dirty="0" smtClean="0">
                <a:latin typeface="Maiandra GD" panose="020E0502030308020204" pitchFamily="34" charset="0"/>
              </a:rPr>
              <a:t>Often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a </a:t>
            </a:r>
            <a:r>
              <a:rPr lang="en-US" dirty="0">
                <a:latin typeface="Maiandra GD" panose="020E0502030308020204" pitchFamily="34" charset="0"/>
              </a:rPr>
              <a:t>splinter can be successfully withdrawn from the skin </a:t>
            </a:r>
            <a:r>
              <a:rPr lang="en-US" dirty="0" smtClean="0">
                <a:latin typeface="Maiandra GD" panose="020E0502030308020204" pitchFamily="34" charset="0"/>
              </a:rPr>
              <a:t>using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tweezers</a:t>
            </a:r>
            <a:r>
              <a:rPr lang="en-US" dirty="0">
                <a:latin typeface="Maiandra GD" panose="020E0502030308020204" pitchFamily="34" charset="0"/>
              </a:rPr>
              <a:t>. However, if the splinter is deeply embedded, lies </a:t>
            </a:r>
            <a:r>
              <a:rPr lang="en-US" dirty="0" smtClean="0">
                <a:latin typeface="Maiandra GD" panose="020E0502030308020204" pitchFamily="34" charset="0"/>
              </a:rPr>
              <a:t>over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a </a:t>
            </a:r>
            <a:r>
              <a:rPr lang="en-US" dirty="0">
                <a:latin typeface="Maiandra GD" panose="020E0502030308020204" pitchFamily="34" charset="0"/>
              </a:rPr>
              <a:t>joint, or is difficult to remove, you should leave it in place </a:t>
            </a:r>
            <a:r>
              <a:rPr lang="en-US" dirty="0" smtClean="0">
                <a:latin typeface="Maiandra GD" panose="020E0502030308020204" pitchFamily="34" charset="0"/>
              </a:rPr>
              <a:t>and</a:t>
            </a:r>
            <a:r>
              <a:rPr lang="tr-TR" dirty="0" smtClean="0">
                <a:latin typeface="Maiandra GD" panose="020E0502030308020204" pitchFamily="34" charset="0"/>
              </a:rPr>
              <a:t> </a:t>
            </a:r>
            <a:r>
              <a:rPr lang="en-US" dirty="0" smtClean="0">
                <a:latin typeface="Maiandra GD" panose="020E0502030308020204" pitchFamily="34" charset="0"/>
              </a:rPr>
              <a:t>advise </a:t>
            </a:r>
            <a:r>
              <a:rPr lang="en-US" dirty="0">
                <a:latin typeface="Maiandra GD" panose="020E0502030308020204" pitchFamily="34" charset="0"/>
              </a:rPr>
              <a:t>the casualty to seek medical help.</a:t>
            </a:r>
            <a:endParaRPr lang="tr-TR" dirty="0">
              <a:latin typeface="Maiandra GD" panose="020E0502030308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648" y="3015761"/>
            <a:ext cx="4336335" cy="2892302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89" y="3321562"/>
            <a:ext cx="1181100" cy="1171575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01574" y="1336403"/>
            <a:ext cx="113515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Maiandra GD" panose="020E0502030308020204" pitchFamily="34" charset="0"/>
              </a:rPr>
              <a:t>YOUR AIMS</a:t>
            </a:r>
          </a:p>
          <a:p>
            <a:endParaRPr lang="tr-TR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err="1" smtClean="0">
                <a:latin typeface="Maiandra GD" panose="020E0502030308020204" pitchFamily="34" charset="0"/>
              </a:rPr>
              <a:t>To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remove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the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splinter</a:t>
            </a:r>
            <a:endParaRPr lang="tr-TR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 smtClean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err="1" smtClean="0">
                <a:latin typeface="Maiandra GD" panose="020E0502030308020204" pitchFamily="34" charset="0"/>
              </a:rPr>
              <a:t>To</a:t>
            </a:r>
            <a:r>
              <a:rPr lang="tr-TR" b="1" dirty="0" smtClean="0">
                <a:latin typeface="Maiandra GD" panose="020E0502030308020204" pitchFamily="34" charset="0"/>
              </a:rPr>
              <a:t> minimize </a:t>
            </a:r>
            <a:r>
              <a:rPr lang="tr-TR" b="1" dirty="0" err="1" smtClean="0">
                <a:latin typeface="Maiandra GD" panose="020E0502030308020204" pitchFamily="34" charset="0"/>
              </a:rPr>
              <a:t>the</a:t>
            </a:r>
            <a:r>
              <a:rPr lang="tr-TR" b="1" dirty="0" smtClean="0">
                <a:latin typeface="Maiandra GD" panose="020E0502030308020204" pitchFamily="34" charset="0"/>
              </a:rPr>
              <a:t> risk of </a:t>
            </a:r>
            <a:r>
              <a:rPr lang="tr-TR" b="1" dirty="0" err="1" smtClean="0">
                <a:latin typeface="Maiandra GD" panose="020E0502030308020204" pitchFamily="34" charset="0"/>
              </a:rPr>
              <a:t>infection</a:t>
            </a:r>
            <a:endParaRPr lang="tr-TR" b="1" dirty="0" smtClean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 smtClean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>
              <a:latin typeface="Maiandra GD" panose="020E0502030308020204" pitchFamily="34" charset="0"/>
            </a:endParaRPr>
          </a:p>
          <a:p>
            <a:r>
              <a:rPr lang="tr-TR" b="1" dirty="0" smtClean="0">
                <a:latin typeface="Maiandra GD" panose="020E0502030308020204" pitchFamily="34" charset="0"/>
              </a:rPr>
              <a:t>		IF </a:t>
            </a:r>
            <a:r>
              <a:rPr lang="tr-TR" b="1" dirty="0" err="1" smtClean="0">
                <a:latin typeface="Maiandra GD" panose="020E0502030308020204" pitchFamily="34" charset="0"/>
              </a:rPr>
              <a:t>the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splinter</a:t>
            </a:r>
            <a:r>
              <a:rPr lang="tr-TR" b="1" dirty="0" smtClean="0">
                <a:latin typeface="Maiandra GD" panose="020E0502030308020204" pitchFamily="34" charset="0"/>
              </a:rPr>
              <a:t> is </a:t>
            </a:r>
            <a:r>
              <a:rPr lang="tr-TR" b="1" dirty="0" err="1" smtClean="0">
                <a:latin typeface="Maiandra GD" panose="020E0502030308020204" pitchFamily="34" charset="0"/>
              </a:rPr>
              <a:t>embedded</a:t>
            </a:r>
            <a:r>
              <a:rPr lang="tr-TR" b="1" dirty="0" smtClean="0">
                <a:latin typeface="Maiandra GD" panose="020E0502030308020204" pitchFamily="34" charset="0"/>
              </a:rPr>
              <a:t>,</a:t>
            </a:r>
          </a:p>
          <a:p>
            <a:endParaRPr lang="tr-TR" b="1" dirty="0">
              <a:latin typeface="Maiandra GD" panose="020E0502030308020204" pitchFamily="34" charset="0"/>
            </a:endParaRPr>
          </a:p>
          <a:p>
            <a:r>
              <a:rPr lang="tr-TR" b="1" dirty="0" smtClean="0">
                <a:latin typeface="Maiandra GD" panose="020E0502030308020204" pitchFamily="34" charset="0"/>
              </a:rPr>
              <a:t>		Do not </a:t>
            </a:r>
            <a:r>
              <a:rPr lang="tr-TR" b="1" dirty="0" err="1" smtClean="0">
                <a:latin typeface="Maiandra GD" panose="020E0502030308020204" pitchFamily="34" charset="0"/>
              </a:rPr>
              <a:t>probe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the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area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with</a:t>
            </a:r>
            <a:r>
              <a:rPr lang="tr-TR" b="1" dirty="0" smtClean="0">
                <a:latin typeface="Maiandra GD" panose="020E0502030308020204" pitchFamily="34" charset="0"/>
              </a:rPr>
              <a:t> a </a:t>
            </a:r>
            <a:r>
              <a:rPr lang="tr-TR" b="1" dirty="0" err="1" smtClean="0">
                <a:latin typeface="Maiandra GD" panose="020E0502030308020204" pitchFamily="34" charset="0"/>
              </a:rPr>
              <a:t>sharp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object</a:t>
            </a:r>
            <a:r>
              <a:rPr lang="tr-TR" b="1" dirty="0" smtClean="0">
                <a:latin typeface="Maiandra GD" panose="020E0502030308020204" pitchFamily="34" charset="0"/>
              </a:rPr>
              <a:t>, </a:t>
            </a:r>
            <a:r>
              <a:rPr lang="tr-TR" b="1" dirty="0" err="1" smtClean="0">
                <a:latin typeface="Maiandra GD" panose="020E0502030308020204" pitchFamily="34" charset="0"/>
              </a:rPr>
              <a:t>such</a:t>
            </a:r>
            <a:r>
              <a:rPr lang="tr-TR" b="1" dirty="0" smtClean="0">
                <a:latin typeface="Maiandra GD" panose="020E0502030308020204" pitchFamily="34" charset="0"/>
              </a:rPr>
              <a:t> as a </a:t>
            </a:r>
            <a:r>
              <a:rPr lang="tr-TR" b="1" dirty="0" err="1" smtClean="0">
                <a:latin typeface="Maiandra GD" panose="020E0502030308020204" pitchFamily="34" charset="0"/>
              </a:rPr>
              <a:t>needle</a:t>
            </a:r>
            <a:r>
              <a:rPr lang="tr-TR" b="1" dirty="0" smtClean="0">
                <a:latin typeface="Maiandra GD" panose="020E0502030308020204" pitchFamily="34" charset="0"/>
              </a:rPr>
              <a:t>, </a:t>
            </a:r>
            <a:r>
              <a:rPr lang="tr-TR" b="1" dirty="0" err="1" smtClean="0">
                <a:latin typeface="Maiandra GD" panose="020E0502030308020204" pitchFamily="34" charset="0"/>
              </a:rPr>
              <a:t>you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may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introduce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infection</a:t>
            </a:r>
            <a:r>
              <a:rPr lang="tr-TR" b="1" dirty="0" smtClean="0">
                <a:latin typeface="Maiandra GD" panose="020E0502030308020204" pitchFamily="34" charset="0"/>
              </a:rPr>
              <a:t>. </a:t>
            </a:r>
            <a:r>
              <a:rPr lang="tr-TR" b="1" dirty="0" err="1" smtClean="0">
                <a:latin typeface="Maiandra GD" panose="020E0502030308020204" pitchFamily="34" charset="0"/>
              </a:rPr>
              <a:t>Pad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around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the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splinter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and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bandage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over</a:t>
            </a:r>
            <a:r>
              <a:rPr lang="tr-TR" b="1" dirty="0" smtClean="0">
                <a:latin typeface="Maiandra GD" panose="020E0502030308020204" pitchFamily="34" charset="0"/>
              </a:rPr>
              <a:t> it </a:t>
            </a:r>
            <a:r>
              <a:rPr lang="tr-TR" b="1" dirty="0" err="1" smtClean="0">
                <a:latin typeface="Maiandra GD" panose="020E0502030308020204" pitchFamily="34" charset="0"/>
              </a:rPr>
              <a:t>without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pressing</a:t>
            </a:r>
            <a:r>
              <a:rPr lang="tr-TR" b="1" dirty="0">
                <a:latin typeface="Maiandra GD" panose="020E0502030308020204" pitchFamily="34" charset="0"/>
              </a:rPr>
              <a:t> </a:t>
            </a:r>
            <a:r>
              <a:rPr lang="tr-TR" b="1" dirty="0" smtClean="0">
                <a:latin typeface="Maiandra GD" panose="020E0502030308020204" pitchFamily="34" charset="0"/>
              </a:rPr>
              <a:t>on it </a:t>
            </a:r>
            <a:r>
              <a:rPr lang="tr-TR" b="1" dirty="0" err="1" smtClean="0">
                <a:latin typeface="Maiandra GD" panose="020E0502030308020204" pitchFamily="34" charset="0"/>
              </a:rPr>
              <a:t>and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seek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medical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help</a:t>
            </a:r>
            <a:r>
              <a:rPr lang="tr-TR" b="1" dirty="0" smtClean="0">
                <a:latin typeface="Maiandra GD" panose="020E0502030308020204" pitchFamily="34" charset="0"/>
              </a:rPr>
              <a:t>. </a:t>
            </a:r>
          </a:p>
          <a:p>
            <a:endParaRPr lang="tr-TR" b="1" dirty="0">
              <a:latin typeface="Maiandra GD" panose="020E0502030308020204" pitchFamily="34" charset="0"/>
            </a:endParaRPr>
          </a:p>
          <a:p>
            <a:endParaRPr lang="tr-TR" dirty="0">
              <a:latin typeface="Maiandra GD" panose="020E0502030308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935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56" y="737714"/>
            <a:ext cx="5681011" cy="52758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977" y="2790014"/>
            <a:ext cx="2171700" cy="322357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034" y="861646"/>
            <a:ext cx="2663653" cy="181101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330860" y="601552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latin typeface="Maiandra GD" panose="020E0502030308020204" pitchFamily="34" charset="0"/>
                <a:ea typeface="Calibri" panose="020F0502020204030204" pitchFamily="34" charset="0"/>
              </a:rPr>
              <a:t>American </a:t>
            </a:r>
            <a:r>
              <a:rPr lang="en-US" sz="900" dirty="0">
                <a:latin typeface="Maiandra GD" panose="020E0502030308020204" pitchFamily="34" charset="0"/>
                <a:ea typeface="Calibri" panose="020F0502020204030204" pitchFamily="34" charset="0"/>
              </a:rPr>
              <a:t>College of Emergency Physicians (ACEP) First Aid Manual 5</a:t>
            </a:r>
            <a:r>
              <a:rPr lang="en-US" sz="900" baseline="30000" dirty="0">
                <a:latin typeface="Maiandra GD" panose="020E0502030308020204" pitchFamily="34" charset="0"/>
                <a:ea typeface="Calibri" panose="020F0502020204030204" pitchFamily="34" charset="0"/>
              </a:rPr>
              <a:t>th</a:t>
            </a:r>
            <a:r>
              <a:rPr lang="en-US" sz="900" dirty="0">
                <a:latin typeface="Maiandra GD" panose="020E0502030308020204" pitchFamily="34" charset="0"/>
                <a:ea typeface="Calibri" panose="020F0502020204030204" pitchFamily="34" charset="0"/>
              </a:rPr>
              <a:t> Edition </a:t>
            </a:r>
            <a:endParaRPr lang="tr-TR" sz="900" dirty="0">
              <a:latin typeface="Maiandra GD" panose="020E0502030308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2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46551" y="501134"/>
            <a:ext cx="2654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Maiandra GD" panose="020E0502030308020204" pitchFamily="34" charset="0"/>
              </a:rPr>
              <a:t>EMBEDDED FISHHOOK</a:t>
            </a:r>
            <a:endParaRPr lang="tr-TR" dirty="0">
              <a:latin typeface="Maiandra GD" panose="020E0502030308020204" pitchFamily="34" charset="0"/>
            </a:endParaRPr>
          </a:p>
        </p:txBody>
      </p:sp>
      <p:pic>
        <p:nvPicPr>
          <p:cNvPr id="2050" name="Picture 2" descr="Italica Fishing - Hom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185" y="6858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w Rustproofed fishing Barbless hooks(GF) #4 #12 Carbon Stee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669" y="3244388"/>
            <a:ext cx="2621531" cy="26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46551" y="128800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Maiandra GD" panose="020E0502030308020204" pitchFamily="34" charset="0"/>
              </a:rPr>
              <a:t>A fishhook that is embedded </a:t>
            </a:r>
            <a:r>
              <a:rPr lang="en-US" sz="2000" dirty="0">
                <a:latin typeface="Maiandra GD" panose="020E0502030308020204" pitchFamily="34" charset="0"/>
              </a:rPr>
              <a:t>in the skin is difficult to </a:t>
            </a:r>
            <a:r>
              <a:rPr lang="en-US" sz="2000" dirty="0" smtClean="0">
                <a:latin typeface="Maiandra GD" panose="020E0502030308020204" pitchFamily="34" charset="0"/>
              </a:rPr>
              <a:t>remove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en-US" sz="2000" dirty="0" smtClean="0">
                <a:latin typeface="Maiandra GD" panose="020E0502030308020204" pitchFamily="34" charset="0"/>
              </a:rPr>
              <a:t>because </a:t>
            </a:r>
            <a:r>
              <a:rPr lang="en-US" sz="2000" dirty="0">
                <a:latin typeface="Maiandra GD" panose="020E0502030308020204" pitchFamily="34" charset="0"/>
              </a:rPr>
              <a:t>of the barb at the end of the hook. If possible, </a:t>
            </a:r>
            <a:r>
              <a:rPr lang="en-US" sz="2000" dirty="0" smtClean="0">
                <a:latin typeface="Maiandra GD" panose="020E0502030308020204" pitchFamily="34" charset="0"/>
              </a:rPr>
              <a:t>you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en-US" sz="2000" dirty="0" smtClean="0">
                <a:latin typeface="Maiandra GD" panose="020E0502030308020204" pitchFamily="34" charset="0"/>
              </a:rPr>
              <a:t>should </a:t>
            </a:r>
            <a:r>
              <a:rPr lang="en-US" sz="2000" dirty="0">
                <a:latin typeface="Maiandra GD" panose="020E0502030308020204" pitchFamily="34" charset="0"/>
              </a:rPr>
              <a:t>ensure that the hook is removed by a </a:t>
            </a:r>
            <a:r>
              <a:rPr lang="en-US" sz="2000" dirty="0" smtClean="0">
                <a:latin typeface="Maiandra GD" panose="020E0502030308020204" pitchFamily="34" charset="0"/>
              </a:rPr>
              <a:t>healthcare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en-US" sz="2000" dirty="0" smtClean="0">
                <a:latin typeface="Maiandra GD" panose="020E0502030308020204" pitchFamily="34" charset="0"/>
              </a:rPr>
              <a:t>professional</a:t>
            </a:r>
            <a:r>
              <a:rPr lang="en-US" sz="2000" dirty="0">
                <a:latin typeface="Maiandra GD" panose="020E0502030308020204" pitchFamily="34" charset="0"/>
              </a:rPr>
              <a:t>. Only attempt to remove a hook yourself if </a:t>
            </a:r>
            <a:r>
              <a:rPr lang="en-US" sz="2000" dirty="0" smtClean="0">
                <a:latin typeface="Maiandra GD" panose="020E0502030308020204" pitchFamily="34" charset="0"/>
              </a:rPr>
              <a:t>medical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en-US" sz="2000" dirty="0" smtClean="0">
                <a:latin typeface="Maiandra GD" panose="020E0502030308020204" pitchFamily="34" charset="0"/>
              </a:rPr>
              <a:t>help </a:t>
            </a:r>
            <a:r>
              <a:rPr lang="en-US" sz="2000" dirty="0">
                <a:latin typeface="Maiandra GD" panose="020E0502030308020204" pitchFamily="34" charset="0"/>
              </a:rPr>
              <a:t>is not readily available. Embedded fishhooks carry a risk </a:t>
            </a:r>
            <a:r>
              <a:rPr lang="en-US" sz="2000" dirty="0" smtClean="0">
                <a:latin typeface="Maiandra GD" panose="020E0502030308020204" pitchFamily="34" charset="0"/>
              </a:rPr>
              <a:t>of</a:t>
            </a:r>
            <a:r>
              <a:rPr lang="tr-TR" sz="2000" dirty="0" smtClean="0">
                <a:latin typeface="Maiandra GD" panose="020E0502030308020204" pitchFamily="34" charset="0"/>
              </a:rPr>
              <a:t> </a:t>
            </a:r>
            <a:r>
              <a:rPr lang="tr-TR" sz="2000" dirty="0" err="1" smtClean="0">
                <a:latin typeface="Maiandra GD" panose="020E0502030308020204" pitchFamily="34" charset="0"/>
              </a:rPr>
              <a:t>infection</a:t>
            </a:r>
            <a:r>
              <a:rPr lang="tr-TR" sz="2000" dirty="0">
                <a:latin typeface="Maiandra GD" panose="020E0502030308020204" pitchFamily="34" charset="0"/>
              </a:rPr>
              <a:t>, </a:t>
            </a:r>
            <a:r>
              <a:rPr lang="tr-TR" sz="2000" dirty="0" err="1">
                <a:latin typeface="Maiandra GD" panose="020E0502030308020204" pitchFamily="34" charset="0"/>
              </a:rPr>
              <a:t>including</a:t>
            </a:r>
            <a:r>
              <a:rPr lang="tr-TR" sz="2000" dirty="0">
                <a:latin typeface="Maiandra GD" panose="020E0502030308020204" pitchFamily="34" charset="0"/>
              </a:rPr>
              <a:t> </a:t>
            </a:r>
            <a:r>
              <a:rPr lang="tr-TR" sz="2000" dirty="0" err="1">
                <a:latin typeface="Maiandra GD" panose="020E0502030308020204" pitchFamily="34" charset="0"/>
              </a:rPr>
              <a:t>tetanus</a:t>
            </a:r>
            <a:r>
              <a:rPr lang="tr-TR" sz="2000" dirty="0"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24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1574" y="1336403"/>
            <a:ext cx="113515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Maiandra GD" panose="020E0502030308020204" pitchFamily="34" charset="0"/>
              </a:rPr>
              <a:t>YOUR AIMS</a:t>
            </a:r>
          </a:p>
          <a:p>
            <a:endParaRPr lang="tr-TR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err="1" smtClean="0">
                <a:latin typeface="Maiandra GD" panose="020E0502030308020204" pitchFamily="34" charset="0"/>
              </a:rPr>
              <a:t>To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obtain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medical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help</a:t>
            </a:r>
            <a:endParaRPr lang="tr-TR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 smtClean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err="1" smtClean="0">
                <a:latin typeface="Maiandra GD" panose="020E0502030308020204" pitchFamily="34" charset="0"/>
              </a:rPr>
              <a:t>To</a:t>
            </a:r>
            <a:r>
              <a:rPr lang="tr-TR" b="1" dirty="0" smtClean="0">
                <a:latin typeface="Maiandra GD" panose="020E0502030308020204" pitchFamily="34" charset="0"/>
              </a:rPr>
              <a:t> minimize </a:t>
            </a:r>
            <a:r>
              <a:rPr lang="tr-TR" b="1" dirty="0" err="1" smtClean="0">
                <a:latin typeface="Maiandra GD" panose="020E0502030308020204" pitchFamily="34" charset="0"/>
              </a:rPr>
              <a:t>the</a:t>
            </a:r>
            <a:r>
              <a:rPr lang="tr-TR" b="1" dirty="0" smtClean="0">
                <a:latin typeface="Maiandra GD" panose="020E0502030308020204" pitchFamily="34" charset="0"/>
              </a:rPr>
              <a:t> risk of </a:t>
            </a:r>
            <a:r>
              <a:rPr lang="tr-TR" b="1" dirty="0" err="1" smtClean="0">
                <a:latin typeface="Maiandra GD" panose="020E0502030308020204" pitchFamily="34" charset="0"/>
              </a:rPr>
              <a:t>infection</a:t>
            </a:r>
            <a:endParaRPr lang="tr-TR" b="1" dirty="0" smtClean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err="1" smtClean="0">
                <a:latin typeface="Maiandra GD" panose="020E0502030308020204" pitchFamily="34" charset="0"/>
              </a:rPr>
              <a:t>If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help</a:t>
            </a:r>
            <a:r>
              <a:rPr lang="tr-TR" b="1" dirty="0" smtClean="0">
                <a:latin typeface="Maiandra GD" panose="020E0502030308020204" pitchFamily="34" charset="0"/>
              </a:rPr>
              <a:t> is </a:t>
            </a:r>
            <a:r>
              <a:rPr lang="tr-TR" b="1" dirty="0" err="1" smtClean="0">
                <a:latin typeface="Maiandra GD" panose="020E0502030308020204" pitchFamily="34" charset="0"/>
              </a:rPr>
              <a:t>delayed</a:t>
            </a:r>
            <a:r>
              <a:rPr lang="tr-TR" b="1" dirty="0" smtClean="0">
                <a:latin typeface="Maiandra GD" panose="020E0502030308020204" pitchFamily="34" charset="0"/>
              </a:rPr>
              <a:t>, </a:t>
            </a:r>
            <a:r>
              <a:rPr lang="tr-TR" b="1" dirty="0" err="1" smtClean="0">
                <a:latin typeface="Maiandra GD" panose="020E0502030308020204" pitchFamily="34" charset="0"/>
              </a:rPr>
              <a:t>to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remove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the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fishhook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without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causing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any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further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injury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and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pain</a:t>
            </a:r>
            <a:endParaRPr lang="tr-TR" b="1" dirty="0" smtClean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 smtClean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>
              <a:latin typeface="Maiandra GD" panose="020E0502030308020204" pitchFamily="34" charset="0"/>
            </a:endParaRPr>
          </a:p>
          <a:p>
            <a:r>
              <a:rPr lang="tr-TR" b="1" dirty="0" smtClean="0">
                <a:latin typeface="Maiandra GD" panose="020E0502030308020204" pitchFamily="34" charset="0"/>
              </a:rPr>
              <a:t>		IF </a:t>
            </a:r>
            <a:r>
              <a:rPr lang="tr-TR" b="1" dirty="0" err="1" smtClean="0">
                <a:latin typeface="Maiandra GD" panose="020E0502030308020204" pitchFamily="34" charset="0"/>
              </a:rPr>
              <a:t>the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casualty</a:t>
            </a:r>
            <a:r>
              <a:rPr lang="tr-TR" b="1" dirty="0" smtClean="0">
                <a:latin typeface="Maiandra GD" panose="020E0502030308020204" pitchFamily="34" charset="0"/>
              </a:rPr>
              <a:t> is not sure </a:t>
            </a:r>
            <a:r>
              <a:rPr lang="tr-TR" b="1" dirty="0" err="1" smtClean="0">
                <a:latin typeface="Maiandra GD" panose="020E0502030308020204" pitchFamily="34" charset="0"/>
              </a:rPr>
              <a:t>if</a:t>
            </a:r>
            <a:r>
              <a:rPr lang="tr-TR" b="1" dirty="0" smtClean="0">
                <a:latin typeface="Maiandra GD" panose="020E0502030308020204" pitchFamily="34" charset="0"/>
              </a:rPr>
              <a:t> he is </a:t>
            </a:r>
            <a:r>
              <a:rPr lang="tr-TR" b="1" dirty="0" err="1" smtClean="0">
                <a:latin typeface="Maiandra GD" panose="020E0502030308020204" pitchFamily="34" charset="0"/>
              </a:rPr>
              <a:t>up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to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date</a:t>
            </a:r>
            <a:r>
              <a:rPr lang="tr-TR" b="1" dirty="0" smtClean="0">
                <a:latin typeface="Maiandra GD" panose="020E0502030308020204" pitchFamily="34" charset="0"/>
              </a:rPr>
              <a:t> on his </a:t>
            </a:r>
            <a:r>
              <a:rPr lang="tr-TR" b="1" dirty="0" err="1" smtClean="0">
                <a:latin typeface="Maiandra GD" panose="020E0502030308020204" pitchFamily="34" charset="0"/>
              </a:rPr>
              <a:t>tetanus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immunization</a:t>
            </a:r>
            <a:r>
              <a:rPr lang="tr-TR" b="1" dirty="0" smtClean="0">
                <a:latin typeface="Maiandra GD" panose="020E0502030308020204" pitchFamily="34" charset="0"/>
              </a:rPr>
              <a:t>, </a:t>
            </a:r>
            <a:r>
              <a:rPr lang="tr-TR" b="1" dirty="0" err="1" smtClean="0">
                <a:latin typeface="Maiandra GD" panose="020E0502030308020204" pitchFamily="34" charset="0"/>
              </a:rPr>
              <a:t>seek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medical</a:t>
            </a:r>
            <a:r>
              <a:rPr lang="tr-TR" b="1" dirty="0" smtClean="0">
                <a:latin typeface="Maiandra GD" panose="020E0502030308020204" pitchFamily="34" charset="0"/>
              </a:rPr>
              <a:t> </a:t>
            </a:r>
            <a:r>
              <a:rPr lang="tr-TR" b="1" dirty="0" err="1" smtClean="0">
                <a:latin typeface="Maiandra GD" panose="020E0502030308020204" pitchFamily="34" charset="0"/>
              </a:rPr>
              <a:t>advice</a:t>
            </a:r>
            <a:r>
              <a:rPr lang="tr-TR" b="1" dirty="0" smtClean="0">
                <a:latin typeface="Maiandra GD" panose="020E0502030308020204" pitchFamily="34" charset="0"/>
              </a:rPr>
              <a:t>. </a:t>
            </a:r>
          </a:p>
          <a:p>
            <a:endParaRPr lang="tr-TR" b="1" dirty="0">
              <a:latin typeface="Maiandra GD" panose="020E0502030308020204" pitchFamily="34" charset="0"/>
            </a:endParaRPr>
          </a:p>
          <a:p>
            <a:endParaRPr lang="tr-TR" b="1" dirty="0">
              <a:latin typeface="Maiandra GD" panose="020E0502030308020204" pitchFamily="34" charset="0"/>
            </a:endParaRPr>
          </a:p>
          <a:p>
            <a:endParaRPr lang="tr-TR" dirty="0">
              <a:latin typeface="Maiandra GD" panose="020E0502030308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58" y="3757612"/>
            <a:ext cx="1181100" cy="117157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91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354" y="206536"/>
            <a:ext cx="5987561" cy="640957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935837" y="6616107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latin typeface="Maiandra GD" panose="020E0502030308020204" pitchFamily="34" charset="0"/>
                <a:ea typeface="Calibri" panose="020F0502020204030204" pitchFamily="34" charset="0"/>
              </a:rPr>
              <a:t>American </a:t>
            </a:r>
            <a:r>
              <a:rPr lang="en-US" sz="900" dirty="0">
                <a:latin typeface="Maiandra GD" panose="020E0502030308020204" pitchFamily="34" charset="0"/>
                <a:ea typeface="Calibri" panose="020F0502020204030204" pitchFamily="34" charset="0"/>
              </a:rPr>
              <a:t>College of Emergency Physicians (ACEP) First Aid Manual 5</a:t>
            </a:r>
            <a:r>
              <a:rPr lang="en-US" sz="900" baseline="30000" dirty="0">
                <a:latin typeface="Maiandra GD" panose="020E0502030308020204" pitchFamily="34" charset="0"/>
                <a:ea typeface="Calibri" panose="020F0502020204030204" pitchFamily="34" charset="0"/>
              </a:rPr>
              <a:t>th</a:t>
            </a:r>
            <a:r>
              <a:rPr lang="en-US" sz="900" dirty="0">
                <a:latin typeface="Maiandra GD" panose="020E0502030308020204" pitchFamily="34" charset="0"/>
                <a:ea typeface="Calibri" panose="020F0502020204030204" pitchFamily="34" charset="0"/>
              </a:rPr>
              <a:t> Edition </a:t>
            </a:r>
            <a:endParaRPr lang="tr-TR" sz="900" dirty="0">
              <a:latin typeface="Maiandra GD" panose="020E0502030308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9A9D-2BE8-4D91-A7A4-378516CB753E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2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1430</Words>
  <Application>Microsoft Office PowerPoint</Application>
  <PresentationFormat>Geniş ekran</PresentationFormat>
  <Paragraphs>189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Maiandra GD</vt:lpstr>
      <vt:lpstr>Wingdings</vt:lpstr>
      <vt:lpstr>Office Teması</vt:lpstr>
      <vt:lpstr>Foreign Objects,  Poisoning,  Bites and Stings (1)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Objects, Poisoning, Bites and Stings</dc:title>
  <dc:creator>gizem kayki</dc:creator>
  <cp:lastModifiedBy>gizem kayki</cp:lastModifiedBy>
  <cp:revision>53</cp:revision>
  <dcterms:created xsi:type="dcterms:W3CDTF">2020-04-29T10:44:09Z</dcterms:created>
  <dcterms:modified xsi:type="dcterms:W3CDTF">2020-05-06T22:43:21Z</dcterms:modified>
</cp:coreProperties>
</file>