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79" r:id="rId4"/>
    <p:sldId id="258" r:id="rId5"/>
    <p:sldId id="259" r:id="rId6"/>
    <p:sldId id="260" r:id="rId7"/>
    <p:sldId id="261" r:id="rId8"/>
    <p:sldId id="262" r:id="rId9"/>
    <p:sldId id="263" r:id="rId10"/>
    <p:sldId id="265" r:id="rId11"/>
    <p:sldId id="264"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95"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4124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2FDD5A-2ED6-41A1-B648-907F8157BCFA}"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A120F3-A6C3-4A3E-904F-95AAE6F4A69C}" type="slidenum">
              <a:rPr lang="tr-TR" smtClean="0"/>
              <a:t>‹#›</a:t>
            </a:fld>
            <a:endParaRPr lang="tr-TR"/>
          </a:p>
        </p:txBody>
      </p:sp>
    </p:spTree>
    <p:extLst>
      <p:ext uri="{BB962C8B-B14F-4D97-AF65-F5344CB8AC3E}">
        <p14:creationId xmlns:p14="http://schemas.microsoft.com/office/powerpoint/2010/main" val="1852791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FA120F3-A6C3-4A3E-904F-95AAE6F4A69C}" type="slidenum">
              <a:rPr lang="tr-TR" smtClean="0"/>
              <a:t>15</a:t>
            </a:fld>
            <a:endParaRPr lang="tr-TR"/>
          </a:p>
        </p:txBody>
      </p:sp>
    </p:spTree>
    <p:extLst>
      <p:ext uri="{BB962C8B-B14F-4D97-AF65-F5344CB8AC3E}">
        <p14:creationId xmlns:p14="http://schemas.microsoft.com/office/powerpoint/2010/main" val="2400189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FA120F3-A6C3-4A3E-904F-95AAE6F4A69C}" type="slidenum">
              <a:rPr lang="tr-TR" smtClean="0"/>
              <a:t>17</a:t>
            </a:fld>
            <a:endParaRPr lang="tr-TR"/>
          </a:p>
        </p:txBody>
      </p:sp>
    </p:spTree>
    <p:extLst>
      <p:ext uri="{BB962C8B-B14F-4D97-AF65-F5344CB8AC3E}">
        <p14:creationId xmlns:p14="http://schemas.microsoft.com/office/powerpoint/2010/main" val="357252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FA120F3-A6C3-4A3E-904F-95AAE6F4A69C}" type="slidenum">
              <a:rPr lang="tr-TR" smtClean="0"/>
              <a:t>39</a:t>
            </a:fld>
            <a:endParaRPr lang="tr-TR"/>
          </a:p>
        </p:txBody>
      </p:sp>
    </p:spTree>
    <p:extLst>
      <p:ext uri="{BB962C8B-B14F-4D97-AF65-F5344CB8AC3E}">
        <p14:creationId xmlns:p14="http://schemas.microsoft.com/office/powerpoint/2010/main" val="2303539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26E1D3F-9B44-46E1-A973-F6A8812C5E2B}"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26E1D3F-9B44-46E1-A973-F6A8812C5E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26E1D3F-9B44-46E1-A973-F6A8812C5E2B}"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D5AA586-4863-4E19-9BEF-02BE59EB5CDF}"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26E1D3F-9B44-46E1-A973-F6A8812C5E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293096"/>
            <a:ext cx="6400800" cy="1152128"/>
          </a:xfrm>
        </p:spPr>
        <p:txBody>
          <a:bodyPr/>
          <a:lstStyle/>
          <a:p>
            <a:r>
              <a:rPr lang="tr-TR" b="1" dirty="0" smtClean="0">
                <a:solidFill>
                  <a:schemeClr val="tx1"/>
                </a:solidFill>
                <a:latin typeface="Book Antiqua" pitchFamily="18" charset="0"/>
              </a:rPr>
              <a:t>Emir Hilmi  </a:t>
            </a:r>
            <a:r>
              <a:rPr lang="tr-TR" b="1" dirty="0" err="1" smtClean="0">
                <a:solidFill>
                  <a:schemeClr val="tx1"/>
                </a:solidFill>
                <a:latin typeface="Book Antiqua" pitchFamily="18" charset="0"/>
              </a:rPr>
              <a:t>Üner</a:t>
            </a:r>
            <a:endParaRPr lang="tr-TR" b="1"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b="1" dirty="0" smtClean="0">
                <a:solidFill>
                  <a:schemeClr val="bg1"/>
                </a:solidFill>
                <a:latin typeface="Book Antiqua" pitchFamily="18" charset="0"/>
              </a:rPr>
              <a:t>Ziyafet ve İkram Dersi Soruları</a:t>
            </a:r>
            <a:br>
              <a:rPr lang="tr-TR" b="1" dirty="0" smtClean="0">
                <a:solidFill>
                  <a:schemeClr val="bg1"/>
                </a:solidFill>
                <a:latin typeface="Book Antiqua" pitchFamily="18" charset="0"/>
              </a:rPr>
            </a:br>
            <a:r>
              <a:rPr lang="tr-TR" b="1" dirty="0" smtClean="0">
                <a:solidFill>
                  <a:schemeClr val="bg1"/>
                </a:solidFill>
                <a:latin typeface="Book Antiqua" pitchFamily="18" charset="0"/>
              </a:rPr>
              <a:t>1. ve 2. Hafta</a:t>
            </a:r>
            <a:endParaRPr lang="tr-TR" b="1" dirty="0">
              <a:solidFill>
                <a:schemeClr val="bg1"/>
              </a:solidFill>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Book Antiqua" pitchFamily="18" charset="0"/>
              </a:rPr>
              <a:t>Kuver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323528" y="1447800"/>
            <a:ext cx="8363272" cy="4572000"/>
          </a:xfrm>
        </p:spPr>
        <p:txBody>
          <a:bodyPr/>
          <a:lstStyle/>
          <a:p>
            <a:pPr algn="just"/>
            <a:endParaRPr lang="tr-TR" sz="2800" b="1" dirty="0" smtClean="0">
              <a:solidFill>
                <a:schemeClr val="tx1"/>
              </a:solidFill>
              <a:latin typeface="Book Antiqua" pitchFamily="18" charset="0"/>
            </a:endParaRPr>
          </a:p>
          <a:p>
            <a:pPr algn="just"/>
            <a:endParaRPr lang="tr-TR" sz="2800" b="1" dirty="0" smtClean="0">
              <a:latin typeface="Book Antiqua" pitchFamily="18" charset="0"/>
            </a:endParaRPr>
          </a:p>
          <a:p>
            <a:pPr algn="just"/>
            <a:r>
              <a:rPr lang="tr-TR" sz="2800" b="1" dirty="0" smtClean="0">
                <a:solidFill>
                  <a:schemeClr val="tx1"/>
                </a:solidFill>
                <a:latin typeface="Book Antiqua" pitchFamily="18" charset="0"/>
              </a:rPr>
              <a:t>Yemekte kullanılacak tabak, çatal kaşık, bıçak, bardak, peçete, kül tablası, vazo, şamdan ve </a:t>
            </a:r>
            <a:r>
              <a:rPr lang="tr-TR" sz="2800" b="1" dirty="0" err="1" smtClean="0">
                <a:solidFill>
                  <a:schemeClr val="tx1"/>
                </a:solidFill>
                <a:latin typeface="Book Antiqua" pitchFamily="18" charset="0"/>
              </a:rPr>
              <a:t>menaj</a:t>
            </a:r>
            <a:r>
              <a:rPr lang="tr-TR" sz="2800" b="1" dirty="0" smtClean="0">
                <a:solidFill>
                  <a:schemeClr val="tx1"/>
                </a:solidFill>
                <a:latin typeface="Book Antiqua" pitchFamily="18" charset="0"/>
              </a:rPr>
              <a:t> gibi araçların, sunulacak yemeğin, servis tipinin, restoranın özelliklerine uygun olarak yemek masası üzerine yerleştirilmesine kuver (kuver açma) denir.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274638"/>
            <a:ext cx="7416824" cy="1786210"/>
          </a:xfrm>
        </p:spPr>
        <p:txBody>
          <a:bodyPr>
            <a:noAutofit/>
          </a:bodyPr>
          <a:lstStyle/>
          <a:p>
            <a:pPr algn="just"/>
            <a:r>
              <a:rPr lang="tr-TR" sz="3200" b="1" dirty="0" smtClean="0">
                <a:solidFill>
                  <a:schemeClr val="tx1"/>
                </a:solidFill>
                <a:latin typeface="Book Antiqua" pitchFamily="18" charset="0"/>
              </a:rPr>
              <a:t>Alakart  servis kuveri  ve ziyafet kuveri alanının genişliği en az ne kadar olmalıdır?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492896"/>
            <a:ext cx="7772400" cy="3526904"/>
          </a:xfrm>
        </p:spPr>
        <p:txBody>
          <a:bodyPr/>
          <a:lstStyle/>
          <a:p>
            <a:r>
              <a:rPr lang="tr-TR" sz="2800" b="1" dirty="0" smtClean="0">
                <a:latin typeface="Book Antiqua" pitchFamily="18" charset="0"/>
              </a:rPr>
              <a:t>Bu alan alakart servis sunan işletmelerde 80 cm ve üzeridir.</a:t>
            </a:r>
          </a:p>
          <a:p>
            <a:endParaRPr lang="tr-TR" sz="2800" b="1" dirty="0" smtClean="0">
              <a:latin typeface="Book Antiqua" pitchFamily="18" charset="0"/>
            </a:endParaRPr>
          </a:p>
          <a:p>
            <a:r>
              <a:rPr lang="tr-TR" sz="2800" b="1" dirty="0" smtClean="0">
                <a:latin typeface="Book Antiqua" pitchFamily="18" charset="0"/>
              </a:rPr>
              <a:t>Ziyafetlerde her kuver için ayrılan alan 65 </a:t>
            </a:r>
            <a:r>
              <a:rPr lang="tr-TR" sz="2800" b="1" dirty="0" err="1" smtClean="0">
                <a:latin typeface="Book Antiqua" pitchFamily="18" charset="0"/>
              </a:rPr>
              <a:t>cm’e</a:t>
            </a:r>
            <a:r>
              <a:rPr lang="tr-TR" sz="2800" b="1" dirty="0" smtClean="0">
                <a:latin typeface="Book Antiqua" pitchFamily="18" charset="0"/>
              </a:rPr>
              <a:t> kadar inebilir.</a:t>
            </a:r>
            <a:endParaRPr lang="tr-T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Standart Kuver Malzemeleri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p:txBody>
          <a:bodyPr>
            <a:normAutofit fontScale="92500" lnSpcReduction="10000"/>
          </a:bodyPr>
          <a:lstStyle/>
          <a:p>
            <a:pPr algn="just"/>
            <a:endParaRPr lang="tr-TR" sz="2800" b="1" dirty="0" smtClean="0">
              <a:solidFill>
                <a:schemeClr val="tx1"/>
              </a:solidFill>
              <a:latin typeface="Book Antiqua" pitchFamily="18" charset="0"/>
            </a:endParaRPr>
          </a:p>
          <a:p>
            <a:pPr algn="just"/>
            <a:r>
              <a:rPr lang="tr-TR" sz="2800" b="1" dirty="0" smtClean="0">
                <a:solidFill>
                  <a:schemeClr val="tx1"/>
                </a:solidFill>
                <a:latin typeface="Book Antiqua" pitchFamily="18" charset="0"/>
              </a:rPr>
              <a:t> </a:t>
            </a:r>
            <a:r>
              <a:rPr lang="tr-TR" sz="2800" b="1" dirty="0" err="1" smtClean="0">
                <a:solidFill>
                  <a:schemeClr val="tx1"/>
                </a:solidFill>
                <a:latin typeface="Book Antiqua" pitchFamily="18" charset="0"/>
              </a:rPr>
              <a:t>Molton</a:t>
            </a:r>
            <a:endParaRPr lang="tr-TR" sz="2800" b="1" dirty="0" smtClean="0">
              <a:solidFill>
                <a:schemeClr val="tx1"/>
              </a:solidFill>
              <a:latin typeface="Book Antiqua" pitchFamily="18" charset="0"/>
            </a:endParaRPr>
          </a:p>
          <a:p>
            <a:pPr algn="just"/>
            <a:r>
              <a:rPr lang="tr-TR" sz="2800" b="1" dirty="0" smtClean="0">
                <a:solidFill>
                  <a:schemeClr val="tx1"/>
                </a:solidFill>
                <a:latin typeface="Book Antiqua" pitchFamily="18" charset="0"/>
              </a:rPr>
              <a:t> Masa örtüsü</a:t>
            </a:r>
          </a:p>
          <a:p>
            <a:pPr algn="just"/>
            <a:r>
              <a:rPr lang="tr-TR" sz="2800" b="1" dirty="0" smtClean="0">
                <a:solidFill>
                  <a:schemeClr val="tx1"/>
                </a:solidFill>
                <a:latin typeface="Book Antiqua" pitchFamily="18" charset="0"/>
              </a:rPr>
              <a:t> Kapak örtü</a:t>
            </a:r>
          </a:p>
          <a:p>
            <a:pPr algn="just"/>
            <a:r>
              <a:rPr lang="tr-TR" sz="2800" b="1" dirty="0" smtClean="0">
                <a:solidFill>
                  <a:schemeClr val="tx1"/>
                </a:solidFill>
                <a:latin typeface="Book Antiqua" pitchFamily="18" charset="0"/>
              </a:rPr>
              <a:t> Kuver tabağı</a:t>
            </a:r>
          </a:p>
          <a:p>
            <a:pPr algn="just"/>
            <a:r>
              <a:rPr lang="tr-TR" sz="2800" b="1" dirty="0" smtClean="0">
                <a:solidFill>
                  <a:schemeClr val="tx1"/>
                </a:solidFill>
                <a:latin typeface="Book Antiqua" pitchFamily="18" charset="0"/>
              </a:rPr>
              <a:t> Peçete</a:t>
            </a:r>
          </a:p>
          <a:p>
            <a:pPr algn="just"/>
            <a:r>
              <a:rPr lang="tr-TR" sz="2800" b="1" dirty="0" smtClean="0">
                <a:solidFill>
                  <a:schemeClr val="tx1"/>
                </a:solidFill>
                <a:latin typeface="Book Antiqua" pitchFamily="18" charset="0"/>
              </a:rPr>
              <a:t> Metal servis takımları;  çatal, kaşık ve bıçaklar</a:t>
            </a:r>
          </a:p>
          <a:p>
            <a:pPr algn="just"/>
            <a:r>
              <a:rPr lang="tr-TR" sz="2800" b="1" dirty="0" smtClean="0">
                <a:solidFill>
                  <a:schemeClr val="tx1"/>
                </a:solidFill>
                <a:latin typeface="Book Antiqua" pitchFamily="18" charset="0"/>
              </a:rPr>
              <a:t> Ekmek tabağı ve tereyağı    bıçağı</a:t>
            </a:r>
          </a:p>
          <a:p>
            <a:pPr algn="just"/>
            <a:r>
              <a:rPr lang="tr-TR" sz="2800" b="1" dirty="0" smtClean="0">
                <a:solidFill>
                  <a:schemeClr val="tx1"/>
                </a:solidFill>
                <a:latin typeface="Book Antiqua" pitchFamily="18" charset="0"/>
              </a:rPr>
              <a:t> Bardaklar</a:t>
            </a:r>
          </a:p>
          <a:p>
            <a:pPr algn="just"/>
            <a:r>
              <a:rPr lang="tr-TR" sz="2800" b="1" dirty="0" smtClean="0">
                <a:solidFill>
                  <a:schemeClr val="tx1"/>
                </a:solidFill>
                <a:latin typeface="Book Antiqua" pitchFamily="18" charset="0"/>
              </a:rPr>
              <a:t> </a:t>
            </a:r>
            <a:r>
              <a:rPr lang="tr-TR" sz="2800" b="1" dirty="0" err="1" smtClean="0">
                <a:solidFill>
                  <a:schemeClr val="tx1"/>
                </a:solidFill>
                <a:latin typeface="Book Antiqua" pitchFamily="18" charset="0"/>
              </a:rPr>
              <a:t>Menaj</a:t>
            </a:r>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404664"/>
            <a:ext cx="7772400" cy="1728192"/>
          </a:xfrm>
        </p:spPr>
        <p:txBody>
          <a:bodyPr>
            <a:noAutofit/>
          </a:bodyPr>
          <a:lstStyle/>
          <a:p>
            <a:r>
              <a:rPr lang="tr-TR" sz="3600" b="1" dirty="0" smtClean="0">
                <a:solidFill>
                  <a:schemeClr val="tx1"/>
                </a:solidFill>
                <a:latin typeface="Book Antiqua" pitchFamily="18" charset="0"/>
              </a:rPr>
              <a:t/>
            </a:r>
            <a:br>
              <a:rPr lang="tr-TR" sz="3600" b="1" dirty="0" smtClean="0">
                <a:solidFill>
                  <a:schemeClr val="tx1"/>
                </a:solidFill>
                <a:latin typeface="Book Antiqua" pitchFamily="18" charset="0"/>
              </a:rPr>
            </a:br>
            <a:r>
              <a:rPr lang="tr-TR" sz="3600" b="1" dirty="0" smtClean="0">
                <a:solidFill>
                  <a:schemeClr val="tx1"/>
                </a:solidFill>
                <a:latin typeface="Book Antiqua" pitchFamily="18" charset="0"/>
              </a:rPr>
              <a:t>	</a:t>
            </a:r>
            <a:br>
              <a:rPr lang="tr-TR" sz="3600" b="1" dirty="0" smtClean="0">
                <a:solidFill>
                  <a:schemeClr val="tx1"/>
                </a:solidFill>
                <a:latin typeface="Book Antiqua" pitchFamily="18" charset="0"/>
              </a:rPr>
            </a:br>
            <a:r>
              <a:rPr lang="tr-TR" sz="3600" b="1" dirty="0" smtClean="0">
                <a:solidFill>
                  <a:schemeClr val="tx1"/>
                </a:solidFill>
                <a:latin typeface="Book Antiqua" pitchFamily="18" charset="0"/>
              </a:rPr>
              <a:t>Hazırlanış amaçlarına göre kuver çeşitleri nelerdir?</a:t>
            </a:r>
            <a:br>
              <a:rPr lang="tr-TR" sz="3600" b="1" dirty="0" smtClean="0">
                <a:solidFill>
                  <a:schemeClr val="tx1"/>
                </a:solidFill>
                <a:latin typeface="Book Antiqua" pitchFamily="18" charset="0"/>
              </a:rPr>
            </a:br>
            <a:endParaRPr lang="tr-TR" sz="3600" b="1" dirty="0">
              <a:solidFill>
                <a:schemeClr val="tx1"/>
              </a:solidFill>
              <a:latin typeface="Book Antiqua" pitchFamily="18" charset="0"/>
            </a:endParaRPr>
          </a:p>
        </p:txBody>
      </p:sp>
      <p:sp>
        <p:nvSpPr>
          <p:cNvPr id="3" name="2 İçerik Yer Tutucusu"/>
          <p:cNvSpPr>
            <a:spLocks noGrp="1"/>
          </p:cNvSpPr>
          <p:nvPr>
            <p:ph sz="quarter" idx="1"/>
          </p:nvPr>
        </p:nvSpPr>
        <p:spPr>
          <a:xfrm>
            <a:off x="539552" y="2420888"/>
            <a:ext cx="8147248" cy="3598912"/>
          </a:xfrm>
        </p:spPr>
        <p:txBody>
          <a:bodyPr/>
          <a:lstStyle/>
          <a:p>
            <a:pPr algn="just"/>
            <a:r>
              <a:rPr lang="tr-TR" sz="3200" b="1" dirty="0" smtClean="0">
                <a:solidFill>
                  <a:schemeClr val="tx1"/>
                </a:solidFill>
                <a:latin typeface="Book Antiqua" pitchFamily="18" charset="0"/>
              </a:rPr>
              <a:t>1) Alakart (</a:t>
            </a:r>
            <a:r>
              <a:rPr lang="tr-TR" sz="3200" b="1" dirty="0" err="1" smtClean="0">
                <a:solidFill>
                  <a:schemeClr val="tx1"/>
                </a:solidFill>
                <a:latin typeface="Book Antiqua" pitchFamily="18" charset="0"/>
              </a:rPr>
              <a:t>A’la</a:t>
            </a:r>
            <a:r>
              <a:rPr lang="tr-TR" sz="3200" b="1" dirty="0" smtClean="0">
                <a:solidFill>
                  <a:schemeClr val="tx1"/>
                </a:solidFill>
                <a:latin typeface="Book Antiqua" pitchFamily="18" charset="0"/>
              </a:rPr>
              <a:t> </a:t>
            </a:r>
            <a:r>
              <a:rPr lang="tr-TR" sz="3200" b="1" dirty="0" err="1" smtClean="0">
                <a:solidFill>
                  <a:schemeClr val="tx1"/>
                </a:solidFill>
                <a:latin typeface="Book Antiqua" pitchFamily="18" charset="0"/>
              </a:rPr>
              <a:t>Carte</a:t>
            </a:r>
            <a:r>
              <a:rPr lang="tr-TR" sz="3200" b="1" dirty="0" smtClean="0">
                <a:solidFill>
                  <a:schemeClr val="tx1"/>
                </a:solidFill>
                <a:latin typeface="Book Antiqua" pitchFamily="18" charset="0"/>
              </a:rPr>
              <a:t>) kuver /Basit kuver</a:t>
            </a:r>
          </a:p>
          <a:p>
            <a:pPr algn="just"/>
            <a:r>
              <a:rPr lang="tr-TR" sz="3200" b="1" dirty="0" smtClean="0">
                <a:solidFill>
                  <a:schemeClr val="tx1"/>
                </a:solidFill>
                <a:latin typeface="Book Antiqua" pitchFamily="18" charset="0"/>
              </a:rPr>
              <a:t>2) Tabldot (</a:t>
            </a:r>
            <a:r>
              <a:rPr lang="tr-TR" sz="3200" b="1" dirty="0" err="1" smtClean="0">
                <a:solidFill>
                  <a:schemeClr val="tx1"/>
                </a:solidFill>
                <a:latin typeface="Book Antiqua" pitchFamily="18" charset="0"/>
              </a:rPr>
              <a:t>Table</a:t>
            </a:r>
            <a:r>
              <a:rPr lang="tr-TR" sz="3200" b="1" dirty="0" smtClean="0">
                <a:solidFill>
                  <a:schemeClr val="tx1"/>
                </a:solidFill>
                <a:latin typeface="Book Antiqua" pitchFamily="18" charset="0"/>
              </a:rPr>
              <a:t> de </a:t>
            </a:r>
            <a:r>
              <a:rPr lang="tr-TR" sz="3200" b="1" dirty="0" err="1" smtClean="0">
                <a:solidFill>
                  <a:schemeClr val="tx1"/>
                </a:solidFill>
                <a:latin typeface="Book Antiqua" pitchFamily="18" charset="0"/>
              </a:rPr>
              <a:t>hote</a:t>
            </a:r>
            <a:r>
              <a:rPr lang="tr-TR" sz="3200" b="1" dirty="0" smtClean="0">
                <a:solidFill>
                  <a:schemeClr val="tx1"/>
                </a:solidFill>
                <a:latin typeface="Book Antiqua" pitchFamily="18" charset="0"/>
              </a:rPr>
              <a:t> ) kuver</a:t>
            </a:r>
          </a:p>
          <a:p>
            <a:pPr algn="just"/>
            <a:r>
              <a:rPr lang="tr-TR" sz="3200" b="1" dirty="0" smtClean="0">
                <a:solidFill>
                  <a:schemeClr val="tx1"/>
                </a:solidFill>
                <a:latin typeface="Book Antiqua" pitchFamily="18" charset="0"/>
              </a:rPr>
              <a:t>3) Açık büfe kuveri</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629816"/>
            <a:ext cx="7772400" cy="1143000"/>
          </a:xfrm>
        </p:spPr>
        <p:txBody>
          <a:bodyPr>
            <a:normAutofit fontScale="90000"/>
          </a:bodyPr>
          <a:lstStyle/>
          <a:p>
            <a:r>
              <a:rPr lang="tr-TR" b="1" dirty="0" smtClean="0">
                <a:solidFill>
                  <a:schemeClr val="tx1"/>
                </a:solidFill>
                <a:latin typeface="Book Antiqua" pitchFamily="18" charset="0"/>
              </a:rPr>
              <a:t>Alakart kuverde bulunması gereken servis takımları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206352"/>
            <a:ext cx="7772400" cy="4030960"/>
          </a:xfrm>
        </p:spPr>
        <p:txBody>
          <a:bodyPr/>
          <a:lstStyle/>
          <a:p>
            <a:pPr algn="just"/>
            <a:r>
              <a:rPr lang="tr-TR" sz="2800" b="1" dirty="0" smtClean="0">
                <a:solidFill>
                  <a:schemeClr val="tx1"/>
                </a:solidFill>
                <a:latin typeface="Book Antiqua" pitchFamily="18" charset="0"/>
              </a:rPr>
              <a:t> </a:t>
            </a:r>
            <a:r>
              <a:rPr lang="tr-TR" sz="3200" b="1" dirty="0" err="1" smtClean="0">
                <a:solidFill>
                  <a:schemeClr val="tx1"/>
                </a:solidFill>
                <a:latin typeface="Book Antiqua" pitchFamily="18" charset="0"/>
              </a:rPr>
              <a:t>Molton</a:t>
            </a:r>
            <a:r>
              <a:rPr lang="tr-TR" sz="3200" b="1" dirty="0" smtClean="0">
                <a:solidFill>
                  <a:schemeClr val="tx1"/>
                </a:solidFill>
                <a:latin typeface="Book Antiqua" pitchFamily="18" charset="0"/>
              </a:rPr>
              <a:t> ve masa örtüsü,</a:t>
            </a:r>
          </a:p>
          <a:p>
            <a:pPr algn="just"/>
            <a:r>
              <a:rPr lang="tr-TR" sz="3200" b="1" dirty="0" smtClean="0">
                <a:solidFill>
                  <a:schemeClr val="tx1"/>
                </a:solidFill>
                <a:latin typeface="Book Antiqua" pitchFamily="18" charset="0"/>
              </a:rPr>
              <a:t> Servis tabağı, peçete,</a:t>
            </a:r>
          </a:p>
          <a:p>
            <a:pPr algn="just"/>
            <a:r>
              <a:rPr lang="tr-TR" sz="3200" b="1" dirty="0" smtClean="0">
                <a:solidFill>
                  <a:schemeClr val="tx1"/>
                </a:solidFill>
                <a:latin typeface="Book Antiqua" pitchFamily="18" charset="0"/>
              </a:rPr>
              <a:t> Ana yemek çatal, kaşık ve bıçağı</a:t>
            </a:r>
          </a:p>
          <a:p>
            <a:pPr algn="just"/>
            <a:r>
              <a:rPr lang="tr-TR" sz="3200" b="1" dirty="0" smtClean="0">
                <a:solidFill>
                  <a:schemeClr val="tx1"/>
                </a:solidFill>
                <a:latin typeface="Book Antiqua" pitchFamily="18" charset="0"/>
              </a:rPr>
              <a:t> Su bardağı</a:t>
            </a:r>
          </a:p>
          <a:p>
            <a:pPr algn="just"/>
            <a:r>
              <a:rPr lang="tr-TR" sz="3200" b="1" dirty="0" smtClean="0">
                <a:solidFill>
                  <a:schemeClr val="tx1"/>
                </a:solidFill>
                <a:latin typeface="Book Antiqua" pitchFamily="18" charset="0"/>
              </a:rPr>
              <a:t> </a:t>
            </a:r>
            <a:r>
              <a:rPr lang="tr-TR" sz="3200" b="1" dirty="0" err="1" smtClean="0">
                <a:solidFill>
                  <a:schemeClr val="tx1"/>
                </a:solidFill>
                <a:latin typeface="Book Antiqua" pitchFamily="18" charset="0"/>
              </a:rPr>
              <a:t>Menaj</a:t>
            </a:r>
            <a:r>
              <a:rPr lang="tr-TR" sz="3200" b="1" dirty="0" smtClean="0">
                <a:solidFill>
                  <a:schemeClr val="tx1"/>
                </a:solidFill>
                <a:latin typeface="Book Antiqua" pitchFamily="18" charset="0"/>
              </a:rPr>
              <a:t> takımları</a:t>
            </a:r>
          </a:p>
          <a:p>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Alakart servis kuverinin en önemli özelliği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251520" y="2060848"/>
            <a:ext cx="8424936" cy="4320480"/>
          </a:xfrm>
        </p:spPr>
        <p:txBody>
          <a:bodyPr/>
          <a:lstStyle/>
          <a:p>
            <a:pPr algn="just"/>
            <a:r>
              <a:rPr lang="tr-TR" sz="2800" b="1" dirty="0" smtClean="0">
                <a:solidFill>
                  <a:schemeClr val="tx1"/>
                </a:solidFill>
                <a:latin typeface="Book Antiqua" pitchFamily="18" charset="0"/>
              </a:rPr>
              <a:t>Alakart serviste konuğun yiyecek ve içecek isteği, yemek sonuna kadar kademe kademe öğrenilir. Alakart servis kuveri, sadece ana yemek için gerekli olan servis hazırlığıdır. Siparişi alınan diğer yemeklerin servis takımları ilaveler yapılarak kuver tamamlanır, bu nedenle her kademede siparişe göre kuver hazırlamak gerekir.</a:t>
            </a:r>
          </a:p>
          <a:p>
            <a:endParaRPr lang="tr-TR" sz="2800" b="1" dirty="0" smtClean="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620688"/>
            <a:ext cx="8435280" cy="1143000"/>
          </a:xfrm>
        </p:spPr>
        <p:txBody>
          <a:bodyPr>
            <a:normAutofit fontScale="90000"/>
          </a:bodyPr>
          <a:lstStyle/>
          <a:p>
            <a:r>
              <a:rPr lang="tr-TR" b="1" dirty="0" smtClean="0">
                <a:solidFill>
                  <a:schemeClr val="tx1"/>
                </a:solidFill>
                <a:latin typeface="Book Antiqua" pitchFamily="18" charset="0"/>
              </a:rPr>
              <a:t>Açık büfe kuverinin diğer kuverlerden en önemli farkı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395536" y="2780928"/>
            <a:ext cx="8291264" cy="3238872"/>
          </a:xfrm>
        </p:spPr>
        <p:txBody>
          <a:bodyPr>
            <a:normAutofit/>
          </a:bodyPr>
          <a:lstStyle/>
          <a:p>
            <a:pPr algn="just"/>
            <a:r>
              <a:rPr lang="tr-TR" sz="3200" b="1" dirty="0" smtClean="0">
                <a:solidFill>
                  <a:schemeClr val="tx1"/>
                </a:solidFill>
                <a:latin typeface="Book Antiqua" pitchFamily="18" charset="0"/>
              </a:rPr>
              <a:t>Açık büfe kuverde servis takımları diğer kuverlerde olduğu  gibi konuk masasına değil büfeye topluca yerleştirilir. </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74638"/>
            <a:ext cx="8075240" cy="1714202"/>
          </a:xfrm>
        </p:spPr>
        <p:txBody>
          <a:bodyPr>
            <a:noAutofit/>
          </a:bodyPr>
          <a:lstStyle/>
          <a:p>
            <a:pPr algn="just"/>
            <a:r>
              <a:rPr lang="tr-TR" sz="3200" b="1" dirty="0" smtClean="0">
                <a:solidFill>
                  <a:schemeClr val="tx1"/>
                </a:solidFill>
                <a:latin typeface="Book Antiqua" pitchFamily="18" charset="0"/>
              </a:rPr>
              <a:t>Kuvere ilk olarak yerleştirilen ve diğer  servis takımlarının da yerlerini belirleyen takım hangisidir?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492896"/>
            <a:ext cx="7772400" cy="3526904"/>
          </a:xfrm>
        </p:spPr>
        <p:txBody>
          <a:bodyPr>
            <a:normAutofit/>
          </a:bodyPr>
          <a:lstStyle/>
          <a:p>
            <a:pPr algn="just"/>
            <a:r>
              <a:rPr lang="tr-TR" sz="3200" b="1" dirty="0" smtClean="0">
                <a:solidFill>
                  <a:schemeClr val="tx1"/>
                </a:solidFill>
                <a:latin typeface="Book Antiqua" pitchFamily="18" charset="0"/>
              </a:rPr>
              <a:t>Kuver tabağı, tüm servis takımlarının ve kuver yerinin belirlenmesinde en önemli unsurdur. Diğer takımlar kuver tabağının yerine göre kuvere yerleştirilir.</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604448" cy="1930226"/>
          </a:xfrm>
        </p:spPr>
        <p:txBody>
          <a:bodyPr>
            <a:normAutofit fontScale="90000"/>
          </a:bodyPr>
          <a:lstStyle/>
          <a:p>
            <a:pPr algn="ctr"/>
            <a:r>
              <a:rPr lang="tr-TR" b="1" dirty="0" smtClean="0">
                <a:solidFill>
                  <a:schemeClr val="tx1"/>
                </a:solidFill>
                <a:latin typeface="Book Antiqua" pitchFamily="18" charset="0"/>
              </a:rPr>
              <a:t>Tabak servisi kuverinde kuver tabağının masadaki yeri nasıl belirlenir?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323528" y="2708920"/>
            <a:ext cx="8424936" cy="3454896"/>
          </a:xfrm>
        </p:spPr>
        <p:txBody>
          <a:bodyPr>
            <a:normAutofit/>
          </a:bodyPr>
          <a:lstStyle/>
          <a:p>
            <a:pPr algn="just"/>
            <a:r>
              <a:rPr lang="tr-TR" sz="3200" b="1" dirty="0" smtClean="0">
                <a:latin typeface="Book Antiqua" pitchFamily="18" charset="0"/>
              </a:rPr>
              <a:t>Tabak servisi/Amerikan </a:t>
            </a:r>
            <a:r>
              <a:rPr lang="tr-TR" sz="3200" b="1" dirty="0" smtClean="0">
                <a:solidFill>
                  <a:schemeClr val="tx1"/>
                </a:solidFill>
                <a:latin typeface="Book Antiqua" pitchFamily="18" charset="0"/>
              </a:rPr>
              <a:t>servis kuverinde kuver tabağı bulunmaz masada kuver tabağının bulunması gereken yere peçete yerleştirilir. </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548680"/>
            <a:ext cx="7772400" cy="1426170"/>
          </a:xfrm>
        </p:spPr>
        <p:txBody>
          <a:bodyPr>
            <a:noAutofit/>
          </a:bodyPr>
          <a:lstStyle/>
          <a:p>
            <a:r>
              <a:rPr lang="tr-TR" sz="3200" b="1" dirty="0" smtClean="0">
                <a:solidFill>
                  <a:schemeClr val="tx1"/>
                </a:solidFill>
                <a:latin typeface="Book Antiqua" pitchFamily="18" charset="0"/>
              </a:rPr>
              <a:t>Alakart ve tabldot servis kuverlerinde kuver tabağının masadaki yeri nasıl belirlenir?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611560" y="2564904"/>
            <a:ext cx="8075240" cy="3454896"/>
          </a:xfrm>
        </p:spPr>
        <p:txBody>
          <a:bodyPr/>
          <a:lstStyle/>
          <a:p>
            <a:pPr algn="just"/>
            <a:r>
              <a:rPr lang="tr-TR" sz="3200" b="1" dirty="0" smtClean="0">
                <a:solidFill>
                  <a:schemeClr val="tx1"/>
                </a:solidFill>
                <a:latin typeface="Book Antiqua" pitchFamily="18" charset="0"/>
              </a:rPr>
              <a:t>Kuver tabağı sandalye arkalığının orta hizasına, konuğun tam önünde olacak şekilde konur. Kuver tabağı masaya konurken masa kenarından bir parmak (yaklaşık 2 cm) içeride olacak şekilde yerleştirilir.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124744"/>
            <a:ext cx="8132440" cy="1728192"/>
          </a:xfrm>
        </p:spPr>
        <p:txBody>
          <a:bodyPr>
            <a:noAutofit/>
          </a:bodyPr>
          <a:lstStyle/>
          <a:p>
            <a:r>
              <a:rPr lang="tr-TR" sz="3600" b="1" dirty="0" smtClean="0">
                <a:solidFill>
                  <a:schemeClr val="tx1"/>
                </a:solidFill>
                <a:latin typeface="Book Antiqua" pitchFamily="18" charset="0"/>
              </a:rPr>
              <a:t>“Mizan </a:t>
            </a:r>
            <a:r>
              <a:rPr lang="tr-TR" sz="3600" b="1" dirty="0" err="1" smtClean="0">
                <a:solidFill>
                  <a:schemeClr val="tx1"/>
                </a:solidFill>
                <a:latin typeface="Book Antiqua" pitchFamily="18" charset="0"/>
              </a:rPr>
              <a:t>Plas</a:t>
            </a:r>
            <a:r>
              <a:rPr lang="tr-TR" sz="3600" b="1" dirty="0" smtClean="0">
                <a:solidFill>
                  <a:schemeClr val="tx1"/>
                </a:solidFill>
                <a:latin typeface="Book Antiqua" pitchFamily="18" charset="0"/>
              </a:rPr>
              <a:t>” (Mise en </a:t>
            </a:r>
            <a:r>
              <a:rPr lang="tr-TR" sz="3600" b="1" dirty="0" err="1" smtClean="0">
                <a:solidFill>
                  <a:schemeClr val="tx1"/>
                </a:solidFill>
                <a:latin typeface="Book Antiqua" pitchFamily="18" charset="0"/>
              </a:rPr>
              <a:t>Place</a:t>
            </a:r>
            <a:r>
              <a:rPr lang="tr-TR" sz="3600" b="1" dirty="0" smtClean="0">
                <a:solidFill>
                  <a:schemeClr val="tx1"/>
                </a:solidFill>
                <a:latin typeface="Book Antiqua" pitchFamily="18" charset="0"/>
              </a:rPr>
              <a:t>) nedir? Kısaca açıklayınız.</a:t>
            </a:r>
            <a:br>
              <a:rPr lang="tr-TR" sz="3600" b="1" dirty="0" smtClean="0">
                <a:solidFill>
                  <a:schemeClr val="tx1"/>
                </a:solidFill>
                <a:latin typeface="Book Antiqua" pitchFamily="18" charset="0"/>
              </a:rPr>
            </a:br>
            <a:endParaRPr lang="tr-TR" sz="3600" b="1" dirty="0">
              <a:solidFill>
                <a:schemeClr val="tx1"/>
              </a:solidFill>
              <a:latin typeface="Book Antiqua" pitchFamily="18" charset="0"/>
            </a:endParaRPr>
          </a:p>
        </p:txBody>
      </p:sp>
      <p:sp>
        <p:nvSpPr>
          <p:cNvPr id="3" name="2 İçerik Yer Tutucusu"/>
          <p:cNvSpPr>
            <a:spLocks noGrp="1"/>
          </p:cNvSpPr>
          <p:nvPr>
            <p:ph sz="quarter" idx="1"/>
          </p:nvPr>
        </p:nvSpPr>
        <p:spPr>
          <a:xfrm>
            <a:off x="395536" y="3068960"/>
            <a:ext cx="8291264" cy="2950840"/>
          </a:xfrm>
        </p:spPr>
        <p:txBody>
          <a:bodyPr>
            <a:normAutofit/>
          </a:bodyPr>
          <a:lstStyle/>
          <a:p>
            <a:endParaRPr lang="tr-TR" b="1" dirty="0" smtClean="0">
              <a:solidFill>
                <a:schemeClr val="tx1"/>
              </a:solidFill>
              <a:latin typeface="Book Antiqua" pitchFamily="18" charset="0"/>
            </a:endParaRPr>
          </a:p>
          <a:p>
            <a:r>
              <a:rPr lang="tr-TR" sz="3600" b="1" dirty="0" smtClean="0">
                <a:solidFill>
                  <a:schemeClr val="tx1"/>
                </a:solidFill>
                <a:latin typeface="Book Antiqua" pitchFamily="18" charset="0"/>
              </a:rPr>
              <a:t>Servis için yapılması gereken tüm ön  hazırlıkları ifade eder. Kısaca servis yapılacak mekanın ve masaların servise hazır hale getirilmesidir.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16632"/>
            <a:ext cx="8132440" cy="2376264"/>
          </a:xfrm>
        </p:spPr>
        <p:txBody>
          <a:bodyPr>
            <a:noAutofit/>
          </a:bodyPr>
          <a:lstStyle/>
          <a:p>
            <a:r>
              <a:rPr lang="tr-TR" sz="3200" b="1" dirty="0" smtClean="0">
                <a:solidFill>
                  <a:schemeClr val="tx1"/>
                </a:solidFill>
                <a:latin typeface="Book Antiqua" pitchFamily="18" charset="0"/>
              </a:rPr>
              <a:t>Metal Servis Takımlarının Kuverde Yerlerine Yerleştirilmesinde temel prensip nedir?</a:t>
            </a:r>
            <a:br>
              <a:rPr lang="tr-TR" sz="3200" b="1" dirty="0" smtClean="0">
                <a:solidFill>
                  <a:schemeClr val="tx1"/>
                </a:solidFill>
                <a:latin typeface="Book Antiqua" pitchFamily="18" charset="0"/>
              </a:rPr>
            </a:b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251520" y="2492896"/>
            <a:ext cx="8435280" cy="4104456"/>
          </a:xfrm>
        </p:spPr>
        <p:txBody>
          <a:bodyPr>
            <a:noAutofit/>
          </a:bodyPr>
          <a:lstStyle/>
          <a:p>
            <a:pPr algn="just"/>
            <a:r>
              <a:rPr lang="tr-TR" sz="3200" b="1" dirty="0" smtClean="0">
                <a:solidFill>
                  <a:schemeClr val="tx1"/>
                </a:solidFill>
                <a:latin typeface="Book Antiqua" pitchFamily="18" charset="0"/>
              </a:rPr>
              <a:t>Metal Servis Takımlarının Kuverde Yerlerine Yerleştirilmesinde temel prensip kullanılacak takımların, yemeklerin servis sırasına göre, kuver tabağına doğru dıştan içe yerleştirilmesidir. Bu sıralama, servis edilecek ilk yemeğin takımının en dışa, en son yenecek yemeğin takımının servis tabağına en yakın yerleştirilmesidir.</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548680"/>
            <a:ext cx="7772400" cy="1143000"/>
          </a:xfrm>
        </p:spPr>
        <p:txBody>
          <a:bodyPr>
            <a:normAutofit fontScale="90000"/>
          </a:bodyPr>
          <a:lstStyle/>
          <a:p>
            <a:r>
              <a:rPr lang="tr-TR" b="1" dirty="0" smtClean="0">
                <a:solidFill>
                  <a:schemeClr val="tx1"/>
                </a:solidFill>
                <a:latin typeface="Book Antiqua" pitchFamily="18" charset="0"/>
              </a:rPr>
              <a:t>Alakart servis kuverinde tatlı çatal ve bıçağı nasıl yerleştirilmelidir?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467544" y="2276872"/>
            <a:ext cx="8219256" cy="3742928"/>
          </a:xfrm>
        </p:spPr>
        <p:txBody>
          <a:bodyPr/>
          <a:lstStyle/>
          <a:p>
            <a:pPr algn="just"/>
            <a:r>
              <a:rPr lang="tr-TR" sz="3200" b="1" dirty="0" smtClean="0">
                <a:solidFill>
                  <a:schemeClr val="tx1"/>
                </a:solidFill>
                <a:latin typeface="Book Antiqua" pitchFamily="18" charset="0"/>
              </a:rPr>
              <a:t>Alakart servis kuverinde tatlı takımları ana yemek servisi tamamlandıktan sonra alınan sipariş doğrultusunda, diğer takımlarda olduğu gibi tatlı servisi yapılmadan önce kuver alanının sağına ve soluna (Bıçak sağ, çatal sol tarafa) masa kenarına dik olarak yerleştirilir. </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620688"/>
            <a:ext cx="8132440" cy="1440160"/>
          </a:xfrm>
        </p:spPr>
        <p:txBody>
          <a:bodyPr>
            <a:noAutofit/>
          </a:bodyPr>
          <a:lstStyle/>
          <a:p>
            <a:pPr algn="just"/>
            <a:r>
              <a:rPr lang="tr-TR" sz="3200" b="1" dirty="0" smtClean="0">
                <a:solidFill>
                  <a:schemeClr val="tx1"/>
                </a:solidFill>
                <a:latin typeface="Book Antiqua" pitchFamily="18" charset="0"/>
              </a:rPr>
              <a:t>Tabldot servis kuverinde çatal, kaşık ve bıçaklar kuver tabağının konumuna göre nasıl yerleştirilir?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204864"/>
            <a:ext cx="7772400" cy="3814936"/>
          </a:xfrm>
        </p:spPr>
        <p:txBody>
          <a:bodyPr/>
          <a:lstStyle/>
          <a:p>
            <a:endParaRPr lang="tr-TR"/>
          </a:p>
        </p:txBody>
      </p:sp>
      <p:pic>
        <p:nvPicPr>
          <p:cNvPr id="4" name="Picture 2" descr="C:\Users\fransız mutfağı\Desktop\resimler\9e86f6922248aa9d4c6467616a13ebe3.jpg"/>
          <p:cNvPicPr>
            <a:picLocks noChangeAspect="1" noChangeArrowheads="1"/>
          </p:cNvPicPr>
          <p:nvPr/>
        </p:nvPicPr>
        <p:blipFill>
          <a:blip r:embed="rId2" cstate="print"/>
          <a:srcRect/>
          <a:stretch>
            <a:fillRect/>
          </a:stretch>
        </p:blipFill>
        <p:spPr bwMode="auto">
          <a:xfrm>
            <a:off x="683568" y="2060848"/>
            <a:ext cx="7488832" cy="46085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274638"/>
            <a:ext cx="7200800" cy="1714202"/>
          </a:xfrm>
        </p:spPr>
        <p:txBody>
          <a:bodyPr>
            <a:noAutofit/>
          </a:bodyPr>
          <a:lstStyle/>
          <a:p>
            <a:pPr algn="just"/>
            <a:r>
              <a:rPr lang="tr-TR" sz="3200" b="1" dirty="0" smtClean="0">
                <a:solidFill>
                  <a:schemeClr val="tx1"/>
                </a:solidFill>
                <a:latin typeface="Book Antiqua" pitchFamily="18" charset="0"/>
              </a:rPr>
              <a:t>Kuverde tek çatal kullanılacaksa kuver tabağına göre yerleşimi nasıl olmalıdır?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708920"/>
            <a:ext cx="7690048" cy="3310880"/>
          </a:xfrm>
        </p:spPr>
        <p:txBody>
          <a:bodyPr/>
          <a:lstStyle/>
          <a:p>
            <a:pPr algn="just"/>
            <a:r>
              <a:rPr lang="tr-TR" sz="3200" b="1" dirty="0" smtClean="0">
                <a:solidFill>
                  <a:schemeClr val="tx1"/>
                </a:solidFill>
                <a:latin typeface="Book Antiqua" pitchFamily="18" charset="0"/>
              </a:rPr>
              <a:t>Kuverde tek çatal olacaksa veya spagetti servisi yapılacaksa, çatal servis tabağının sağına yerleştirilir.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620688"/>
            <a:ext cx="8204448" cy="1143000"/>
          </a:xfrm>
        </p:spPr>
        <p:txBody>
          <a:bodyPr>
            <a:normAutofit fontScale="90000"/>
          </a:bodyPr>
          <a:lstStyle/>
          <a:p>
            <a:pPr algn="just"/>
            <a:r>
              <a:rPr lang="tr-TR" b="1" dirty="0" smtClean="0">
                <a:solidFill>
                  <a:schemeClr val="tx1"/>
                </a:solidFill>
                <a:latin typeface="Book Antiqua" pitchFamily="18" charset="0"/>
              </a:rPr>
              <a:t>Tabldot servis kuverinde üç bardak bulunuyorsa kuvere nasıl yerleştirilir</a:t>
            </a:r>
            <a:endParaRPr lang="tr-TR" dirty="0"/>
          </a:p>
        </p:txBody>
      </p:sp>
      <p:sp>
        <p:nvSpPr>
          <p:cNvPr id="3" name="2 İçerik Yer Tutucusu"/>
          <p:cNvSpPr>
            <a:spLocks noGrp="1"/>
          </p:cNvSpPr>
          <p:nvPr>
            <p:ph sz="quarter" idx="1"/>
          </p:nvPr>
        </p:nvSpPr>
        <p:spPr>
          <a:xfrm>
            <a:off x="914400" y="2060848"/>
            <a:ext cx="7772400" cy="3958952"/>
          </a:xfrm>
        </p:spPr>
        <p:txBody>
          <a:bodyPr/>
          <a:lstStyle/>
          <a:p>
            <a:endParaRPr lang="tr-TR" dirty="0"/>
          </a:p>
        </p:txBody>
      </p:sp>
      <p:pic>
        <p:nvPicPr>
          <p:cNvPr id="4" name="Picture 2"/>
          <p:cNvPicPr>
            <a:picLocks noChangeAspect="1" noChangeArrowheads="1"/>
          </p:cNvPicPr>
          <p:nvPr/>
        </p:nvPicPr>
        <p:blipFill>
          <a:blip r:embed="rId2" cstate="print"/>
          <a:srcRect/>
          <a:stretch>
            <a:fillRect/>
          </a:stretch>
        </p:blipFill>
        <p:spPr bwMode="auto">
          <a:xfrm>
            <a:off x="971600" y="2132856"/>
            <a:ext cx="7128792" cy="424847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0"/>
            <a:ext cx="7772400" cy="1143000"/>
          </a:xfrm>
        </p:spPr>
        <p:txBody>
          <a:bodyPr/>
          <a:lstStyle/>
          <a:p>
            <a:r>
              <a:rPr lang="tr-TR" b="1" dirty="0" smtClean="0">
                <a:solidFill>
                  <a:schemeClr val="tx1"/>
                </a:solidFill>
                <a:latin typeface="Book Antiqua" pitchFamily="18" charset="0"/>
              </a:rPr>
              <a:t>Servis basamakları nelerdir?</a:t>
            </a:r>
            <a:endParaRPr lang="tr-TR" b="1" dirty="0">
              <a:solidFill>
                <a:schemeClr val="tx1"/>
              </a:solidFill>
            </a:endParaRPr>
          </a:p>
        </p:txBody>
      </p:sp>
      <p:sp>
        <p:nvSpPr>
          <p:cNvPr id="3" name="2 İçerik Yer Tutucusu"/>
          <p:cNvSpPr>
            <a:spLocks noGrp="1"/>
          </p:cNvSpPr>
          <p:nvPr>
            <p:ph sz="quarter" idx="1"/>
          </p:nvPr>
        </p:nvSpPr>
        <p:spPr>
          <a:xfrm>
            <a:off x="914400" y="1340768"/>
            <a:ext cx="7772400" cy="5040560"/>
          </a:xfrm>
        </p:spPr>
        <p:txBody>
          <a:bodyPr>
            <a:noAutofit/>
          </a:bodyPr>
          <a:lstStyle/>
          <a:p>
            <a:pPr marL="514350" indent="-514350">
              <a:buAutoNum type="arabicPeriod"/>
            </a:pPr>
            <a:r>
              <a:rPr lang="tr-TR" sz="2800" b="1" dirty="0" smtClean="0">
                <a:latin typeface="Book Antiqua" pitchFamily="18" charset="0"/>
              </a:rPr>
              <a:t>Konukların Karşılanması</a:t>
            </a:r>
          </a:p>
          <a:p>
            <a:pPr marL="514350" indent="-514350">
              <a:buAutoNum type="arabicPeriod"/>
            </a:pPr>
            <a:r>
              <a:rPr lang="tr-TR" sz="2800" b="1" dirty="0" smtClean="0">
                <a:latin typeface="Book Antiqua" pitchFamily="18" charset="0"/>
              </a:rPr>
              <a:t>Konukların Yerlerine Oturtulması ve Menü Kartlarının Verilmesi</a:t>
            </a:r>
          </a:p>
          <a:p>
            <a:pPr marL="514350" indent="-514350">
              <a:buAutoNum type="arabicPeriod"/>
            </a:pPr>
            <a:r>
              <a:rPr lang="tr-TR" sz="2800" b="1" dirty="0" smtClean="0">
                <a:latin typeface="Book Antiqua" pitchFamily="18" charset="0"/>
              </a:rPr>
              <a:t>Siparişlerin Alınması</a:t>
            </a:r>
          </a:p>
          <a:p>
            <a:pPr marL="514350" indent="-514350">
              <a:buAutoNum type="arabicPeriod"/>
            </a:pPr>
            <a:r>
              <a:rPr lang="tr-TR" sz="2800" b="1" dirty="0" smtClean="0">
                <a:latin typeface="Book Antiqua" pitchFamily="18" charset="0"/>
              </a:rPr>
              <a:t>Siparişlerin Mutfağa İletilmesi</a:t>
            </a:r>
          </a:p>
          <a:p>
            <a:pPr marL="514350" indent="-514350">
              <a:buAutoNum type="arabicPeriod"/>
            </a:pPr>
            <a:r>
              <a:rPr lang="tr-TR" sz="2800" b="1" dirty="0" smtClean="0">
                <a:latin typeface="Book Antiqua" pitchFamily="18" charset="0"/>
              </a:rPr>
              <a:t>Hazırlanan Siparişlerin Mutfaktan Alınması  ve Konuklara Servisi</a:t>
            </a:r>
          </a:p>
          <a:p>
            <a:pPr marL="514350" indent="-514350">
              <a:buAutoNum type="arabicPeriod"/>
            </a:pPr>
            <a:r>
              <a:rPr lang="tr-TR" sz="2800" b="1" dirty="0" smtClean="0">
                <a:latin typeface="Book Antiqua" pitchFamily="18" charset="0"/>
              </a:rPr>
              <a:t>Masa Kontrolü</a:t>
            </a:r>
          </a:p>
          <a:p>
            <a:pPr marL="514350" indent="-514350">
              <a:buAutoNum type="arabicPeriod"/>
            </a:pPr>
            <a:r>
              <a:rPr lang="tr-TR" sz="2800" b="1" dirty="0" smtClean="0">
                <a:latin typeface="Book Antiqua" pitchFamily="18" charset="0"/>
              </a:rPr>
              <a:t>Masadaki Kirli Tabak ve Takımların Kaldırılması</a:t>
            </a:r>
          </a:p>
          <a:p>
            <a:pPr marL="514350" indent="-514350">
              <a:buAutoNum type="arabicPeriod"/>
            </a:pPr>
            <a:r>
              <a:rPr lang="tr-TR" sz="2800" b="1" dirty="0" smtClean="0">
                <a:latin typeface="Book Antiqua" pitchFamily="18" charset="0"/>
              </a:rPr>
              <a:t>Hesabın Alınması</a:t>
            </a:r>
          </a:p>
          <a:p>
            <a:pPr marL="514350" indent="-514350">
              <a:buAutoNum type="arabicPeriod"/>
            </a:pPr>
            <a:endParaRPr lang="tr-TR" sz="2800" b="1" dirty="0" smtClean="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24544" y="764704"/>
            <a:ext cx="8095928" cy="1584176"/>
          </a:xfrm>
        </p:spPr>
        <p:txBody>
          <a:bodyPr>
            <a:noAutofit/>
          </a:bodyPr>
          <a:lstStyle/>
          <a:p>
            <a:pPr algn="just"/>
            <a:r>
              <a:rPr lang="tr-TR" sz="3200" b="1" dirty="0" smtClean="0">
                <a:solidFill>
                  <a:schemeClr val="tx1"/>
                </a:solidFill>
                <a:latin typeface="Book Antiqua" pitchFamily="18" charset="0"/>
              </a:rPr>
              <a:t>Konukların yerlerine oturtulması ve menü kartlarının verilmesi aşamasında yerine getirilmesi gereken işlemler nelerdir?</a:t>
            </a:r>
            <a:br>
              <a:rPr lang="tr-TR" sz="3200" b="1" dirty="0" smtClean="0">
                <a:solidFill>
                  <a:schemeClr val="tx1"/>
                </a:solidFill>
                <a:latin typeface="Book Antiqua" pitchFamily="18" charset="0"/>
              </a:rPr>
            </a:br>
            <a:endParaRPr lang="tr-TR" sz="3200" dirty="0">
              <a:solidFill>
                <a:schemeClr val="tx1"/>
              </a:solidFill>
            </a:endParaRPr>
          </a:p>
        </p:txBody>
      </p:sp>
      <p:sp>
        <p:nvSpPr>
          <p:cNvPr id="3" name="2 İçerik Yer Tutucusu"/>
          <p:cNvSpPr>
            <a:spLocks noGrp="1"/>
          </p:cNvSpPr>
          <p:nvPr>
            <p:ph sz="quarter" idx="1"/>
          </p:nvPr>
        </p:nvSpPr>
        <p:spPr>
          <a:xfrm>
            <a:off x="544016" y="2204864"/>
            <a:ext cx="8420472" cy="4104456"/>
          </a:xfrm>
        </p:spPr>
        <p:txBody>
          <a:bodyPr>
            <a:noAutofit/>
          </a:bodyPr>
          <a:lstStyle/>
          <a:p>
            <a:pPr algn="just"/>
            <a:r>
              <a:rPr lang="tr-TR" sz="3200" b="1" dirty="0" smtClean="0">
                <a:latin typeface="Book Antiqua" pitchFamily="18" charset="0"/>
              </a:rPr>
              <a:t>Hangi tür yemek olursa olsun, konuklar masalara yerleştirildikten sonra su bardakları açılır. Konukların sağ tarafından sıra ile soğuk su servisi yapılır. </a:t>
            </a:r>
          </a:p>
          <a:p>
            <a:pPr algn="just"/>
            <a:r>
              <a:rPr lang="tr-TR" sz="3200" b="1" dirty="0" smtClean="0">
                <a:latin typeface="Book Antiqua" pitchFamily="18" charset="0"/>
              </a:rPr>
              <a:t>Menü kartları konuklara takdim edilir ve </a:t>
            </a:r>
            <a:r>
              <a:rPr lang="tr-TR" sz="3200" b="1" dirty="0" err="1" smtClean="0">
                <a:latin typeface="Book Antiqua" pitchFamily="18" charset="0"/>
              </a:rPr>
              <a:t>aperitif</a:t>
            </a:r>
            <a:r>
              <a:rPr lang="tr-TR" sz="3200" b="1" dirty="0" smtClean="0">
                <a:latin typeface="Book Antiqua" pitchFamily="18" charset="0"/>
              </a:rPr>
              <a:t> alıp almayacakları sorulur.</a:t>
            </a:r>
          </a:p>
          <a:p>
            <a:pPr algn="just"/>
            <a:r>
              <a:rPr lang="tr-TR" sz="3200" b="1" dirty="0" smtClean="0">
                <a:latin typeface="Book Antiqua" pitchFamily="18" charset="0"/>
              </a:rPr>
              <a:t>Konuklar menüyü incelerken </a:t>
            </a:r>
            <a:r>
              <a:rPr lang="tr-TR" sz="3200" b="1" dirty="0" err="1" smtClean="0">
                <a:latin typeface="Book Antiqua" pitchFamily="18" charset="0"/>
              </a:rPr>
              <a:t>aperitif</a:t>
            </a:r>
            <a:r>
              <a:rPr lang="tr-TR" sz="3200" b="1" dirty="0" smtClean="0">
                <a:latin typeface="Book Antiqua" pitchFamily="18" charset="0"/>
              </a:rPr>
              <a:t>, ekmek ve tereyağı servisi yapılır.</a:t>
            </a:r>
            <a:endParaRPr lang="tr-TR"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692696"/>
            <a:ext cx="7772400" cy="1368152"/>
          </a:xfrm>
        </p:spPr>
        <p:txBody>
          <a:bodyPr>
            <a:normAutofit fontScale="90000"/>
          </a:bodyPr>
          <a:lstStyle/>
          <a:p>
            <a:r>
              <a:rPr lang="tr-TR" b="1" dirty="0" smtClean="0">
                <a:solidFill>
                  <a:schemeClr val="tx1"/>
                </a:solidFill>
                <a:latin typeface="Book Antiqua" pitchFamily="18" charset="0"/>
              </a:rPr>
              <a:t>Siparişlerin Alınması aşamasında dikkat edilmesi gereken hususlar nelerdir?</a:t>
            </a:r>
            <a:endParaRPr lang="tr-TR" dirty="0">
              <a:solidFill>
                <a:schemeClr val="tx1"/>
              </a:solidFill>
            </a:endParaRPr>
          </a:p>
        </p:txBody>
      </p:sp>
      <p:sp>
        <p:nvSpPr>
          <p:cNvPr id="3" name="2 İçerik Yer Tutucusu"/>
          <p:cNvSpPr>
            <a:spLocks noGrp="1"/>
          </p:cNvSpPr>
          <p:nvPr>
            <p:ph sz="quarter" idx="1"/>
          </p:nvPr>
        </p:nvSpPr>
        <p:spPr>
          <a:xfrm>
            <a:off x="539552" y="2348880"/>
            <a:ext cx="8147248" cy="4248472"/>
          </a:xfrm>
        </p:spPr>
        <p:txBody>
          <a:bodyPr>
            <a:normAutofit/>
          </a:bodyPr>
          <a:lstStyle/>
          <a:p>
            <a:pPr algn="just"/>
            <a:r>
              <a:rPr lang="tr-TR" sz="2800" b="1" dirty="0" smtClean="0">
                <a:latin typeface="Book Antiqua" pitchFamily="18" charset="0"/>
              </a:rPr>
              <a:t>Konuklar sipariş için hazır olduğunda siparişler alınır. </a:t>
            </a:r>
          </a:p>
          <a:p>
            <a:pPr algn="just"/>
            <a:r>
              <a:rPr lang="tr-TR" sz="2800" b="1" dirty="0" smtClean="0">
                <a:latin typeface="Book Antiqua" pitchFamily="18" charset="0"/>
              </a:rPr>
              <a:t>Sipariş alma  sırasında konukların talebi doğrultusunda yemekler hakkında gerekli bilgilendirmeler yapılır.</a:t>
            </a:r>
          </a:p>
          <a:p>
            <a:pPr algn="just"/>
            <a:r>
              <a:rPr lang="tr-TR" sz="2800" b="1" dirty="0" smtClean="0">
                <a:latin typeface="Book Antiqua" pitchFamily="18" charset="0"/>
              </a:rPr>
              <a:t>Önce çocuklar ve kadınlar olmak üzere siparişler alınır.</a:t>
            </a:r>
          </a:p>
          <a:p>
            <a:pPr algn="just"/>
            <a:r>
              <a:rPr lang="tr-TR" sz="2800" b="1" dirty="0" smtClean="0">
                <a:latin typeface="Book Antiqua" pitchFamily="18" charset="0"/>
              </a:rPr>
              <a:t>Alınan siparişler sesli olarak tekrarlanarak onay alınır.</a:t>
            </a:r>
            <a:endParaRPr lang="tr-TR" sz="2800" b="1"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360040"/>
            <a:ext cx="7772400" cy="1916832"/>
          </a:xfrm>
        </p:spPr>
        <p:txBody>
          <a:bodyPr>
            <a:normAutofit fontScale="90000"/>
          </a:bodyPr>
          <a:lstStyle/>
          <a:p>
            <a:pPr algn="ctr"/>
            <a:r>
              <a:rPr lang="tr-TR" b="1" dirty="0" smtClean="0">
                <a:solidFill>
                  <a:schemeClr val="tx1"/>
                </a:solidFill>
                <a:latin typeface="Book Antiqua" pitchFamily="18" charset="0"/>
              </a:rPr>
              <a:t>Alınan siparişler mutfağa hangi şekillerde iletilebilir?</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899592" y="2636912"/>
            <a:ext cx="7772400" cy="3526904"/>
          </a:xfrm>
        </p:spPr>
        <p:txBody>
          <a:bodyPr/>
          <a:lstStyle/>
          <a:p>
            <a:pPr algn="just">
              <a:buNone/>
            </a:pPr>
            <a:r>
              <a:rPr lang="tr-TR" b="1" dirty="0" smtClean="0">
                <a:solidFill>
                  <a:schemeClr val="tx1"/>
                </a:solidFill>
                <a:latin typeface="Book Antiqua" pitchFamily="18" charset="0"/>
              </a:rPr>
              <a:t>	</a:t>
            </a:r>
            <a:r>
              <a:rPr lang="tr-TR" sz="3200" b="1" dirty="0" smtClean="0">
                <a:solidFill>
                  <a:schemeClr val="tx1"/>
                </a:solidFill>
                <a:latin typeface="Book Antiqua" pitchFamily="18" charset="0"/>
              </a:rPr>
              <a:t>1. Sözlü olarak</a:t>
            </a:r>
          </a:p>
          <a:p>
            <a:pPr algn="just">
              <a:buNone/>
            </a:pPr>
            <a:r>
              <a:rPr lang="tr-TR" sz="3200" b="1" dirty="0" smtClean="0">
                <a:solidFill>
                  <a:schemeClr val="tx1"/>
                </a:solidFill>
                <a:latin typeface="Book Antiqua" pitchFamily="18" charset="0"/>
              </a:rPr>
              <a:t>	2. Yazılı olarak</a:t>
            </a:r>
          </a:p>
          <a:p>
            <a:pPr algn="just">
              <a:buNone/>
            </a:pPr>
            <a:r>
              <a:rPr lang="tr-TR" sz="3200" b="1" dirty="0" smtClean="0">
                <a:solidFill>
                  <a:schemeClr val="tx1"/>
                </a:solidFill>
                <a:latin typeface="Book Antiqua" pitchFamily="18" charset="0"/>
              </a:rPr>
              <a:t>	3. Elektronik sistem aracılığıyla</a:t>
            </a:r>
          </a:p>
          <a:p>
            <a:pPr algn="just">
              <a:buNone/>
            </a:pPr>
            <a:endParaRPr lang="tr-TR" sz="3200" b="1" dirty="0" smtClean="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Righ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1786210"/>
          </a:xfrm>
        </p:spPr>
        <p:txBody>
          <a:bodyPr/>
          <a:lstStyle/>
          <a:p>
            <a:pPr algn="ctr"/>
            <a:r>
              <a:rPr lang="tr-TR" b="1" dirty="0" smtClean="0">
                <a:solidFill>
                  <a:schemeClr val="tx1"/>
                </a:solidFill>
                <a:latin typeface="Book Antiqua" pitchFamily="18" charset="0"/>
              </a:rPr>
              <a:t>Geleneksel servis türleri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924944"/>
            <a:ext cx="7772400" cy="3094856"/>
          </a:xfrm>
        </p:spPr>
        <p:txBody>
          <a:bodyPr>
            <a:normAutofit/>
          </a:bodyPr>
          <a:lstStyle/>
          <a:p>
            <a:pPr algn="just"/>
            <a:r>
              <a:rPr lang="tr-TR" sz="3200" b="1" dirty="0" smtClean="0">
                <a:solidFill>
                  <a:schemeClr val="tx1"/>
                </a:solidFill>
                <a:latin typeface="Book Antiqua" pitchFamily="18" charset="0"/>
              </a:rPr>
              <a:t>Fransız Servisi </a:t>
            </a:r>
          </a:p>
          <a:p>
            <a:pPr algn="just"/>
            <a:r>
              <a:rPr lang="tr-TR" sz="3200" b="1" dirty="0" smtClean="0">
                <a:solidFill>
                  <a:schemeClr val="tx1"/>
                </a:solidFill>
                <a:latin typeface="Book Antiqua" pitchFamily="18" charset="0"/>
              </a:rPr>
              <a:t>İngiliz Servisi</a:t>
            </a:r>
          </a:p>
          <a:p>
            <a:pPr algn="just"/>
            <a:r>
              <a:rPr lang="tr-TR" sz="3200" b="1" dirty="0" smtClean="0">
                <a:solidFill>
                  <a:schemeClr val="tx1"/>
                </a:solidFill>
                <a:latin typeface="Book Antiqua" pitchFamily="18" charset="0"/>
              </a:rPr>
              <a:t> Rus Servisi </a:t>
            </a:r>
          </a:p>
          <a:p>
            <a:pPr algn="just"/>
            <a:r>
              <a:rPr lang="tr-TR" sz="3200" b="1" dirty="0" smtClean="0">
                <a:solidFill>
                  <a:schemeClr val="tx1"/>
                </a:solidFill>
                <a:latin typeface="Book Antiqua" pitchFamily="18" charset="0"/>
              </a:rPr>
              <a:t>Amerikan Servisi</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836712"/>
            <a:ext cx="7772400" cy="1786210"/>
          </a:xfrm>
        </p:spPr>
        <p:txBody>
          <a:bodyPr>
            <a:normAutofit fontScale="90000"/>
          </a:bodyPr>
          <a:lstStyle/>
          <a:p>
            <a:r>
              <a:rPr lang="tr-TR" b="1" dirty="0" smtClean="0">
                <a:solidFill>
                  <a:schemeClr val="tx1"/>
                </a:solidFill>
                <a:latin typeface="Book Antiqua" pitchFamily="18" charset="0"/>
              </a:rPr>
              <a:t>Yiyecek içecek işletmelerinde Mizan </a:t>
            </a:r>
            <a:r>
              <a:rPr lang="tr-TR" b="1" dirty="0" err="1" smtClean="0">
                <a:solidFill>
                  <a:schemeClr val="tx1"/>
                </a:solidFill>
                <a:latin typeface="Book Antiqua" pitchFamily="18" charset="0"/>
              </a:rPr>
              <a:t>Plas</a:t>
            </a:r>
            <a:r>
              <a:rPr lang="tr-TR" b="1" dirty="0" smtClean="0">
                <a:solidFill>
                  <a:schemeClr val="tx1"/>
                </a:solidFill>
                <a:latin typeface="Book Antiqua" pitchFamily="18" charset="0"/>
              </a:rPr>
              <a:t> çalışmaları nelerdir?</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924944"/>
            <a:ext cx="7772400" cy="3094856"/>
          </a:xfrm>
        </p:spPr>
        <p:txBody>
          <a:bodyPr/>
          <a:lstStyle/>
          <a:p>
            <a:r>
              <a:rPr lang="tr-TR" b="1" dirty="0" smtClean="0">
                <a:solidFill>
                  <a:schemeClr val="tx1"/>
                </a:solidFill>
                <a:latin typeface="Book Antiqua" pitchFamily="18" charset="0"/>
              </a:rPr>
              <a:t>1. MASALARIN HAZIRLIĞI</a:t>
            </a:r>
          </a:p>
          <a:p>
            <a:r>
              <a:rPr lang="tr-TR" b="1" dirty="0" smtClean="0">
                <a:solidFill>
                  <a:schemeClr val="tx1"/>
                </a:solidFill>
                <a:latin typeface="Book Antiqua" pitchFamily="18" charset="0"/>
              </a:rPr>
              <a:t>2. SERVİS ARABALARININ HAZIRLIĞI</a:t>
            </a:r>
          </a:p>
          <a:p>
            <a:r>
              <a:rPr lang="tr-TR" b="1" dirty="0" smtClean="0">
                <a:solidFill>
                  <a:schemeClr val="tx1"/>
                </a:solidFill>
                <a:latin typeface="Book Antiqua" pitchFamily="18" charset="0"/>
              </a:rPr>
              <a:t>3. SERVANTLARIN HAZIRLIĞI</a:t>
            </a:r>
          </a:p>
          <a:p>
            <a:r>
              <a:rPr lang="tr-TR" b="1" dirty="0" smtClean="0">
                <a:solidFill>
                  <a:schemeClr val="tx1"/>
                </a:solidFill>
                <a:latin typeface="Book Antiqua" pitchFamily="18" charset="0"/>
              </a:rPr>
              <a:t>4. KUVER AÇMA</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620688"/>
            <a:ext cx="7772400" cy="1440160"/>
          </a:xfrm>
        </p:spPr>
        <p:txBody>
          <a:bodyPr>
            <a:normAutofit fontScale="90000"/>
          </a:bodyPr>
          <a:lstStyle/>
          <a:p>
            <a:pPr algn="ctr"/>
            <a:r>
              <a:rPr lang="tr-TR" b="1" dirty="0" smtClean="0">
                <a:solidFill>
                  <a:schemeClr val="tx1"/>
                </a:solidFill>
                <a:latin typeface="Book Antiqua" pitchFamily="18" charset="0"/>
              </a:rPr>
              <a:t>Fransız Servisinin en önemli özellikleri nelerdir?</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060848"/>
            <a:ext cx="7772400" cy="3958952"/>
          </a:xfrm>
        </p:spPr>
        <p:txBody>
          <a:bodyPr>
            <a:noAutofit/>
          </a:bodyPr>
          <a:lstStyle/>
          <a:p>
            <a:pPr algn="just"/>
            <a:r>
              <a:rPr lang="tr-TR" sz="3200" b="1" dirty="0" smtClean="0">
                <a:solidFill>
                  <a:schemeClr val="tx1"/>
                </a:solidFill>
                <a:latin typeface="Book Antiqua" pitchFamily="18" charset="0"/>
              </a:rPr>
              <a:t>Konuk servis tabağından yemeğini kendisi alır.</a:t>
            </a:r>
          </a:p>
          <a:p>
            <a:pPr algn="just"/>
            <a:endParaRPr lang="tr-TR" sz="3200" b="1" dirty="0" smtClean="0">
              <a:solidFill>
                <a:schemeClr val="tx1"/>
              </a:solidFill>
              <a:latin typeface="Book Antiqua" pitchFamily="18" charset="0"/>
            </a:endParaRPr>
          </a:p>
          <a:p>
            <a:pPr algn="just"/>
            <a:r>
              <a:rPr lang="tr-TR" sz="3200" b="1" dirty="0" smtClean="0">
                <a:solidFill>
                  <a:schemeClr val="tx1"/>
                </a:solidFill>
                <a:latin typeface="Book Antiqua" pitchFamily="18" charset="0"/>
              </a:rPr>
              <a:t>Yemeğin </a:t>
            </a:r>
            <a:r>
              <a:rPr lang="tr-TR" sz="3200" b="1" dirty="0" err="1" smtClean="0">
                <a:solidFill>
                  <a:schemeClr val="tx1"/>
                </a:solidFill>
                <a:latin typeface="Book Antiqua" pitchFamily="18" charset="0"/>
              </a:rPr>
              <a:t>porsiyonlaması</a:t>
            </a:r>
            <a:r>
              <a:rPr lang="tr-TR" sz="3200" b="1" dirty="0" smtClean="0">
                <a:solidFill>
                  <a:schemeClr val="tx1"/>
                </a:solidFill>
                <a:latin typeface="Book Antiqua" pitchFamily="18" charset="0"/>
              </a:rPr>
              <a:t>, </a:t>
            </a:r>
            <a:r>
              <a:rPr lang="tr-TR" sz="3200" b="1" dirty="0" err="1" smtClean="0">
                <a:solidFill>
                  <a:schemeClr val="tx1"/>
                </a:solidFill>
                <a:latin typeface="Book Antiqua" pitchFamily="18" charset="0"/>
              </a:rPr>
              <a:t>tranşlanması</a:t>
            </a:r>
            <a:r>
              <a:rPr lang="tr-TR" sz="3200" b="1" dirty="0" smtClean="0">
                <a:solidFill>
                  <a:schemeClr val="tx1"/>
                </a:solidFill>
                <a:latin typeface="Book Antiqua" pitchFamily="18" charset="0"/>
              </a:rPr>
              <a:t>, alevlendirilmesi  ve bazı yemeklerin pişirilmesi de </a:t>
            </a:r>
            <a:r>
              <a:rPr lang="tr-TR" sz="3200" b="1" dirty="0" err="1" smtClean="0">
                <a:solidFill>
                  <a:schemeClr val="tx1"/>
                </a:solidFill>
                <a:latin typeface="Book Antiqua" pitchFamily="18" charset="0"/>
              </a:rPr>
              <a:t>gueridon</a:t>
            </a:r>
            <a:r>
              <a:rPr lang="tr-TR" sz="3200" b="1" dirty="0" smtClean="0">
                <a:solidFill>
                  <a:schemeClr val="tx1"/>
                </a:solidFill>
                <a:latin typeface="Book Antiqua" pitchFamily="18" charset="0"/>
              </a:rPr>
              <a:t> üzerinde (</a:t>
            </a:r>
            <a:r>
              <a:rPr lang="tr-TR" sz="3200" b="1" dirty="0" err="1" smtClean="0">
                <a:solidFill>
                  <a:schemeClr val="tx1"/>
                </a:solidFill>
                <a:latin typeface="Book Antiqua" pitchFamily="18" charset="0"/>
              </a:rPr>
              <a:t>flambe</a:t>
            </a:r>
            <a:r>
              <a:rPr lang="tr-TR" sz="3200" b="1" dirty="0" smtClean="0">
                <a:solidFill>
                  <a:schemeClr val="tx1"/>
                </a:solidFill>
                <a:latin typeface="Book Antiqua" pitchFamily="18" charset="0"/>
              </a:rPr>
              <a:t> ve tranş arabaların) konuğun gözü önünde gerçekleştirilebilir.</a:t>
            </a:r>
          </a:p>
          <a:p>
            <a:pPr algn="just"/>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629816"/>
            <a:ext cx="7772400" cy="1143000"/>
          </a:xfrm>
        </p:spPr>
        <p:txBody>
          <a:bodyPr>
            <a:normAutofit fontScale="90000"/>
          </a:bodyPr>
          <a:lstStyle/>
          <a:p>
            <a:pPr algn="just"/>
            <a:r>
              <a:rPr lang="tr-TR" b="1" dirty="0" smtClean="0">
                <a:solidFill>
                  <a:schemeClr val="tx1"/>
                </a:solidFill>
                <a:latin typeface="Book Antiqua" pitchFamily="18" charset="0"/>
              </a:rPr>
              <a:t>İngiliz servisinin en önemli özelliği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494384"/>
            <a:ext cx="7772400" cy="3814936"/>
          </a:xfrm>
        </p:spPr>
        <p:txBody>
          <a:bodyPr>
            <a:normAutofit/>
          </a:bodyPr>
          <a:lstStyle/>
          <a:p>
            <a:pPr algn="just"/>
            <a:r>
              <a:rPr lang="tr-TR" sz="3200" b="1" dirty="0" smtClean="0">
                <a:solidFill>
                  <a:schemeClr val="tx1"/>
                </a:solidFill>
                <a:latin typeface="Book Antiqua" pitchFamily="18" charset="0"/>
              </a:rPr>
              <a:t>Yemeğin </a:t>
            </a:r>
            <a:r>
              <a:rPr lang="tr-TR" sz="3200" b="1" dirty="0" err="1" smtClean="0">
                <a:solidFill>
                  <a:schemeClr val="tx1"/>
                </a:solidFill>
                <a:latin typeface="Book Antiqua" pitchFamily="18" charset="0"/>
              </a:rPr>
              <a:t>porsiyonlaması</a:t>
            </a:r>
            <a:r>
              <a:rPr lang="tr-TR" sz="3200" b="1" dirty="0" smtClean="0">
                <a:solidFill>
                  <a:schemeClr val="tx1"/>
                </a:solidFill>
                <a:latin typeface="Book Antiqua" pitchFamily="18" charset="0"/>
              </a:rPr>
              <a:t> ev sahibi tarafından yapılır, geri kalan tüm servis işlemleri personel tarafından gerçekleştirilir.</a:t>
            </a:r>
          </a:p>
          <a:p>
            <a:pPr algn="just"/>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57808"/>
            <a:ext cx="7772400" cy="1143000"/>
          </a:xfrm>
        </p:spPr>
        <p:txBody>
          <a:bodyPr>
            <a:normAutofit fontScale="90000"/>
          </a:bodyPr>
          <a:lstStyle/>
          <a:p>
            <a:pPr algn="just"/>
            <a:r>
              <a:rPr lang="tr-TR" b="1" dirty="0" smtClean="0">
                <a:solidFill>
                  <a:schemeClr val="tx1"/>
                </a:solidFill>
                <a:latin typeface="Book Antiqua" pitchFamily="18" charset="0"/>
              </a:rPr>
              <a:t>Rus servisinin en önemli özellikleri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827584" y="2827040"/>
            <a:ext cx="7772400" cy="4030960"/>
          </a:xfrm>
        </p:spPr>
        <p:txBody>
          <a:bodyPr>
            <a:normAutofit/>
          </a:bodyPr>
          <a:lstStyle/>
          <a:p>
            <a:pPr algn="just"/>
            <a:r>
              <a:rPr lang="tr-TR" sz="2800" b="1" dirty="0" smtClean="0">
                <a:solidFill>
                  <a:schemeClr val="tx1"/>
                </a:solidFill>
                <a:latin typeface="Book Antiqua" pitchFamily="18" charset="0"/>
              </a:rPr>
              <a:t>Ordövr ve soğuk mezeler  konuklar gelmeden önce masalara konur.</a:t>
            </a:r>
          </a:p>
          <a:p>
            <a:pPr algn="just"/>
            <a:r>
              <a:rPr lang="tr-TR" sz="2800" b="1" dirty="0" smtClean="0">
                <a:latin typeface="Book Antiqua" pitchFamily="18" charset="0"/>
              </a:rPr>
              <a:t>A</a:t>
            </a:r>
            <a:r>
              <a:rPr lang="tr-TR" sz="2800" b="1" dirty="0" smtClean="0">
                <a:solidFill>
                  <a:schemeClr val="tx1"/>
                </a:solidFill>
                <a:latin typeface="Book Antiqua" pitchFamily="18" charset="0"/>
              </a:rPr>
              <a:t>na yemek </a:t>
            </a:r>
            <a:r>
              <a:rPr lang="tr-TR" sz="2800" b="1" dirty="0" err="1" smtClean="0">
                <a:solidFill>
                  <a:schemeClr val="tx1"/>
                </a:solidFill>
                <a:latin typeface="Book Antiqua" pitchFamily="18" charset="0"/>
              </a:rPr>
              <a:t>porsiyonlanmış</a:t>
            </a:r>
            <a:r>
              <a:rPr lang="tr-TR" sz="2800" b="1" dirty="0" smtClean="0">
                <a:solidFill>
                  <a:schemeClr val="tx1"/>
                </a:solidFill>
                <a:latin typeface="Book Antiqua" pitchFamily="18" charset="0"/>
              </a:rPr>
              <a:t> (yemeğin bütün halindeki görüntüsü korunarak), </a:t>
            </a:r>
            <a:r>
              <a:rPr lang="tr-TR" sz="2800" b="1" dirty="0" err="1" smtClean="0">
                <a:solidFill>
                  <a:schemeClr val="tx1"/>
                </a:solidFill>
                <a:latin typeface="Book Antiqua" pitchFamily="18" charset="0"/>
              </a:rPr>
              <a:t>garnitürlenmiş</a:t>
            </a:r>
            <a:r>
              <a:rPr lang="tr-TR" sz="2800" b="1" dirty="0" smtClean="0">
                <a:solidFill>
                  <a:schemeClr val="tx1"/>
                </a:solidFill>
                <a:latin typeface="Book Antiqua" pitchFamily="18" charset="0"/>
              </a:rPr>
              <a:t> ve </a:t>
            </a:r>
            <a:r>
              <a:rPr lang="tr-TR" sz="2800" b="1" dirty="0" err="1" smtClean="0">
                <a:solidFill>
                  <a:schemeClr val="tx1"/>
                </a:solidFill>
                <a:latin typeface="Book Antiqua" pitchFamily="18" charset="0"/>
              </a:rPr>
              <a:t>soslanmış</a:t>
            </a:r>
            <a:r>
              <a:rPr lang="tr-TR" sz="2800" b="1" dirty="0" smtClean="0">
                <a:solidFill>
                  <a:schemeClr val="tx1"/>
                </a:solidFill>
                <a:latin typeface="Book Antiqua" pitchFamily="18" charset="0"/>
              </a:rPr>
              <a:t> olarak tepsilerle salona getirilir.</a:t>
            </a:r>
          </a:p>
          <a:p>
            <a:pPr algn="just"/>
            <a:endParaRPr lang="tr-TR" sz="28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57808"/>
            <a:ext cx="7772400" cy="1143000"/>
          </a:xfrm>
        </p:spPr>
        <p:txBody>
          <a:bodyPr>
            <a:normAutofit fontScale="90000"/>
          </a:bodyPr>
          <a:lstStyle/>
          <a:p>
            <a:pPr algn="just"/>
            <a:r>
              <a:rPr lang="tr-TR" b="1" dirty="0" smtClean="0">
                <a:solidFill>
                  <a:schemeClr val="tx1"/>
                </a:solidFill>
                <a:latin typeface="Book Antiqua" pitchFamily="18" charset="0"/>
              </a:rPr>
              <a:t>Amerikan Servisinin en önemli özellikleri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683568" y="2420888"/>
            <a:ext cx="8003232" cy="3598912"/>
          </a:xfrm>
        </p:spPr>
        <p:txBody>
          <a:bodyPr>
            <a:normAutofit/>
          </a:bodyPr>
          <a:lstStyle/>
          <a:p>
            <a:pPr algn="just"/>
            <a:r>
              <a:rPr lang="tr-TR" sz="3200" b="1" dirty="0" smtClean="0">
                <a:solidFill>
                  <a:schemeClr val="tx1"/>
                </a:solidFill>
                <a:latin typeface="Book Antiqua" pitchFamily="18" charset="0"/>
              </a:rPr>
              <a:t>Tabak tamamen mutfakta hazırlanır, servis personeli sadece hazır tabağı masaya servis eder.</a:t>
            </a:r>
          </a:p>
          <a:p>
            <a:pPr algn="just"/>
            <a:r>
              <a:rPr lang="tr-TR" sz="3200" b="1" dirty="0" smtClean="0">
                <a:solidFill>
                  <a:schemeClr val="tx1"/>
                </a:solidFill>
                <a:latin typeface="Book Antiqua" pitchFamily="18" charset="0"/>
              </a:rPr>
              <a:t>Amerikan servis kuverinde tabak bulunmaz.</a:t>
            </a:r>
          </a:p>
          <a:p>
            <a:pPr algn="just"/>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548680"/>
            <a:ext cx="7772400" cy="1143000"/>
          </a:xfrm>
        </p:spPr>
        <p:txBody>
          <a:bodyPr>
            <a:normAutofit fontScale="90000"/>
          </a:bodyPr>
          <a:lstStyle/>
          <a:p>
            <a:pPr algn="just"/>
            <a:r>
              <a:rPr lang="tr-TR" b="1" dirty="0" smtClean="0">
                <a:solidFill>
                  <a:schemeClr val="tx1"/>
                </a:solidFill>
                <a:latin typeface="Book Antiqua" pitchFamily="18" charset="0"/>
              </a:rPr>
              <a:t>Amerikan servisinin uygulanma amacı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708920"/>
            <a:ext cx="7772400" cy="3310880"/>
          </a:xfrm>
        </p:spPr>
        <p:txBody>
          <a:bodyPr>
            <a:normAutofit/>
          </a:bodyPr>
          <a:lstStyle/>
          <a:p>
            <a:pPr algn="just"/>
            <a:r>
              <a:rPr lang="tr-TR" sz="3200" b="1" dirty="0" smtClean="0">
                <a:solidFill>
                  <a:schemeClr val="tx1"/>
                </a:solidFill>
                <a:latin typeface="Book Antiqua" pitchFamily="18" charset="0"/>
              </a:rPr>
              <a:t>Amerikan servisinde amaç mümkün olan en az sayıda personel ile hızlı, pratik ve ekonomik bir servis sunulmasıdır</a:t>
            </a:r>
          </a:p>
          <a:p>
            <a:pPr algn="just"/>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548680"/>
            <a:ext cx="7772400" cy="1008112"/>
          </a:xfrm>
        </p:spPr>
        <p:txBody>
          <a:bodyPr>
            <a:normAutofit/>
          </a:bodyPr>
          <a:lstStyle/>
          <a:p>
            <a:pPr algn="just"/>
            <a:r>
              <a:rPr lang="tr-TR" b="1" dirty="0" err="1" smtClean="0">
                <a:solidFill>
                  <a:schemeClr val="tx1"/>
                </a:solidFill>
                <a:latin typeface="Book Antiqua" pitchFamily="18" charset="0"/>
              </a:rPr>
              <a:t>Gueridon</a:t>
            </a:r>
            <a:r>
              <a:rPr lang="tr-TR" b="1" dirty="0" smtClean="0">
                <a:solidFill>
                  <a:schemeClr val="tx1"/>
                </a:solidFill>
                <a:latin typeface="Book Antiqua" pitchFamily="18" charset="0"/>
              </a:rPr>
              <a:t> servis nedir? </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1772816"/>
            <a:ext cx="7772400" cy="4246984"/>
          </a:xfrm>
        </p:spPr>
        <p:txBody>
          <a:bodyPr/>
          <a:lstStyle/>
          <a:p>
            <a:pPr algn="just"/>
            <a:endParaRPr lang="tr-TR" b="1" dirty="0" smtClean="0">
              <a:solidFill>
                <a:schemeClr val="tx1"/>
              </a:solidFill>
              <a:latin typeface="Book Antiqua" pitchFamily="18" charset="0"/>
            </a:endParaRPr>
          </a:p>
          <a:p>
            <a:pPr algn="just"/>
            <a:r>
              <a:rPr lang="tr-TR" sz="3200" b="1" dirty="0" err="1" smtClean="0">
                <a:solidFill>
                  <a:schemeClr val="tx1"/>
                </a:solidFill>
                <a:latin typeface="Book Antiqua" pitchFamily="18" charset="0"/>
              </a:rPr>
              <a:t>Gueridon</a:t>
            </a:r>
            <a:r>
              <a:rPr lang="tr-TR" sz="3200" b="1" dirty="0" smtClean="0">
                <a:solidFill>
                  <a:schemeClr val="tx1"/>
                </a:solidFill>
                <a:latin typeface="Book Antiqua" pitchFamily="18" charset="0"/>
              </a:rPr>
              <a:t> servis kısaca; yemeğin konuğun önünde (</a:t>
            </a:r>
            <a:r>
              <a:rPr lang="tr-TR" sz="3200" b="1" dirty="0" err="1" smtClean="0">
                <a:solidFill>
                  <a:schemeClr val="tx1"/>
                </a:solidFill>
                <a:latin typeface="Book Antiqua" pitchFamily="18" charset="0"/>
              </a:rPr>
              <a:t>gueridon</a:t>
            </a:r>
            <a:r>
              <a:rPr lang="tr-TR" sz="3200" b="1" dirty="0" smtClean="0">
                <a:solidFill>
                  <a:schemeClr val="tx1"/>
                </a:solidFill>
                <a:latin typeface="Book Antiqua" pitchFamily="18" charset="0"/>
              </a:rPr>
              <a:t> üzerinde) hazırlanması, </a:t>
            </a:r>
            <a:r>
              <a:rPr lang="tr-TR" sz="3200" b="1" dirty="0" err="1" smtClean="0">
                <a:solidFill>
                  <a:schemeClr val="tx1"/>
                </a:solidFill>
                <a:latin typeface="Book Antiqua" pitchFamily="18" charset="0"/>
              </a:rPr>
              <a:t>porsiyonlanması</a:t>
            </a:r>
            <a:r>
              <a:rPr lang="tr-TR" sz="3200" b="1" dirty="0" smtClean="0">
                <a:solidFill>
                  <a:schemeClr val="tx1"/>
                </a:solidFill>
                <a:latin typeface="Book Antiqua" pitchFamily="18" charset="0"/>
              </a:rPr>
              <a:t> ve servis edilmesidir.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4638"/>
            <a:ext cx="8352928" cy="1570186"/>
          </a:xfrm>
        </p:spPr>
        <p:txBody>
          <a:bodyPr>
            <a:normAutofit fontScale="90000"/>
          </a:bodyPr>
          <a:lstStyle/>
          <a:p>
            <a:pPr algn="ctr"/>
            <a:r>
              <a:rPr lang="tr-TR" b="1" dirty="0" err="1" smtClean="0">
                <a:solidFill>
                  <a:schemeClr val="tx1"/>
                </a:solidFill>
                <a:latin typeface="Book Antiqua" pitchFamily="18" charset="0"/>
              </a:rPr>
              <a:t>Gueridon</a:t>
            </a:r>
            <a:r>
              <a:rPr lang="tr-TR" b="1" dirty="0" smtClean="0">
                <a:solidFill>
                  <a:schemeClr val="tx1"/>
                </a:solidFill>
                <a:latin typeface="Book Antiqua" pitchFamily="18" charset="0"/>
              </a:rPr>
              <a:t> üzerinde gerçekleştirilebilecek işlemler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564904"/>
            <a:ext cx="7772400" cy="3454896"/>
          </a:xfrm>
        </p:spPr>
        <p:txBody>
          <a:bodyPr>
            <a:normAutofit/>
          </a:bodyPr>
          <a:lstStyle/>
          <a:p>
            <a:pPr algn="just"/>
            <a:r>
              <a:rPr lang="tr-TR" sz="3200" b="1" dirty="0" smtClean="0">
                <a:solidFill>
                  <a:schemeClr val="tx1"/>
                </a:solidFill>
                <a:latin typeface="Book Antiqua" pitchFamily="18" charset="0"/>
              </a:rPr>
              <a:t>Yemeğin Pişirilmesi</a:t>
            </a:r>
          </a:p>
          <a:p>
            <a:pPr algn="just"/>
            <a:r>
              <a:rPr lang="tr-TR" sz="3200" b="1" dirty="0" err="1" smtClean="0">
                <a:solidFill>
                  <a:schemeClr val="tx1"/>
                </a:solidFill>
                <a:latin typeface="Book Antiqua" pitchFamily="18" charset="0"/>
              </a:rPr>
              <a:t>Flambe</a:t>
            </a:r>
            <a:endParaRPr lang="tr-TR" sz="3200" b="1" dirty="0" smtClean="0">
              <a:solidFill>
                <a:schemeClr val="tx1"/>
              </a:solidFill>
              <a:latin typeface="Book Antiqua" pitchFamily="18" charset="0"/>
            </a:endParaRPr>
          </a:p>
          <a:p>
            <a:pPr algn="just"/>
            <a:r>
              <a:rPr lang="tr-TR" sz="3200" b="1" dirty="0" smtClean="0">
                <a:solidFill>
                  <a:schemeClr val="tx1"/>
                </a:solidFill>
                <a:latin typeface="Book Antiqua" pitchFamily="18" charset="0"/>
              </a:rPr>
              <a:t>Tranş</a:t>
            </a:r>
          </a:p>
          <a:p>
            <a:pPr algn="just"/>
            <a:r>
              <a:rPr lang="tr-TR" sz="3200" b="1" dirty="0" smtClean="0">
                <a:solidFill>
                  <a:schemeClr val="tx1"/>
                </a:solidFill>
                <a:latin typeface="Book Antiqua" pitchFamily="18" charset="0"/>
              </a:rPr>
              <a:t>Yemeğin </a:t>
            </a:r>
            <a:r>
              <a:rPr lang="tr-TR" sz="3200" b="1" dirty="0" err="1" smtClean="0">
                <a:solidFill>
                  <a:schemeClr val="tx1"/>
                </a:solidFill>
                <a:latin typeface="Book Antiqua" pitchFamily="18" charset="0"/>
              </a:rPr>
              <a:t>porsiyonlanması</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62670"/>
            <a:ext cx="7772400" cy="1570186"/>
          </a:xfrm>
        </p:spPr>
        <p:txBody>
          <a:bodyPr>
            <a:normAutofit fontScale="90000"/>
          </a:bodyPr>
          <a:lstStyle/>
          <a:p>
            <a:pPr algn="just"/>
            <a:r>
              <a:rPr lang="tr-TR" b="1" dirty="0" err="1" smtClean="0">
                <a:solidFill>
                  <a:schemeClr val="tx1"/>
                </a:solidFill>
                <a:latin typeface="Book Antiqua" pitchFamily="18" charset="0"/>
              </a:rPr>
              <a:t>Flambe</a:t>
            </a:r>
            <a:r>
              <a:rPr lang="tr-TR" b="1" dirty="0" smtClean="0">
                <a:solidFill>
                  <a:schemeClr val="tx1"/>
                </a:solidFill>
                <a:latin typeface="Book Antiqua" pitchFamily="18" charset="0"/>
              </a:rPr>
              <a:t> ve tranş işlemlerini kısaca açıklayınız</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467544" y="1844824"/>
            <a:ext cx="8064896" cy="4680520"/>
          </a:xfrm>
        </p:spPr>
        <p:txBody>
          <a:bodyPr>
            <a:normAutofit/>
          </a:bodyPr>
          <a:lstStyle/>
          <a:p>
            <a:pPr algn="just"/>
            <a:r>
              <a:rPr lang="tr-TR" sz="2800" b="1" dirty="0" smtClean="0">
                <a:solidFill>
                  <a:schemeClr val="tx1"/>
                </a:solidFill>
                <a:latin typeface="Book Antiqua" pitchFamily="18" charset="0"/>
              </a:rPr>
              <a:t>Alevlendirme (</a:t>
            </a:r>
            <a:r>
              <a:rPr lang="tr-TR" sz="2800" b="1" dirty="0" err="1" smtClean="0">
                <a:solidFill>
                  <a:schemeClr val="tx1"/>
                </a:solidFill>
                <a:latin typeface="Book Antiqua" pitchFamily="18" charset="0"/>
              </a:rPr>
              <a:t>Flambe</a:t>
            </a:r>
            <a:r>
              <a:rPr lang="tr-TR" sz="2800" b="1" dirty="0" smtClean="0">
                <a:solidFill>
                  <a:schemeClr val="tx1"/>
                </a:solidFill>
                <a:latin typeface="Book Antiqua" pitchFamily="18" charset="0"/>
              </a:rPr>
              <a:t>), çeşitli sebze ve meyveleri, deniz ürünlerini (karides, ıstakoz vs), et ve kümes hayvanları etlerini salonda misafir önünde, çeşitli alkollü içeceklerin ilavesi ile alevlendirilerek hazırlanmasıdır. </a:t>
            </a:r>
          </a:p>
          <a:p>
            <a:pPr algn="just"/>
            <a:r>
              <a:rPr lang="tr-TR" sz="2800" b="1" dirty="0" smtClean="0">
                <a:solidFill>
                  <a:schemeClr val="tx1"/>
                </a:solidFill>
                <a:latin typeface="Book Antiqua" pitchFamily="18" charset="0"/>
              </a:rPr>
              <a:t>Tranş, kesilip parçalanmadan bütün halde pişirilen et yemekleri, balıklar, tavuk ve diğer kümes hayvanları ile av etlerinin temizlenip dilimlenmesi ve </a:t>
            </a:r>
            <a:r>
              <a:rPr lang="tr-TR" sz="2800" b="1" dirty="0" err="1" smtClean="0">
                <a:solidFill>
                  <a:schemeClr val="tx1"/>
                </a:solidFill>
                <a:latin typeface="Book Antiqua" pitchFamily="18" charset="0"/>
              </a:rPr>
              <a:t>porsiyonlanması</a:t>
            </a:r>
            <a:r>
              <a:rPr lang="tr-TR" sz="2800" b="1" dirty="0" smtClean="0">
                <a:solidFill>
                  <a:schemeClr val="tx1"/>
                </a:solidFill>
                <a:latin typeface="Book Antiqua" pitchFamily="18" charset="0"/>
              </a:rPr>
              <a:t> işlemidir.</a:t>
            </a:r>
          </a:p>
          <a:p>
            <a:pPr algn="just"/>
            <a:endParaRPr lang="tr-TR" sz="28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b="1" dirty="0" smtClean="0">
                <a:solidFill>
                  <a:schemeClr val="tx1"/>
                </a:solidFill>
                <a:latin typeface="Book Antiqua" pitchFamily="18" charset="0"/>
              </a:rPr>
              <a:t>Maşa servisi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899592" y="2492896"/>
            <a:ext cx="7772400" cy="3670920"/>
          </a:xfrm>
        </p:spPr>
        <p:txBody>
          <a:bodyPr>
            <a:normAutofit/>
          </a:bodyPr>
          <a:lstStyle/>
          <a:p>
            <a:pPr algn="just"/>
            <a:r>
              <a:rPr lang="tr-TR" sz="3200" b="1" dirty="0" smtClean="0">
                <a:solidFill>
                  <a:schemeClr val="tx1"/>
                </a:solidFill>
                <a:latin typeface="Book Antiqua" pitchFamily="18" charset="0"/>
              </a:rPr>
              <a:t>Maşa Servisi Yemeğin servis tabağından (tepsiden) konuk tabağına aynı boy kaşık ve çatal maşa olarak kullanılarak servis edilmesidir.</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352928" cy="1440160"/>
          </a:xfrm>
        </p:spPr>
        <p:txBody>
          <a:bodyPr>
            <a:normAutofit/>
          </a:bodyPr>
          <a:lstStyle/>
          <a:p>
            <a:pPr algn="just"/>
            <a:r>
              <a:rPr lang="tr-TR" b="1" dirty="0" smtClean="0">
                <a:solidFill>
                  <a:schemeClr val="tx1"/>
                </a:solidFill>
                <a:latin typeface="Book Antiqua" pitchFamily="18" charset="0"/>
              </a:rPr>
              <a:t>Maşa tutuş şekilleri hangileridir  ve hangi amaçlarla kullanılırlar?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251520" y="1844824"/>
            <a:ext cx="8435280" cy="5229200"/>
          </a:xfrm>
        </p:spPr>
        <p:txBody>
          <a:bodyPr>
            <a:normAutofit/>
          </a:bodyPr>
          <a:lstStyle/>
          <a:p>
            <a:pPr algn="just"/>
            <a:r>
              <a:rPr lang="tr-TR" sz="2400" b="1" dirty="0" smtClean="0">
                <a:solidFill>
                  <a:schemeClr val="tx1"/>
                </a:solidFill>
                <a:latin typeface="Book Antiqua" pitchFamily="18" charset="0"/>
              </a:rPr>
              <a:t>Düz Maşa Tutuşu: Kaşığın altta çatalın üstte olduğu her iki takımın da iç kısımlarının birbirine paralel olduğu tutuş biçimidir. Kolay alınabilen yemeklerin, garnitürlerin ve sosların servisinde kullanılabilir.</a:t>
            </a:r>
          </a:p>
          <a:p>
            <a:pPr algn="just"/>
            <a:r>
              <a:rPr lang="tr-TR" sz="2400" b="1" dirty="0" smtClean="0">
                <a:solidFill>
                  <a:schemeClr val="tx1"/>
                </a:solidFill>
                <a:latin typeface="Book Antiqua" pitchFamily="18" charset="0"/>
              </a:rPr>
              <a:t>Bitişik Maşa Tutuşu: Kaşığın solda çatalın sağda olduğu iç kısımlarının yukarı baktığı tutuş biçimidir. Pilav, küçük taneli veya küçük doğranmış sebzeler ve sote yemeklerin servisinde kullanılabilir.</a:t>
            </a:r>
          </a:p>
          <a:p>
            <a:pPr algn="just"/>
            <a:r>
              <a:rPr lang="tr-TR" sz="2400" b="1" dirty="0" smtClean="0">
                <a:solidFill>
                  <a:schemeClr val="tx1"/>
                </a:solidFill>
                <a:latin typeface="Book Antiqua" pitchFamily="18" charset="0"/>
              </a:rPr>
              <a:t>Ters Maşa Tutuşu: Kaşığın altta çatalın üstte olduğu; iç kısımlarının birbirine baktığı tutuş biçimidir. Servis tabağından alınması güç, tek ve büyük parçalı yemekler, dolmalar ve ekmek servisinde kullanılabilir.</a:t>
            </a:r>
          </a:p>
          <a:p>
            <a:pPr algn="just"/>
            <a:endParaRPr lang="tr-TR" sz="24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706686"/>
            <a:ext cx="8208912" cy="1570186"/>
          </a:xfrm>
        </p:spPr>
        <p:txBody>
          <a:bodyPr>
            <a:noAutofit/>
          </a:bodyPr>
          <a:lstStyle/>
          <a:p>
            <a:pPr algn="ctr"/>
            <a:r>
              <a:rPr lang="tr-TR" sz="3200" b="1" dirty="0" smtClean="0">
                <a:solidFill>
                  <a:schemeClr val="tx1"/>
                </a:solidFill>
                <a:latin typeface="Book Antiqua" pitchFamily="18" charset="0"/>
              </a:rPr>
              <a:t>Restoranda/Salonda masalar  yerleştirilirken dikkat edilmesi kurallar nelerdir?</a:t>
            </a:r>
            <a:br>
              <a:rPr lang="tr-TR" sz="3200" b="1" dirty="0" smtClean="0">
                <a:solidFill>
                  <a:schemeClr val="tx1"/>
                </a:solidFill>
                <a:latin typeface="Book Antiqua" pitchFamily="18" charset="0"/>
              </a:rPr>
            </a:b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323528" y="1737320"/>
            <a:ext cx="8568952" cy="4932040"/>
          </a:xfrm>
        </p:spPr>
        <p:txBody>
          <a:bodyPr>
            <a:normAutofit fontScale="77500" lnSpcReduction="20000"/>
          </a:bodyPr>
          <a:lstStyle/>
          <a:p>
            <a:pPr algn="just"/>
            <a:r>
              <a:rPr lang="tr-TR" sz="3300" b="1" dirty="0" smtClean="0">
                <a:solidFill>
                  <a:schemeClr val="tx1"/>
                </a:solidFill>
                <a:latin typeface="Book Antiqua" pitchFamily="18" charset="0"/>
              </a:rPr>
              <a:t>Grup rezervasyonları göz önüne alınarak konuk sayısı ve yemeğin amacına göre masa düzenlemesi yapılmalıdır.</a:t>
            </a:r>
          </a:p>
          <a:p>
            <a:pPr algn="just"/>
            <a:r>
              <a:rPr lang="tr-TR" sz="3300" b="1" dirty="0" smtClean="0">
                <a:solidFill>
                  <a:schemeClr val="tx1"/>
                </a:solidFill>
                <a:latin typeface="Book Antiqua" pitchFamily="18" charset="0"/>
              </a:rPr>
              <a:t> Misafirlerin rahatsız olmamaları için servis akışı göz önünde bulundurularak giriş, tuvalet, mutfak, bar, restoran bağlantılı kapı ve pencerelere yakın olmamalıdır.</a:t>
            </a:r>
          </a:p>
          <a:p>
            <a:pPr algn="just"/>
            <a:r>
              <a:rPr lang="tr-TR" sz="3300" b="1" dirty="0" smtClean="0">
                <a:solidFill>
                  <a:schemeClr val="tx1"/>
                </a:solidFill>
                <a:latin typeface="Book Antiqua" pitchFamily="18" charset="0"/>
              </a:rPr>
              <a:t>Aralarında uygun boşluklar bırakılarak salona kullanım kolaylığı sağlanmalı, düzenli ve güzel bir görünüm kazandırılmalıdır.</a:t>
            </a:r>
          </a:p>
          <a:p>
            <a:pPr algn="just"/>
            <a:r>
              <a:rPr lang="tr-TR" sz="3300" b="1" dirty="0" smtClean="0">
                <a:solidFill>
                  <a:schemeClr val="tx1"/>
                </a:solidFill>
                <a:latin typeface="Book Antiqua" pitchFamily="18" charset="0"/>
              </a:rPr>
              <a:t>Küçük gruplar için yeterli sayıda masa konmalı, salon kapasitesi aşılmamalıdır.</a:t>
            </a:r>
          </a:p>
          <a:p>
            <a:pPr algn="just"/>
            <a:r>
              <a:rPr lang="tr-TR" sz="3300" b="1" dirty="0" smtClean="0">
                <a:solidFill>
                  <a:schemeClr val="tx1"/>
                </a:solidFill>
                <a:latin typeface="Book Antiqua" pitchFamily="18" charset="0"/>
              </a:rPr>
              <a:t>Banketlerde servis akışı ve yapılacak faaliyet göz önüne alınarak salon düzenlemesi yapılmalıdır.</a:t>
            </a:r>
          </a:p>
          <a:p>
            <a:endParaRPr lang="tr-TR" sz="2800" b="1" dirty="0" smtClean="0">
              <a:solidFill>
                <a:schemeClr val="tx1"/>
              </a:solidFill>
              <a:latin typeface="Book Antiqua" pitchFamily="18" charset="0"/>
            </a:endParaRP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b="1" dirty="0" smtClean="0">
                <a:solidFill>
                  <a:schemeClr val="tx1"/>
                </a:solidFill>
                <a:latin typeface="Book Antiqua" pitchFamily="18" charset="0"/>
              </a:rPr>
              <a:t>Büfe servisi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p:txBody>
          <a:bodyPr/>
          <a:lstStyle/>
          <a:p>
            <a:pPr algn="just"/>
            <a:endParaRPr lang="tr-TR" b="1" dirty="0" smtClean="0">
              <a:solidFill>
                <a:schemeClr val="tx1"/>
              </a:solidFill>
              <a:latin typeface="Book Antiqua" pitchFamily="18" charset="0"/>
            </a:endParaRPr>
          </a:p>
          <a:p>
            <a:pPr algn="just"/>
            <a:r>
              <a:rPr lang="tr-TR" sz="2800" b="1" dirty="0" smtClean="0">
                <a:solidFill>
                  <a:schemeClr val="tx1"/>
                </a:solidFill>
                <a:latin typeface="Book Antiqua" pitchFamily="18" charset="0"/>
              </a:rPr>
              <a:t>Konuklara sunulacak  olan tüm  yemeklerin (Çorbalar, ordövrler, salatalar, soğuk, sıcak yemek çeşitleri tatlı ve meyveler…) mutfakta hazırlanarak salonda, uzun masaların üzerine dizilerek, konukların istedikleri yiyecek ve içeceklerden istedikleri kadar almasına olanak sağlayan servis şeklidir.</a:t>
            </a:r>
          </a:p>
          <a:p>
            <a:pPr algn="just"/>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476672"/>
            <a:ext cx="7772400" cy="1642194"/>
          </a:xfrm>
        </p:spPr>
        <p:txBody>
          <a:bodyPr>
            <a:normAutofit fontScale="90000"/>
          </a:bodyPr>
          <a:lstStyle/>
          <a:p>
            <a:pPr algn="ctr"/>
            <a:r>
              <a:rPr lang="tr-TR" b="1" dirty="0" smtClean="0">
                <a:solidFill>
                  <a:schemeClr val="tx1"/>
                </a:solidFill>
                <a:latin typeface="Book Antiqua" pitchFamily="18" charset="0"/>
              </a:rPr>
              <a:t>Sunulan yiyeceklere göre büfe çeşitleri nelerdir</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71600" y="2492896"/>
            <a:ext cx="7772400" cy="4030960"/>
          </a:xfrm>
        </p:spPr>
        <p:txBody>
          <a:bodyPr>
            <a:normAutofit/>
          </a:bodyPr>
          <a:lstStyle/>
          <a:p>
            <a:pPr algn="just"/>
            <a:r>
              <a:rPr lang="tr-TR" sz="3200" b="1" dirty="0" smtClean="0">
                <a:solidFill>
                  <a:schemeClr val="tx1"/>
                </a:solidFill>
                <a:latin typeface="Book Antiqua" pitchFamily="18" charset="0"/>
              </a:rPr>
              <a:t>1. Soğuk Büfe</a:t>
            </a:r>
          </a:p>
          <a:p>
            <a:pPr algn="just"/>
            <a:r>
              <a:rPr lang="tr-TR" sz="3200" b="1" dirty="0" smtClean="0">
                <a:solidFill>
                  <a:schemeClr val="tx1"/>
                </a:solidFill>
                <a:latin typeface="Book Antiqua" pitchFamily="18" charset="0"/>
              </a:rPr>
              <a:t>2. Sıcak Büfe</a:t>
            </a:r>
          </a:p>
          <a:p>
            <a:pPr algn="just"/>
            <a:r>
              <a:rPr lang="tr-TR" sz="3200" b="1" dirty="0" smtClean="0">
                <a:solidFill>
                  <a:schemeClr val="tx1"/>
                </a:solidFill>
                <a:latin typeface="Book Antiqua" pitchFamily="18" charset="0"/>
              </a:rPr>
              <a:t>3. Tatlı ve Meyve Büfesi</a:t>
            </a:r>
          </a:p>
          <a:p>
            <a:pPr algn="just"/>
            <a:r>
              <a:rPr lang="tr-TR" sz="3200" b="1" dirty="0" smtClean="0">
                <a:solidFill>
                  <a:schemeClr val="tx1"/>
                </a:solidFill>
                <a:latin typeface="Book Antiqua" pitchFamily="18" charset="0"/>
              </a:rPr>
              <a:t>4. İçki Büfesi</a:t>
            </a:r>
          </a:p>
          <a:p>
            <a:pPr algn="just"/>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up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upRigh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upRigh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764704"/>
            <a:ext cx="7772400" cy="1152128"/>
          </a:xfrm>
        </p:spPr>
        <p:txBody>
          <a:bodyPr>
            <a:normAutofit fontScale="90000"/>
          </a:bodyPr>
          <a:lstStyle/>
          <a:p>
            <a:pPr algn="just"/>
            <a:r>
              <a:rPr lang="tr-TR" b="1" dirty="0" smtClean="0">
                <a:solidFill>
                  <a:schemeClr val="tx1"/>
                </a:solidFill>
                <a:latin typeface="Book Antiqua" pitchFamily="18" charset="0"/>
              </a:rPr>
              <a:t>Fiyatlandırma şekillerine göre büfe çeşitleri nelerdir kısaca açıklayınız </a:t>
            </a:r>
            <a:br>
              <a:rPr lang="tr-TR" b="1" dirty="0" smtClean="0">
                <a:solidFill>
                  <a:schemeClr val="tx1"/>
                </a:solidFill>
                <a:latin typeface="Book Antiqua" pitchFamily="18" charset="0"/>
              </a:rPr>
            </a:b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1484784"/>
            <a:ext cx="7772400" cy="5373216"/>
          </a:xfrm>
        </p:spPr>
        <p:txBody>
          <a:bodyPr>
            <a:normAutofit/>
          </a:bodyPr>
          <a:lstStyle/>
          <a:p>
            <a:pPr algn="just"/>
            <a:r>
              <a:rPr lang="tr-TR" b="1" dirty="0" smtClean="0">
                <a:solidFill>
                  <a:schemeClr val="tx1"/>
                </a:solidFill>
                <a:latin typeface="Book Antiqua" pitchFamily="18" charset="0"/>
              </a:rPr>
              <a:t>1.Açık/</a:t>
            </a:r>
            <a:r>
              <a:rPr lang="tr-TR" b="1" dirty="0" err="1" smtClean="0">
                <a:solidFill>
                  <a:schemeClr val="tx1"/>
                </a:solidFill>
                <a:latin typeface="Book Antiqua" pitchFamily="18" charset="0"/>
              </a:rPr>
              <a:t>Smörgasboard</a:t>
            </a:r>
            <a:r>
              <a:rPr lang="tr-TR" b="1" dirty="0" smtClean="0">
                <a:solidFill>
                  <a:schemeClr val="tx1"/>
                </a:solidFill>
                <a:latin typeface="Book Antiqua" pitchFamily="18" charset="0"/>
              </a:rPr>
              <a:t> Büfe: Bu büfede konuklar ne yerlerse yesinler ya da hangi yiyecekten ne kadar alırlarsa alsınlar sabit bir ücret ödemektedirler.</a:t>
            </a:r>
          </a:p>
          <a:p>
            <a:pPr algn="just"/>
            <a:r>
              <a:rPr lang="tr-TR" b="1" dirty="0" smtClean="0">
                <a:solidFill>
                  <a:schemeClr val="tx1"/>
                </a:solidFill>
                <a:latin typeface="Book Antiqua" pitchFamily="18" charset="0"/>
              </a:rPr>
              <a:t>2. Gala Büfe: Bu büfenin en önemli özelliği, büfe ücretini ev </a:t>
            </a:r>
            <a:r>
              <a:rPr lang="tr-TR" b="1" smtClean="0">
                <a:solidFill>
                  <a:schemeClr val="tx1"/>
                </a:solidFill>
                <a:latin typeface="Book Antiqua" pitchFamily="18" charset="0"/>
              </a:rPr>
              <a:t>sahibi konumundaki </a:t>
            </a:r>
            <a:r>
              <a:rPr lang="tr-TR" b="1" dirty="0" smtClean="0">
                <a:solidFill>
                  <a:schemeClr val="tx1"/>
                </a:solidFill>
                <a:latin typeface="Book Antiqua" pitchFamily="18" charset="0"/>
              </a:rPr>
              <a:t>kişi ya da şirketler ödemektedir. Konuklardan ücret alınmaz.</a:t>
            </a:r>
          </a:p>
          <a:p>
            <a:pPr algn="just"/>
            <a:r>
              <a:rPr lang="tr-TR" b="1" dirty="0" smtClean="0">
                <a:solidFill>
                  <a:schemeClr val="tx1"/>
                </a:solidFill>
                <a:latin typeface="Book Antiqua" pitchFamily="18" charset="0"/>
              </a:rPr>
              <a:t> 3. Konsomasyon Büfe: Her konuk dilediği yiyecekten dilediği kadar alır ve aldığı yiyeceğin fiyatını büfe sonunda bulunan kasadaki görevliye öder. </a:t>
            </a:r>
          </a:p>
          <a:p>
            <a:pPr algn="just"/>
            <a:endParaRPr lang="tr-TR" dirty="0" smtClean="0">
              <a:latin typeface="Book Antiqua" pitchFamily="18" charset="0"/>
            </a:endParaRP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5800"/>
            <a:ext cx="7772400" cy="1143000"/>
          </a:xfrm>
        </p:spPr>
        <p:txBody>
          <a:bodyPr>
            <a:normAutofit fontScale="90000"/>
          </a:bodyPr>
          <a:lstStyle/>
          <a:p>
            <a:r>
              <a:rPr lang="tr-TR" b="1" dirty="0" smtClean="0">
                <a:solidFill>
                  <a:schemeClr val="tx1"/>
                </a:solidFill>
                <a:latin typeface="Book Antiqua" pitchFamily="18" charset="0"/>
              </a:rPr>
              <a:t>Restoranlarda kullanılan servis arabaları hangileridir?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1809328"/>
            <a:ext cx="7772400" cy="4572000"/>
          </a:xfrm>
        </p:spPr>
        <p:txBody>
          <a:bodyPr/>
          <a:lstStyle/>
          <a:p>
            <a:r>
              <a:rPr lang="tr-TR" sz="2800" b="1" dirty="0" smtClean="0">
                <a:solidFill>
                  <a:schemeClr val="tx1"/>
                </a:solidFill>
                <a:latin typeface="Book Antiqua" pitchFamily="18" charset="0"/>
              </a:rPr>
              <a:t>1. Salata Arabası</a:t>
            </a:r>
          </a:p>
          <a:p>
            <a:r>
              <a:rPr lang="tr-TR" sz="2800" b="1" dirty="0" smtClean="0">
                <a:solidFill>
                  <a:schemeClr val="tx1"/>
                </a:solidFill>
                <a:latin typeface="Book Antiqua" pitchFamily="18" charset="0"/>
              </a:rPr>
              <a:t>2. Servis Arabası</a:t>
            </a:r>
          </a:p>
          <a:p>
            <a:r>
              <a:rPr lang="tr-TR" sz="2800" b="1" dirty="0" smtClean="0">
                <a:solidFill>
                  <a:schemeClr val="tx1"/>
                </a:solidFill>
                <a:latin typeface="Book Antiqua" pitchFamily="18" charset="0"/>
              </a:rPr>
              <a:t>3.Ordövr Arabası</a:t>
            </a:r>
          </a:p>
          <a:p>
            <a:r>
              <a:rPr lang="tr-TR" sz="2800" b="1" dirty="0" smtClean="0">
                <a:solidFill>
                  <a:schemeClr val="tx1"/>
                </a:solidFill>
                <a:latin typeface="Book Antiqua" pitchFamily="18" charset="0"/>
              </a:rPr>
              <a:t>4. </a:t>
            </a:r>
            <a:r>
              <a:rPr lang="tr-TR" sz="2800" b="1" dirty="0" err="1" smtClean="0">
                <a:solidFill>
                  <a:schemeClr val="tx1"/>
                </a:solidFill>
                <a:latin typeface="Book Antiqua" pitchFamily="18" charset="0"/>
              </a:rPr>
              <a:t>Flambe</a:t>
            </a:r>
            <a:r>
              <a:rPr lang="tr-TR" sz="2800" b="1" dirty="0" smtClean="0">
                <a:solidFill>
                  <a:schemeClr val="tx1"/>
                </a:solidFill>
                <a:latin typeface="Book Antiqua" pitchFamily="18" charset="0"/>
              </a:rPr>
              <a:t> Arabası:</a:t>
            </a:r>
          </a:p>
          <a:p>
            <a:r>
              <a:rPr lang="tr-TR" sz="2800" b="1" dirty="0" smtClean="0">
                <a:solidFill>
                  <a:schemeClr val="tx1"/>
                </a:solidFill>
                <a:latin typeface="Book Antiqua" pitchFamily="18" charset="0"/>
              </a:rPr>
              <a:t>5. Tatlı Arabası</a:t>
            </a:r>
          </a:p>
          <a:p>
            <a:r>
              <a:rPr lang="tr-TR" sz="2800" b="1" dirty="0" smtClean="0">
                <a:solidFill>
                  <a:schemeClr val="tx1"/>
                </a:solidFill>
                <a:latin typeface="Book Antiqua" pitchFamily="18" charset="0"/>
              </a:rPr>
              <a:t>6. İçecek Arabası</a:t>
            </a:r>
          </a:p>
          <a:p>
            <a:r>
              <a:rPr lang="tr-TR" sz="2800" b="1" dirty="0" smtClean="0">
                <a:solidFill>
                  <a:schemeClr val="tx1"/>
                </a:solidFill>
                <a:latin typeface="Book Antiqua" pitchFamily="18" charset="0"/>
              </a:rPr>
              <a:t>7. Çorba Servis Arabası</a:t>
            </a:r>
          </a:p>
          <a:p>
            <a:r>
              <a:rPr lang="tr-TR" sz="2800" b="1" dirty="0" smtClean="0">
                <a:solidFill>
                  <a:schemeClr val="tx1"/>
                </a:solidFill>
                <a:latin typeface="Book Antiqua" pitchFamily="18" charset="0"/>
              </a:rPr>
              <a:t>8. Peynir Arabası</a:t>
            </a:r>
          </a:p>
          <a:p>
            <a:r>
              <a:rPr lang="tr-TR" sz="2800" b="1" dirty="0" smtClean="0">
                <a:solidFill>
                  <a:schemeClr val="tx1"/>
                </a:solidFill>
                <a:latin typeface="Book Antiqua" pitchFamily="18" charset="0"/>
              </a:rPr>
              <a:t>9. </a:t>
            </a:r>
            <a:r>
              <a:rPr lang="tr-TR" sz="2800" b="1" dirty="0" err="1" smtClean="0">
                <a:solidFill>
                  <a:schemeClr val="tx1"/>
                </a:solidFill>
                <a:latin typeface="Book Antiqua" pitchFamily="18" charset="0"/>
              </a:rPr>
              <a:t>Tranche</a:t>
            </a:r>
            <a:r>
              <a:rPr lang="tr-TR" sz="2800" b="1" dirty="0" smtClean="0">
                <a:solidFill>
                  <a:schemeClr val="tx1"/>
                </a:solidFill>
                <a:latin typeface="Book Antiqua" pitchFamily="18" charset="0"/>
              </a:rPr>
              <a:t> Arabası</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60648"/>
            <a:ext cx="7772400" cy="1512168"/>
          </a:xfrm>
        </p:spPr>
        <p:txBody>
          <a:bodyPr>
            <a:normAutofit fontScale="90000"/>
          </a:bodyPr>
          <a:lstStyle/>
          <a:p>
            <a:pPr algn="just"/>
            <a:r>
              <a:rPr lang="tr-TR" b="1" dirty="0" smtClean="0">
                <a:solidFill>
                  <a:schemeClr val="tx1"/>
                </a:solidFill>
                <a:latin typeface="Book Antiqua" pitchFamily="18" charset="0"/>
              </a:rPr>
              <a:t>S</a:t>
            </a:r>
            <a:r>
              <a:rPr lang="tr-TR" sz="3100" b="1" dirty="0" smtClean="0">
                <a:solidFill>
                  <a:schemeClr val="tx1"/>
                </a:solidFill>
                <a:latin typeface="Book Antiqua" pitchFamily="18" charset="0"/>
              </a:rPr>
              <a:t>ervis sırasında personelin servis takımı ihtiyaçlarını karşılamak üzere kullanılan ara depoya ne ad verilir?</a:t>
            </a:r>
            <a:endParaRPr lang="tr-TR" sz="3100" b="1" dirty="0">
              <a:solidFill>
                <a:schemeClr val="tx1"/>
              </a:solidFill>
              <a:latin typeface="Book Antiqua" pitchFamily="18" charset="0"/>
            </a:endParaRPr>
          </a:p>
        </p:txBody>
      </p:sp>
      <p:sp>
        <p:nvSpPr>
          <p:cNvPr id="3" name="2 İçerik Yer Tutucusu"/>
          <p:cNvSpPr>
            <a:spLocks noGrp="1"/>
          </p:cNvSpPr>
          <p:nvPr>
            <p:ph sz="quarter" idx="1"/>
          </p:nvPr>
        </p:nvSpPr>
        <p:spPr>
          <a:xfrm>
            <a:off x="467544" y="4725144"/>
            <a:ext cx="8219256" cy="1656184"/>
          </a:xfrm>
        </p:spPr>
        <p:txBody>
          <a:bodyPr/>
          <a:lstStyle/>
          <a:p>
            <a:r>
              <a:rPr lang="tr-TR" b="1" dirty="0" err="1" smtClean="0">
                <a:solidFill>
                  <a:schemeClr val="tx1"/>
                </a:solidFill>
                <a:latin typeface="Book Antiqua" pitchFamily="18" charset="0"/>
              </a:rPr>
              <a:t>Servant</a:t>
            </a:r>
            <a:r>
              <a:rPr lang="tr-TR" b="1" dirty="0" smtClean="0">
                <a:solidFill>
                  <a:schemeClr val="tx1"/>
                </a:solidFill>
                <a:latin typeface="Book Antiqua" pitchFamily="18" charset="0"/>
              </a:rPr>
              <a:t> </a:t>
            </a:r>
            <a:endParaRPr lang="tr-TR" b="1" dirty="0">
              <a:solidFill>
                <a:schemeClr val="tx1"/>
              </a:solidFill>
              <a:latin typeface="Book Antiqua" pitchFamily="18" charset="0"/>
            </a:endParaRPr>
          </a:p>
        </p:txBody>
      </p:sp>
      <p:pic>
        <p:nvPicPr>
          <p:cNvPr id="4" name="Picture 2"/>
          <p:cNvPicPr>
            <a:picLocks noChangeAspect="1" noChangeArrowheads="1"/>
          </p:cNvPicPr>
          <p:nvPr/>
        </p:nvPicPr>
        <p:blipFill>
          <a:blip r:embed="rId2" cstate="print"/>
          <a:srcRect/>
          <a:stretch>
            <a:fillRect/>
          </a:stretch>
        </p:blipFill>
        <p:spPr bwMode="auto">
          <a:xfrm>
            <a:off x="827584" y="1844824"/>
            <a:ext cx="6536826" cy="223224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88640"/>
            <a:ext cx="7772400" cy="936104"/>
          </a:xfrm>
        </p:spPr>
        <p:txBody>
          <a:bodyPr>
            <a:noAutofit/>
          </a:bodyPr>
          <a:lstStyle/>
          <a:p>
            <a:r>
              <a:rPr lang="tr-TR" sz="3200" b="1" dirty="0" smtClean="0">
                <a:solidFill>
                  <a:schemeClr val="tx1"/>
                </a:solidFill>
                <a:latin typeface="Book Antiqua" pitchFamily="18" charset="0"/>
              </a:rPr>
              <a:t>Kaç çeşit </a:t>
            </a:r>
            <a:r>
              <a:rPr lang="tr-TR" sz="3200" b="1" dirty="0" err="1" smtClean="0">
                <a:solidFill>
                  <a:schemeClr val="tx1"/>
                </a:solidFill>
                <a:latin typeface="Book Antiqua" pitchFamily="18" charset="0"/>
              </a:rPr>
              <a:t>servant</a:t>
            </a:r>
            <a:r>
              <a:rPr lang="tr-TR" sz="3200" b="1" dirty="0" smtClean="0">
                <a:solidFill>
                  <a:schemeClr val="tx1"/>
                </a:solidFill>
                <a:latin typeface="Book Antiqua" pitchFamily="18" charset="0"/>
              </a:rPr>
              <a:t> vardır ve kullanım amaçları nelerdir?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107504" y="1052736"/>
            <a:ext cx="8892480" cy="5805264"/>
          </a:xfrm>
        </p:spPr>
        <p:txBody>
          <a:bodyPr>
            <a:normAutofit fontScale="92500"/>
          </a:bodyPr>
          <a:lstStyle/>
          <a:p>
            <a:pPr algn="just">
              <a:buNone/>
            </a:pPr>
            <a:r>
              <a:rPr lang="tr-TR" sz="2800" b="1" dirty="0" smtClean="0">
                <a:solidFill>
                  <a:schemeClr val="tx1"/>
                </a:solidFill>
                <a:latin typeface="Book Antiqua" pitchFamily="18" charset="0"/>
              </a:rPr>
              <a:t>	1. Ana </a:t>
            </a:r>
            <a:r>
              <a:rPr lang="tr-TR" sz="2800" b="1" dirty="0" err="1" smtClean="0">
                <a:solidFill>
                  <a:schemeClr val="tx1"/>
                </a:solidFill>
                <a:latin typeface="Book Antiqua" pitchFamily="18" charset="0"/>
              </a:rPr>
              <a:t>servant</a:t>
            </a:r>
            <a:r>
              <a:rPr lang="tr-TR" sz="2800" b="1" dirty="0" smtClean="0">
                <a:solidFill>
                  <a:schemeClr val="tx1"/>
                </a:solidFill>
                <a:latin typeface="Book Antiqua" pitchFamily="18" charset="0"/>
              </a:rPr>
              <a:t>: Servis sırasında personelin masa örtüleri, peçeteler ve çeşitli servis takımları ihtiyaçlarını karşılamak üzere kullanılan ara depodur. </a:t>
            </a:r>
          </a:p>
          <a:p>
            <a:pPr algn="just">
              <a:buNone/>
            </a:pPr>
            <a:r>
              <a:rPr lang="tr-TR" sz="2800" b="1" dirty="0" smtClean="0">
                <a:solidFill>
                  <a:schemeClr val="tx1"/>
                </a:solidFill>
                <a:latin typeface="Book Antiqua" pitchFamily="18" charset="0"/>
              </a:rPr>
              <a:t>	2. Posta </a:t>
            </a:r>
            <a:r>
              <a:rPr lang="tr-TR" sz="2800" b="1" dirty="0" err="1" smtClean="0">
                <a:solidFill>
                  <a:schemeClr val="tx1"/>
                </a:solidFill>
                <a:latin typeface="Book Antiqua" pitchFamily="18" charset="0"/>
              </a:rPr>
              <a:t>servantı</a:t>
            </a:r>
            <a:r>
              <a:rPr lang="tr-TR" sz="2800" b="1" dirty="0" smtClean="0">
                <a:solidFill>
                  <a:schemeClr val="tx1"/>
                </a:solidFill>
                <a:latin typeface="Book Antiqua" pitchFamily="18" charset="0"/>
              </a:rPr>
              <a:t>: Büyük restoranlarda servis esnasında karışıklığa meydan vermeden zamanın iyi kullanılmasını ve ana </a:t>
            </a:r>
            <a:r>
              <a:rPr lang="tr-TR" sz="2800" b="1" dirty="0" err="1" smtClean="0">
                <a:solidFill>
                  <a:schemeClr val="tx1"/>
                </a:solidFill>
                <a:latin typeface="Book Antiqua" pitchFamily="18" charset="0"/>
              </a:rPr>
              <a:t>servantın</a:t>
            </a:r>
            <a:r>
              <a:rPr lang="tr-TR" sz="2800" b="1" dirty="0" smtClean="0">
                <a:solidFill>
                  <a:schemeClr val="tx1"/>
                </a:solidFill>
                <a:latin typeface="Book Antiqua" pitchFamily="18" charset="0"/>
              </a:rPr>
              <a:t> yetmediği durumlarda destek sağlamak amacı ile kullanılan </a:t>
            </a:r>
            <a:r>
              <a:rPr lang="tr-TR" sz="2800" b="1" dirty="0" err="1" smtClean="0">
                <a:solidFill>
                  <a:schemeClr val="tx1"/>
                </a:solidFill>
                <a:latin typeface="Book Antiqua" pitchFamily="18" charset="0"/>
              </a:rPr>
              <a:t>servant</a:t>
            </a:r>
            <a:r>
              <a:rPr lang="tr-TR" sz="2800" b="1" dirty="0" smtClean="0">
                <a:solidFill>
                  <a:schemeClr val="tx1"/>
                </a:solidFill>
                <a:latin typeface="Book Antiqua" pitchFamily="18" charset="0"/>
              </a:rPr>
              <a:t> çeşididir. Ana </a:t>
            </a:r>
            <a:r>
              <a:rPr lang="tr-TR" sz="2800" b="1" dirty="0" err="1" smtClean="0">
                <a:solidFill>
                  <a:schemeClr val="tx1"/>
                </a:solidFill>
                <a:latin typeface="Book Antiqua" pitchFamily="18" charset="0"/>
              </a:rPr>
              <a:t>servanta</a:t>
            </a:r>
            <a:r>
              <a:rPr lang="tr-TR" sz="2800" b="1" dirty="0" smtClean="0">
                <a:solidFill>
                  <a:schemeClr val="tx1"/>
                </a:solidFill>
                <a:latin typeface="Book Antiqua" pitchFamily="18" charset="0"/>
              </a:rPr>
              <a:t> göre daha küçüktür</a:t>
            </a:r>
          </a:p>
          <a:p>
            <a:pPr algn="just">
              <a:buNone/>
            </a:pPr>
            <a:r>
              <a:rPr lang="tr-TR" sz="2800" b="1" dirty="0" smtClean="0">
                <a:latin typeface="Book Antiqua" pitchFamily="18" charset="0"/>
              </a:rPr>
              <a:t>	3. Masa </a:t>
            </a:r>
            <a:r>
              <a:rPr lang="tr-TR" sz="2800" b="1" dirty="0" err="1" smtClean="0">
                <a:latin typeface="Book Antiqua" pitchFamily="18" charset="0"/>
              </a:rPr>
              <a:t>servantı</a:t>
            </a:r>
            <a:r>
              <a:rPr lang="tr-TR" sz="2800" b="1" dirty="0" smtClean="0">
                <a:latin typeface="Book Antiqua" pitchFamily="18" charset="0"/>
              </a:rPr>
              <a:t>: Servis sırasında misafir masasında gerekli fakat masada fazla yer kaplaması istenmeyen malzemelerin konulması, servis edilecek olanların ise zamanı gelene kadar bekletilmesi için kullanılan küçük masa veya arabadır.</a:t>
            </a:r>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274638"/>
            <a:ext cx="8064896" cy="1714202"/>
          </a:xfrm>
        </p:spPr>
        <p:txBody>
          <a:bodyPr>
            <a:normAutofit/>
          </a:bodyPr>
          <a:lstStyle/>
          <a:p>
            <a:pPr algn="just"/>
            <a:r>
              <a:rPr lang="tr-TR" sz="2800" b="1" dirty="0" smtClean="0">
                <a:solidFill>
                  <a:schemeClr val="tx1"/>
                </a:solidFill>
                <a:latin typeface="Book Antiqua" pitchFamily="18" charset="0"/>
              </a:rPr>
              <a:t>Serviste kullanılan araçların </a:t>
            </a:r>
            <a:r>
              <a:rPr lang="tr-TR" sz="2800" b="1" dirty="0" err="1" smtClean="0">
                <a:solidFill>
                  <a:schemeClr val="tx1"/>
                </a:solidFill>
                <a:latin typeface="Book Antiqua" pitchFamily="18" charset="0"/>
              </a:rPr>
              <a:t>servanta</a:t>
            </a:r>
            <a:r>
              <a:rPr lang="tr-TR" sz="2800" b="1" dirty="0" smtClean="0">
                <a:solidFill>
                  <a:schemeClr val="tx1"/>
                </a:solidFill>
                <a:latin typeface="Book Antiqua" pitchFamily="18" charset="0"/>
              </a:rPr>
              <a:t> yerleştirilmesinde her işletmede uygulanması gereken standart şekil nedir? Kısaca açıklayınız.</a:t>
            </a:r>
            <a:endParaRPr lang="tr-TR" sz="2800" b="1" dirty="0">
              <a:solidFill>
                <a:schemeClr val="tx1"/>
              </a:solidFill>
              <a:latin typeface="Book Antiqua" pitchFamily="18" charset="0"/>
            </a:endParaRPr>
          </a:p>
        </p:txBody>
      </p:sp>
      <p:sp>
        <p:nvSpPr>
          <p:cNvPr id="3" name="2 İçerik Yer Tutucusu"/>
          <p:cNvSpPr>
            <a:spLocks noGrp="1"/>
          </p:cNvSpPr>
          <p:nvPr>
            <p:ph sz="quarter" idx="1"/>
          </p:nvPr>
        </p:nvSpPr>
        <p:spPr>
          <a:xfrm>
            <a:off x="395536" y="2492896"/>
            <a:ext cx="8291264" cy="4365104"/>
          </a:xfrm>
        </p:spPr>
        <p:txBody>
          <a:bodyPr/>
          <a:lstStyle/>
          <a:p>
            <a:pPr algn="just"/>
            <a:r>
              <a:rPr lang="tr-TR" sz="2400" b="1" dirty="0" smtClean="0">
                <a:solidFill>
                  <a:schemeClr val="tx1"/>
                </a:solidFill>
                <a:latin typeface="Book Antiqua" pitchFamily="18" charset="0"/>
              </a:rPr>
              <a:t>Serviste kullanılan araçların </a:t>
            </a:r>
            <a:r>
              <a:rPr lang="tr-TR" sz="2400" b="1" dirty="0" err="1" smtClean="0">
                <a:solidFill>
                  <a:schemeClr val="tx1"/>
                </a:solidFill>
                <a:latin typeface="Book Antiqua" pitchFamily="18" charset="0"/>
              </a:rPr>
              <a:t>servanta</a:t>
            </a:r>
            <a:r>
              <a:rPr lang="tr-TR" sz="2400" b="1" dirty="0" smtClean="0">
                <a:solidFill>
                  <a:schemeClr val="tx1"/>
                </a:solidFill>
                <a:latin typeface="Book Antiqua" pitchFamily="18" charset="0"/>
              </a:rPr>
              <a:t> yerleştirilmesinde her işletmede uygulanması gereken standart bir şekil yoktur.</a:t>
            </a:r>
          </a:p>
          <a:p>
            <a:pPr algn="just"/>
            <a:r>
              <a:rPr lang="tr-TR" b="1" dirty="0" smtClean="0">
                <a:solidFill>
                  <a:schemeClr val="tx1"/>
                </a:solidFill>
                <a:latin typeface="Book Antiqua" pitchFamily="18" charset="0"/>
              </a:rPr>
              <a:t>Tüm işletmeler </a:t>
            </a:r>
            <a:r>
              <a:rPr lang="tr-TR" b="1" dirty="0" err="1" smtClean="0">
                <a:solidFill>
                  <a:schemeClr val="tx1"/>
                </a:solidFill>
                <a:latin typeface="Book Antiqua" pitchFamily="18" charset="0"/>
              </a:rPr>
              <a:t>servantlarını</a:t>
            </a:r>
            <a:r>
              <a:rPr lang="tr-TR" b="1" dirty="0" smtClean="0">
                <a:solidFill>
                  <a:schemeClr val="tx1"/>
                </a:solidFill>
                <a:latin typeface="Book Antiqua" pitchFamily="18" charset="0"/>
              </a:rPr>
              <a:t> kendi servis şekillerine ve menülerindeki yemeklerin ve içeceklerin cinslerine göre farklı şekillerde hazırlar.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err="1" smtClean="0">
                <a:solidFill>
                  <a:schemeClr val="tx1"/>
                </a:solidFill>
                <a:latin typeface="Book Antiqua" pitchFamily="18" charset="0"/>
              </a:rPr>
              <a:t>Servant</a:t>
            </a:r>
            <a:r>
              <a:rPr lang="tr-TR" sz="3200" b="1" dirty="0" smtClean="0">
                <a:solidFill>
                  <a:schemeClr val="tx1"/>
                </a:solidFill>
                <a:latin typeface="Book Antiqua" pitchFamily="18" charset="0"/>
              </a:rPr>
              <a:t> düzenlemede uyulması gereken kurallar nelerdir? Kısaca açıklayınız</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323528" y="1447800"/>
            <a:ext cx="8568952" cy="5149552"/>
          </a:xfrm>
        </p:spPr>
        <p:txBody>
          <a:bodyPr/>
          <a:lstStyle/>
          <a:p>
            <a:r>
              <a:rPr lang="tr-TR" b="1" dirty="0" err="1" smtClean="0">
                <a:solidFill>
                  <a:schemeClr val="tx1"/>
                </a:solidFill>
                <a:latin typeface="Book Antiqua" pitchFamily="18" charset="0"/>
              </a:rPr>
              <a:t>Servant</a:t>
            </a:r>
            <a:r>
              <a:rPr lang="tr-TR" b="1" dirty="0" smtClean="0">
                <a:solidFill>
                  <a:schemeClr val="tx1"/>
                </a:solidFill>
                <a:latin typeface="Book Antiqua" pitchFamily="18" charset="0"/>
              </a:rPr>
              <a:t> düzenlemede ana kural, </a:t>
            </a:r>
            <a:r>
              <a:rPr lang="tr-TR" b="1" u="sng" dirty="0" smtClean="0">
                <a:solidFill>
                  <a:schemeClr val="tx1"/>
                </a:solidFill>
                <a:latin typeface="Book Antiqua" pitchFamily="18" charset="0"/>
              </a:rPr>
              <a:t>çok kullanılan malzemelerin kolayca alınabilecek yere konulması ve malzemelerin rastgele değil de bir düzen içinde</a:t>
            </a:r>
            <a:r>
              <a:rPr lang="tr-TR" b="1" dirty="0" smtClean="0">
                <a:solidFill>
                  <a:schemeClr val="tx1"/>
                </a:solidFill>
                <a:latin typeface="Book Antiqua" pitchFamily="18" charset="0"/>
              </a:rPr>
              <a:t> </a:t>
            </a:r>
            <a:r>
              <a:rPr lang="tr-TR" b="1" dirty="0" err="1" smtClean="0">
                <a:solidFill>
                  <a:schemeClr val="tx1"/>
                </a:solidFill>
                <a:latin typeface="Book Antiqua" pitchFamily="18" charset="0"/>
              </a:rPr>
              <a:t>servanta</a:t>
            </a:r>
            <a:r>
              <a:rPr lang="tr-TR" b="1" dirty="0" smtClean="0">
                <a:solidFill>
                  <a:schemeClr val="tx1"/>
                </a:solidFill>
                <a:latin typeface="Book Antiqua" pitchFamily="18" charset="0"/>
              </a:rPr>
              <a:t> yerleştirilmesidir. Bu düzen, yer değiştiren çalışanların yabancılık çekmemesi için sürekli aynı kalmalıdır.</a:t>
            </a:r>
          </a:p>
          <a:p>
            <a:r>
              <a:rPr lang="tr-TR" b="1" dirty="0" err="1" smtClean="0">
                <a:solidFill>
                  <a:schemeClr val="tx1"/>
                </a:solidFill>
                <a:latin typeface="Book Antiqua" pitchFamily="18" charset="0"/>
              </a:rPr>
              <a:t>Servantların</a:t>
            </a:r>
            <a:r>
              <a:rPr lang="tr-TR" b="1" dirty="0" smtClean="0">
                <a:solidFill>
                  <a:schemeClr val="tx1"/>
                </a:solidFill>
                <a:latin typeface="Book Antiqua" pitchFamily="18" charset="0"/>
              </a:rPr>
              <a:t> üstleri, servis esnasında en çok kullanılan malzemelerden oluşturulmalıdır.</a:t>
            </a:r>
          </a:p>
          <a:p>
            <a:r>
              <a:rPr lang="tr-TR" b="1" dirty="0" smtClean="0">
                <a:solidFill>
                  <a:schemeClr val="tx1"/>
                </a:solidFill>
                <a:latin typeface="Book Antiqua" pitchFamily="18" charset="0"/>
              </a:rPr>
              <a:t>Birlikte kullanılma ihtimali yüksek olan çatal bıçak takımları birbirlerine yakın yerlere ve büyükten küçüğe doğru dizilmelidir.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376</TotalTime>
  <Words>1563</Words>
  <Application>Microsoft Office PowerPoint</Application>
  <PresentationFormat>Ekran Gösterisi (4:3)</PresentationFormat>
  <Paragraphs>159</Paragraphs>
  <Slides>42</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42</vt:i4>
      </vt:variant>
    </vt:vector>
  </HeadingPairs>
  <TitlesOfParts>
    <vt:vector size="48" baseType="lpstr">
      <vt:lpstr>Book Antiqua</vt:lpstr>
      <vt:lpstr>Calibri</vt:lpstr>
      <vt:lpstr>Franklin Gothic Book</vt:lpstr>
      <vt:lpstr>Perpetua</vt:lpstr>
      <vt:lpstr>Wingdings 2</vt:lpstr>
      <vt:lpstr>Hisse Senedi</vt:lpstr>
      <vt:lpstr>Ziyafet ve İkram Dersi Soruları 1. ve 2. Hafta</vt:lpstr>
      <vt:lpstr>“Mizan Plas” (Mise en Place) nedir? Kısaca açıklayınız. </vt:lpstr>
      <vt:lpstr>Yiyecek içecek işletmelerinde Mizan Plas çalışmaları nelerdir? </vt:lpstr>
      <vt:lpstr>Restoranda/Salonda masalar  yerleştirilirken dikkat edilmesi kurallar nelerdir? </vt:lpstr>
      <vt:lpstr>Restoranlarda kullanılan servis arabaları hangileridir?</vt:lpstr>
      <vt:lpstr>Servis sırasında personelin servis takımı ihtiyaçlarını karşılamak üzere kullanılan ara depoya ne ad verilir?</vt:lpstr>
      <vt:lpstr>Kaç çeşit servant vardır ve kullanım amaçları nelerdir?</vt:lpstr>
      <vt:lpstr>Serviste kullanılan araçların servanta yerleştirilmesinde her işletmede uygulanması gereken standart şekil nedir? Kısaca açıklayınız.</vt:lpstr>
      <vt:lpstr>Servant düzenlemede uyulması gereken kurallar nelerdir? Kısaca açıklayınız</vt:lpstr>
      <vt:lpstr>Kuver nedir?</vt:lpstr>
      <vt:lpstr>Alakart  servis kuveri  ve ziyafet kuveri alanının genişliği en az ne kadar olmalıdır?</vt:lpstr>
      <vt:lpstr>Standart Kuver Malzemeleri  Nelerdir?</vt:lpstr>
      <vt:lpstr>   Hazırlanış amaçlarına göre kuver çeşitleri nelerdir? </vt:lpstr>
      <vt:lpstr>Alakart kuverde bulunması gereken servis takımları nelerdir?</vt:lpstr>
      <vt:lpstr>Alakart servis kuverinin en önemli özelliği nedir?</vt:lpstr>
      <vt:lpstr>Açık büfe kuverinin diğer kuverlerden en önemli farkı nedir?</vt:lpstr>
      <vt:lpstr>Kuvere ilk olarak yerleştirilen ve diğer  servis takımlarının da yerlerini belirleyen takım hangisidir?</vt:lpstr>
      <vt:lpstr>Tabak servisi kuverinde kuver tabağının masadaki yeri nasıl belirlenir?</vt:lpstr>
      <vt:lpstr>Alakart ve tabldot servis kuverlerinde kuver tabağının masadaki yeri nasıl belirlenir?</vt:lpstr>
      <vt:lpstr>Metal Servis Takımlarının Kuverde Yerlerine Yerleştirilmesinde temel prensip nedir? </vt:lpstr>
      <vt:lpstr>Alakart servis kuverinde tatlı çatal ve bıçağı nasıl yerleştirilmelidir?</vt:lpstr>
      <vt:lpstr>Tabldot servis kuverinde çatal, kaşık ve bıçaklar kuver tabağının konumuna göre nasıl yerleştirilir?</vt:lpstr>
      <vt:lpstr>Kuverde tek çatal kullanılacaksa kuver tabağına göre yerleşimi nasıl olmalıdır?</vt:lpstr>
      <vt:lpstr>Tabldot servis kuverinde üç bardak bulunuyorsa kuvere nasıl yerleştirilir</vt:lpstr>
      <vt:lpstr>Servis basamakları nelerdir?</vt:lpstr>
      <vt:lpstr>Konukların yerlerine oturtulması ve menü kartlarının verilmesi aşamasında yerine getirilmesi gereken işlemler nelerdir? </vt:lpstr>
      <vt:lpstr>Siparişlerin Alınması aşamasında dikkat edilmesi gereken hususlar nelerdir?</vt:lpstr>
      <vt:lpstr>Alınan siparişler mutfağa hangi şekillerde iletilebilir? </vt:lpstr>
      <vt:lpstr>Geleneksel servis türleri nelerdir</vt:lpstr>
      <vt:lpstr>Fransız Servisinin en önemli özellikleri nelerdir? </vt:lpstr>
      <vt:lpstr>İngiliz servisinin en önemli özelliği nedir?</vt:lpstr>
      <vt:lpstr>Rus servisinin en önemli özellikleri nelerdir?</vt:lpstr>
      <vt:lpstr>Amerikan Servisinin en önemli özellikleri nelerdir?</vt:lpstr>
      <vt:lpstr>Amerikan servisinin uygulanma amacı nedir?</vt:lpstr>
      <vt:lpstr>Gueridon servis nedir? </vt:lpstr>
      <vt:lpstr>Gueridon üzerinde gerçekleştirilebilecek işlemler nelerdir?</vt:lpstr>
      <vt:lpstr>Flambe ve tranş işlemlerini kısaca açıklayınız </vt:lpstr>
      <vt:lpstr>Maşa servisi nedir?</vt:lpstr>
      <vt:lpstr>Maşa tutuş şekilleri hangileridir  ve hangi amaçlarla kullanılırlar?</vt:lpstr>
      <vt:lpstr>Büfe servisi nedir?</vt:lpstr>
      <vt:lpstr>Sunulan yiyeceklere göre büfe çeşitleri nelerdir </vt:lpstr>
      <vt:lpstr>Fiyatlandırma şekillerine göre büfe çeşitleri nelerdir kısaca açıklayınız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Ziyafet Dersi Sorular 1. ve 2. Hafta</dc:title>
  <dc:creator>fransız mutfağı</dc:creator>
  <cp:lastModifiedBy>emir üner</cp:lastModifiedBy>
  <cp:revision>69</cp:revision>
  <dcterms:created xsi:type="dcterms:W3CDTF">2015-10-07T17:12:30Z</dcterms:created>
  <dcterms:modified xsi:type="dcterms:W3CDTF">2017-10-29T10:18:20Z</dcterms:modified>
</cp:coreProperties>
</file>