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61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A4C26-E2C1-4F18-93DB-CBC7644ADC69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F9D9-F381-47FC-B4CB-EBF608971A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910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FF28F4EB-F60F-4F68-A3C0-871684F526D7}" type="slidenum">
              <a:rPr lang="tr-TR" altLang="tr-TR"/>
              <a:pPr>
                <a:spcBef>
                  <a:spcPct val="0"/>
                </a:spcBef>
              </a:pPr>
              <a:t>1</a:t>
            </a:fld>
            <a:endParaRPr lang="tr-TR" altLang="tr-TR"/>
          </a:p>
        </p:txBody>
      </p:sp>
      <p:sp>
        <p:nvSpPr>
          <p:cNvPr id="1157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6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C5046ABF-EEC6-47F0-A3CB-725FFDE0B2D1}" type="slidenum">
              <a:rPr lang="tr-TR" altLang="tr-TR"/>
              <a:pPr>
                <a:spcBef>
                  <a:spcPct val="0"/>
                </a:spcBef>
              </a:pPr>
              <a:t>2</a:t>
            </a:fld>
            <a:endParaRPr lang="tr-TR" altLang="tr-TR"/>
          </a:p>
        </p:txBody>
      </p:sp>
      <p:sp>
        <p:nvSpPr>
          <p:cNvPr id="1177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7764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B7C2D2A5-4391-418A-90EF-DFC9259F3137}" type="slidenum">
              <a:rPr lang="tr-TR" altLang="tr-TR"/>
              <a:pPr>
                <a:spcBef>
                  <a:spcPct val="0"/>
                </a:spcBef>
              </a:pPr>
              <a:t>3</a:t>
            </a:fld>
            <a:endParaRPr lang="tr-TR" altLang="tr-TR"/>
          </a:p>
        </p:txBody>
      </p:sp>
      <p:sp>
        <p:nvSpPr>
          <p:cNvPr id="1228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884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6481" y="273629"/>
            <a:ext cx="8226720" cy="114348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0"/>
          </p:nvPr>
        </p:nvSpPr>
        <p:spPr>
          <a:xfrm>
            <a:off x="457200" y="6246813"/>
            <a:ext cx="2127250" cy="4714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idx="11"/>
          </p:nvPr>
        </p:nvSpPr>
        <p:spPr>
          <a:xfrm>
            <a:off x="3127375" y="6246813"/>
            <a:ext cx="2897188" cy="4714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idx="12"/>
          </p:nvPr>
        </p:nvSpPr>
        <p:spPr>
          <a:xfrm>
            <a:off x="6556375" y="6246813"/>
            <a:ext cx="2128838" cy="471487"/>
          </a:xfrm>
        </p:spPr>
        <p:txBody>
          <a:bodyPr/>
          <a:lstStyle>
            <a:lvl1pPr>
              <a:defRPr/>
            </a:lvl1pPr>
          </a:lstStyle>
          <a:p>
            <a:fld id="{2A0D951D-A438-45F0-96BF-4D4B824E2D01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78596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25450" y="188913"/>
            <a:ext cx="8228013" cy="6192415"/>
          </a:xfrm>
        </p:spPr>
        <p:txBody>
          <a:bodyPr lIns="0" tIns="13715" rIns="0" bIns="0" rtlCol="0" anchor="ctr">
            <a:normAutofit/>
          </a:bodyPr>
          <a:lstStyle/>
          <a:p>
            <a:pPr marL="0" indent="0" eaLnBrk="1" fontAlgn="auto" hangingPunct="1">
              <a:lnSpc>
                <a:spcPct val="95000"/>
              </a:lnSpc>
              <a:buFont typeface="Arial" panose="020B0604020202020204" pitchFamily="34" charset="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tr-TR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Phylum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Nemathelminthes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(Yuvarlak kurtlar)</a:t>
            </a:r>
          </a:p>
          <a:p>
            <a:pPr marL="0" indent="0" eaLnBrk="1" fontAlgn="auto" hangingPunct="1">
              <a:lnSpc>
                <a:spcPct val="95000"/>
              </a:lnSpc>
              <a:buFont typeface="Arial" panose="020B0604020202020204" pitchFamily="34" charset="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tr-TR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Classis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: 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Secernentea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lnSpc>
                <a:spcPct val="95000"/>
              </a:lnSpc>
              <a:spcAft>
                <a:spcPts val="499"/>
              </a:spcAft>
              <a:buFont typeface="Arial" panose="020B0604020202020204" pitchFamily="34" charset="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Species	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tr-TR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Ascaris</a:t>
            </a:r>
            <a:r>
              <a:rPr lang="tr-TR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megalocephala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(At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askarisi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eaLnBrk="1" fontAlgn="auto" hangingPunct="1">
              <a:lnSpc>
                <a:spcPct val="95000"/>
              </a:lnSpc>
              <a:buFont typeface="Arial" panose="020B0604020202020204" pitchFamily="34" charset="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5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İki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ucu sivrilmiş, açık pembe veya sarı renkli bir canlıdır.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Dişiler, erkeklere oranla daha uzundur. Vücudun ön kısmında, ikisi ventral ve biri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dorsalde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olmak üzere üç dudaklı bir ağız ve arkada anüs bulunur. Erkeklerde vücudun arka kısmı ince ve hafif kıvrık olup, bir çift spikül (çiftleşme organı) taşır.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Dişilerde ise bu kısım kalın ve düzdür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tr-TR" altLang="tr-TR" sz="20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0" indent="0">
              <a:lnSpc>
                <a:spcPct val="95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endParaRPr lang="tr-TR" altLang="tr-TR" sz="2000" dirty="0">
              <a:solidFill>
                <a:srgbClr val="000000"/>
              </a:solidFill>
              <a:latin typeface="Times New Roman" pitchFamily="18" charset="0"/>
            </a:endParaRPr>
          </a:p>
          <a:p>
            <a:pPr marL="0" indent="0">
              <a:lnSpc>
                <a:spcPct val="95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tr-TR" altLang="tr-TR" sz="2000" dirty="0" smtClean="0">
                <a:solidFill>
                  <a:srgbClr val="000000"/>
                </a:solidFill>
                <a:latin typeface="Times New Roman" pitchFamily="18" charset="0"/>
              </a:rPr>
              <a:t>Vücutları 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dıştan esnek bir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kutikula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tabakasıyla kaplıdır.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Kutikula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epidermisin (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subkutikula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) bir salgısıdır. Genç hayvanda tek tabakalı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epitel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olan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epidermis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hücrelerinin arasındaki sınır zamanla kaybolur. Bu nedenle ergin parazitte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epidermis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sinsisyum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(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syncytium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) şeklindedir. Sindirim sistemi ağızla başlar ve anüsle sonlanır. İki sistem arasında uzun bir barsak bulunur. Dolaşım ve solunum organları gelişmemiştir. </a:t>
            </a:r>
            <a:endParaRPr lang="tr-TR" altLang="tr-TR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lnSpc>
                <a:spcPct val="95000"/>
              </a:lnSpc>
              <a:buFont typeface="Arial" panose="020B0604020202020204" pitchFamily="34" charset="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Ayla TÜZÜN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34640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ext Box 1"/>
          <p:cNvSpPr txBox="1">
            <a:spLocks noChangeArrowheads="1"/>
          </p:cNvSpPr>
          <p:nvPr/>
        </p:nvSpPr>
        <p:spPr bwMode="auto">
          <a:xfrm>
            <a:off x="266056" y="908720"/>
            <a:ext cx="3124200" cy="585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spcBef>
                <a:spcPct val="20000"/>
              </a:spcBef>
              <a:buFont typeface="Arial" charset="0"/>
              <a:buChar char="•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tr-TR" altLang="tr-TR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740" name="Dikdörtgen 3"/>
          <p:cNvSpPr>
            <a:spLocks noChangeArrowheads="1"/>
          </p:cNvSpPr>
          <p:nvPr/>
        </p:nvSpPr>
        <p:spPr bwMode="auto">
          <a:xfrm rot="10800000" flipV="1">
            <a:off x="237779" y="260648"/>
            <a:ext cx="8507413" cy="6366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tr-TR" altLang="tr-TR" sz="1800" dirty="0">
                <a:latin typeface="Times New Roman" pitchFamily="18" charset="0"/>
                <a:cs typeface="Times New Roman" pitchFamily="18" charset="0"/>
              </a:rPr>
              <a:t>Sinir sistemi </a:t>
            </a:r>
            <a:r>
              <a:rPr lang="tr-TR" altLang="tr-TR" sz="1800" dirty="0" err="1">
                <a:latin typeface="Times New Roman" pitchFamily="18" charset="0"/>
                <a:cs typeface="Times New Roman" pitchFamily="18" charset="0"/>
              </a:rPr>
              <a:t>farinksin</a:t>
            </a:r>
            <a:r>
              <a:rPr lang="tr-TR" altLang="tr-TR" sz="1800" dirty="0">
                <a:latin typeface="Times New Roman" pitchFamily="18" charset="0"/>
                <a:cs typeface="Times New Roman" pitchFamily="18" charset="0"/>
              </a:rPr>
              <a:t> etrafındaki bir sinir halkasından çıkarak, </a:t>
            </a:r>
            <a:r>
              <a:rPr lang="tr-TR" altLang="tr-TR" sz="1800" dirty="0" err="1">
                <a:latin typeface="Times New Roman" pitchFamily="18" charset="0"/>
                <a:cs typeface="Times New Roman" pitchFamily="18" charset="0"/>
              </a:rPr>
              <a:t>dorsal</a:t>
            </a:r>
            <a:r>
              <a:rPr lang="tr-TR" altLang="tr-TR" sz="1800" dirty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altLang="tr-TR" sz="1800" dirty="0" err="1">
                <a:latin typeface="Times New Roman" pitchFamily="18" charset="0"/>
                <a:cs typeface="Times New Roman" pitchFamily="18" charset="0"/>
              </a:rPr>
              <a:t>ventralde</a:t>
            </a:r>
            <a:r>
              <a:rPr lang="tr-TR" altLang="tr-TR" sz="1800" dirty="0">
                <a:latin typeface="Times New Roman" pitchFamily="18" charset="0"/>
                <a:cs typeface="Times New Roman" pitchFamily="18" charset="0"/>
              </a:rPr>
              <a:t> uzanan bir çift sinir şeridinden oluşur. </a:t>
            </a:r>
            <a:endParaRPr lang="tr-TR" altLang="tr-T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</a:pPr>
            <a:endParaRPr lang="tr-TR" altLang="tr-TR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tr-TR" altLang="tr-TR" sz="1800" dirty="0" err="1" smtClean="0">
                <a:latin typeface="Times New Roman" pitchFamily="18" charset="0"/>
                <a:cs typeface="Times New Roman" pitchFamily="18" charset="0"/>
              </a:rPr>
              <a:t>Nematodlarda</a:t>
            </a:r>
            <a:r>
              <a:rPr lang="tr-TR" alt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1800" dirty="0">
                <a:latin typeface="Times New Roman" pitchFamily="18" charset="0"/>
                <a:cs typeface="Times New Roman" pitchFamily="18" charset="0"/>
              </a:rPr>
              <a:t>diğer hayvanlardan farklı olarak sinir dalları hücrelere doğru uzanmaz</a:t>
            </a:r>
            <a:r>
              <a:rPr lang="tr-TR" altLang="tr-TR" sz="1800" dirty="0" smtClean="0">
                <a:latin typeface="Times New Roman" pitchFamily="18" charset="0"/>
                <a:cs typeface="Times New Roman" pitchFamily="18" charset="0"/>
              </a:rPr>
              <a:t>. Aksine</a:t>
            </a:r>
            <a:r>
              <a:rPr lang="tr-TR" altLang="tr-TR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altLang="tr-TR" sz="1800" dirty="0" err="1">
                <a:latin typeface="Times New Roman" pitchFamily="18" charset="0"/>
                <a:cs typeface="Times New Roman" pitchFamily="18" charset="0"/>
              </a:rPr>
              <a:t>epitel</a:t>
            </a:r>
            <a:r>
              <a:rPr lang="tr-TR" altLang="tr-TR" sz="1800" dirty="0">
                <a:latin typeface="Times New Roman" pitchFamily="18" charset="0"/>
                <a:cs typeface="Times New Roman" pitchFamily="18" charset="0"/>
              </a:rPr>
              <a:t>-kas hücrelerinin uzantıları, </a:t>
            </a:r>
            <a:r>
              <a:rPr lang="tr-TR" altLang="tr-TR" sz="1800" dirty="0" err="1">
                <a:latin typeface="Times New Roman" pitchFamily="18" charset="0"/>
                <a:cs typeface="Times New Roman" pitchFamily="18" charset="0"/>
              </a:rPr>
              <a:t>dorsal</a:t>
            </a:r>
            <a:r>
              <a:rPr lang="tr-TR" altLang="tr-TR" sz="1800" dirty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altLang="tr-TR" sz="1800" dirty="0" err="1">
                <a:latin typeface="Times New Roman" pitchFamily="18" charset="0"/>
                <a:cs typeface="Times New Roman" pitchFamily="18" charset="0"/>
              </a:rPr>
              <a:t>ventral</a:t>
            </a:r>
            <a:r>
              <a:rPr lang="tr-TR" altLang="tr-TR" sz="1800" dirty="0">
                <a:latin typeface="Times New Roman" pitchFamily="18" charset="0"/>
                <a:cs typeface="Times New Roman" pitchFamily="18" charset="0"/>
              </a:rPr>
              <a:t> sinir şeritlerine doğru uzanmıştır. </a:t>
            </a:r>
            <a:endParaRPr lang="tr-TR" altLang="tr-T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</a:pPr>
            <a:endParaRPr lang="tr-TR" altLang="tr-TR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5000"/>
              </a:lnSpc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tr-TR" altLang="tr-TR" sz="1800" dirty="0" smtClean="0">
                <a:latin typeface="Times New Roman" pitchFamily="18" charset="0"/>
                <a:cs typeface="Times New Roman" pitchFamily="18" charset="0"/>
              </a:rPr>
              <a:t>Boşaltım </a:t>
            </a:r>
            <a:r>
              <a:rPr lang="tr-TR" altLang="tr-TR" sz="1800" dirty="0">
                <a:latin typeface="Times New Roman" pitchFamily="18" charset="0"/>
                <a:cs typeface="Times New Roman" pitchFamily="18" charset="0"/>
              </a:rPr>
              <a:t>kanalları, vücudun iki yanında iki kanal halinde uzanarak, önce </a:t>
            </a:r>
            <a:r>
              <a:rPr lang="tr-TR" altLang="tr-TR" sz="1800" dirty="0" err="1">
                <a:latin typeface="Times New Roman" pitchFamily="18" charset="0"/>
                <a:cs typeface="Times New Roman" pitchFamily="18" charset="0"/>
              </a:rPr>
              <a:t>farinks</a:t>
            </a:r>
            <a:r>
              <a:rPr lang="tr-TR" altLang="tr-TR" sz="1800" dirty="0">
                <a:latin typeface="Times New Roman" pitchFamily="18" charset="0"/>
                <a:cs typeface="Times New Roman" pitchFamily="18" charset="0"/>
              </a:rPr>
              <a:t> civarında birleşir ve ağızın gerisindeki boşaltım deliğinden dışarı açılır. </a:t>
            </a:r>
            <a:r>
              <a:rPr lang="tr-TR" altLang="tr-TR" sz="1800" dirty="0" err="1">
                <a:latin typeface="Times New Roman" pitchFamily="18" charset="0"/>
                <a:cs typeface="Times New Roman" pitchFamily="18" charset="0"/>
              </a:rPr>
              <a:t>Askarisler</a:t>
            </a:r>
            <a:r>
              <a:rPr lang="tr-TR" altLang="tr-TR" sz="1800" dirty="0">
                <a:latin typeface="Times New Roman" pitchFamily="18" charset="0"/>
                <a:cs typeface="Times New Roman" pitchFamily="18" charset="0"/>
              </a:rPr>
              <a:t> ayrı eşeylidir</a:t>
            </a:r>
            <a:r>
              <a:rPr lang="tr-TR" altLang="tr-TR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r-TR" altLang="tr-TR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tr-TR" altLang="tr-TR" sz="1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5000"/>
              </a:lnSpc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endParaRPr lang="tr-TR" altLang="tr-TR" sz="1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5000"/>
              </a:lnSpc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tr-TR" altLang="tr-TR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Dişi </a:t>
            </a:r>
            <a:r>
              <a:rPr lang="tr-TR" altLang="tr-TR" sz="1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askarislerde</a:t>
            </a:r>
            <a:r>
              <a:rPr lang="tr-TR" altLang="tr-TR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vücuttan çok uzun olan bir çift yumurta kanalı </a:t>
            </a:r>
            <a:r>
              <a:rPr lang="tr-TR" altLang="tr-TR" sz="1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vardır.Bunlar</a:t>
            </a:r>
            <a:r>
              <a:rPr lang="tr-TR" altLang="tr-TR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vücut, içerisinde birçok kıvrım yaptıktan sonra birleşerek tek bir kanal halinde ön </a:t>
            </a:r>
            <a:r>
              <a:rPr lang="tr-TR" altLang="tr-TR" sz="1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ventralden</a:t>
            </a:r>
            <a:r>
              <a:rPr lang="tr-TR" altLang="tr-TR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dışarı açılır Yumurta kanallarının kapalı olan son ucu, </a:t>
            </a:r>
            <a:r>
              <a:rPr lang="tr-TR" altLang="tr-TR" sz="1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ovaryumu</a:t>
            </a:r>
            <a:r>
              <a:rPr lang="tr-TR" altLang="tr-TR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meydana getirir. </a:t>
            </a:r>
            <a:r>
              <a:rPr lang="tr-TR" altLang="tr-TR" sz="1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Ovaryumdan</a:t>
            </a:r>
            <a:r>
              <a:rPr lang="tr-TR" altLang="tr-TR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sonra gelen dar yumurta kanalına </a:t>
            </a:r>
            <a:r>
              <a:rPr lang="tr-TR" altLang="tr-TR" sz="1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oviduktun</a:t>
            </a:r>
            <a:r>
              <a:rPr lang="tr-TR" altLang="tr-TR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genişlemiş son kısmına dil </a:t>
            </a:r>
            <a:r>
              <a:rPr lang="tr-TR" altLang="tr-TR" sz="1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uterus</a:t>
            </a:r>
            <a:r>
              <a:rPr lang="tr-TR" altLang="tr-TR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adı verilir.</a:t>
            </a:r>
            <a:r>
              <a:rPr lang="tr-TR" altLang="tr-TR" sz="1800" dirty="0">
                <a:latin typeface="Times New Roman" pitchFamily="18" charset="0"/>
                <a:cs typeface="Times New Roman" pitchFamily="18" charset="0"/>
              </a:rPr>
              <a:t>  </a:t>
            </a:r>
            <a:endParaRPr lang="tr-TR" altLang="tr-T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5000"/>
              </a:lnSpc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endParaRPr lang="tr-TR" altLang="tr-TR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5000"/>
              </a:lnSpc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altLang="tr-TR" sz="1800" dirty="0" err="1" smtClean="0">
                <a:latin typeface="Times New Roman" pitchFamily="18" charset="0"/>
                <a:cs typeface="Times New Roman" pitchFamily="18" charset="0"/>
              </a:rPr>
              <a:t>Olgunlaşan</a:t>
            </a:r>
            <a:r>
              <a:rPr lang="en-US" alt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yumurtalar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uterusda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döllendikten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sonra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iki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uterus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kanalının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birleştiği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vaginadan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geçerek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vulvadan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dışarıya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atılır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tr-TR" altLang="tr-T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5000"/>
              </a:lnSpc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endParaRPr lang="tr-TR" altLang="tr-TR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5000"/>
              </a:lnSpc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altLang="tr-TR" sz="1800" dirty="0" err="1" smtClean="0">
                <a:latin typeface="Times New Roman" pitchFamily="18" charset="0"/>
                <a:cs typeface="Times New Roman" pitchFamily="18" charset="0"/>
              </a:rPr>
              <a:t>Erkek</a:t>
            </a:r>
            <a:r>
              <a:rPr lang="en-US" alt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askariste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üreme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organı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tek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kanaldan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meydana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gelmiştir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kanalın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kapalı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ucunda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testis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vardır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Testiste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oluşan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sperm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hücreleri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kanalla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barsağa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geçer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nedenle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erkek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askariste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anüs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aynı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zamanda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spermayı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dışarı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iletir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Döllenme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vücut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içinde</a:t>
            </a:r>
            <a:r>
              <a:rPr lang="en-US" alt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1800" dirty="0" err="1">
                <a:latin typeface="Times New Roman" pitchFamily="18" charset="0"/>
                <a:cs typeface="Times New Roman" pitchFamily="18" charset="0"/>
              </a:rPr>
              <a:t>olur</a:t>
            </a:r>
            <a:r>
              <a:rPr lang="en-US" altLang="tr-TR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84255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ext Box 1"/>
          <p:cNvSpPr txBox="1">
            <a:spLocks noChangeArrowheads="1"/>
          </p:cNvSpPr>
          <p:nvPr/>
        </p:nvSpPr>
        <p:spPr bwMode="auto">
          <a:xfrm>
            <a:off x="251520" y="188639"/>
            <a:ext cx="8712968" cy="6693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10287" rIns="0" bIns="0" anchor="ctr"/>
          <a:lstStyle>
            <a:lvl1pPr>
              <a:spcBef>
                <a:spcPct val="20000"/>
              </a:spcBef>
              <a:buFont typeface="Arial" charset="0"/>
              <a:buChar char="•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ts val="1738"/>
              </a:lnSpc>
              <a:spcBef>
                <a:spcPct val="0"/>
              </a:spcBef>
              <a:buNone/>
            </a:pP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Laboratuvar çalışmasında, koruma şişelerinde saklanmış olan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askarislerin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bir dişisini ve bir erkeğini dış taraftan inceleyiniz. Aynı çalışmayı cama sıkıştırılmış örnek Üzerinde yapınız. Kuyruk uçlarına dikkat ediniz.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Dorsal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.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ventral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ve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lateral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çizgileri, dudakları, boşaltım ve üreme organlarının açıklığının (erkekle özellikle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spikülleri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) bulunuz. Bundan sonra dişi bir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askarisin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vücudunun  orta bölgesinden alınmış hazır enine kesitlerde boşaltım kanallarını, sinir sistemini.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epitel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kas hücrelerini, bağırsağı,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kutikula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tabakası ve üreme sistemini orta büyültmeli objektifle inceleyip kesitin bir resmini yapınız</a:t>
            </a:r>
            <a:r>
              <a:rPr lang="tr-TR" altLang="tr-TR" sz="2000" dirty="0" smtClean="0">
                <a:solidFill>
                  <a:srgbClr val="000000"/>
                </a:solidFill>
                <a:latin typeface="Times New Roman" pitchFamily="18" charset="0"/>
              </a:rPr>
              <a:t>.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tr-TR" altLang="tr-TR" sz="20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ts val="1738"/>
              </a:lnSpc>
              <a:spcBef>
                <a:spcPct val="0"/>
              </a:spcBef>
              <a:buNone/>
            </a:pPr>
            <a:endParaRPr lang="tr-TR" altLang="tr-TR" sz="20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ts val="1738"/>
              </a:lnSpc>
              <a:spcBef>
                <a:spcPct val="0"/>
              </a:spcBef>
              <a:buNone/>
            </a:pPr>
            <a:r>
              <a:rPr lang="tr-TR" altLang="tr-TR" sz="2000" dirty="0" err="1" smtClean="0">
                <a:solidFill>
                  <a:srgbClr val="000000"/>
                </a:solidFill>
                <a:latin typeface="Times New Roman" pitchFamily="18" charset="0"/>
              </a:rPr>
              <a:t>Ovaryum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ovidukt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ve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uterus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genellikle birbirine karışan yapılardır. Bunların ayırımı için önemli ip uçlan şunlardır.</a:t>
            </a: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ts val="1000"/>
              </a:spcAft>
              <a:buNone/>
            </a:pP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Öncelikle preparatı doğru koyduğunuzdan emin olmak için bağırsağın üstte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uterusun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altta olmasına dikkat ediniz.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Uterus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büyük bir tane kenarları çıkıntılı, içinde  yumurtalar bulunur.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Ovidukttan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ayıran en önemli fark, ondan büyük olması ve çok sayıda olmasıdır. </a:t>
            </a:r>
          </a:p>
          <a:p>
            <a:pPr>
              <a:lnSpc>
                <a:spcPct val="95000"/>
              </a:lnSpc>
              <a:spcBef>
                <a:spcPct val="0"/>
              </a:spcBef>
              <a:buNone/>
            </a:pP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Ovaryum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çok sayıda ve enine kesilmiş bir portakal dilimi görünümündedir.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Ovidukt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birçok kıvrım yaptığından preparatla birkaç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ovidukt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kesitine rastlanır</a:t>
            </a:r>
            <a:r>
              <a:rPr lang="tr-TR" altLang="tr-TR" sz="2000" dirty="0" smtClean="0">
                <a:solidFill>
                  <a:srgbClr val="000000"/>
                </a:solidFill>
                <a:latin typeface="Times New Roman" pitchFamily="18" charset="0"/>
              </a:rPr>
              <a:t>.</a:t>
            </a:r>
            <a:endParaRPr lang="tr-TR" altLang="tr-TR" sz="20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63468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378</Words>
  <Application>Microsoft Office PowerPoint</Application>
  <PresentationFormat>Ekran Gösterisi (4:3)</PresentationFormat>
  <Paragraphs>29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Eray</dc:creator>
  <cp:lastModifiedBy>Eray</cp:lastModifiedBy>
  <cp:revision>1</cp:revision>
  <dcterms:created xsi:type="dcterms:W3CDTF">2019-12-18T09:23:48Z</dcterms:created>
  <dcterms:modified xsi:type="dcterms:W3CDTF">2019-12-18T09:28:15Z</dcterms:modified>
</cp:coreProperties>
</file>