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4"/>
  </p:notesMasterIdLst>
  <p:handoutMasterIdLst>
    <p:handoutMasterId r:id="rId25"/>
  </p:handoutMasterIdLst>
  <p:sldIdLst>
    <p:sldId id="291" r:id="rId2"/>
    <p:sldId id="296" r:id="rId3"/>
    <p:sldId id="297" r:id="rId4"/>
    <p:sldId id="302" r:id="rId5"/>
    <p:sldId id="303" r:id="rId6"/>
    <p:sldId id="304" r:id="rId7"/>
    <p:sldId id="310" r:id="rId8"/>
    <p:sldId id="311" r:id="rId9"/>
    <p:sldId id="316" r:id="rId10"/>
    <p:sldId id="305" r:id="rId11"/>
    <p:sldId id="317" r:id="rId12"/>
    <p:sldId id="320" r:id="rId13"/>
    <p:sldId id="321" r:id="rId14"/>
    <p:sldId id="318" r:id="rId15"/>
    <p:sldId id="300" r:id="rId16"/>
    <p:sldId id="301" r:id="rId17"/>
    <p:sldId id="306" r:id="rId18"/>
    <p:sldId id="315" r:id="rId19"/>
    <p:sldId id="319" r:id="rId20"/>
    <p:sldId id="312" r:id="rId21"/>
    <p:sldId id="313" r:id="rId22"/>
    <p:sldId id="314" r:id="rId23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850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2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93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0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4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2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6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6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B-309 BİYOKİMYA I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IV.HAFTA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4000" b="1" dirty="0" smtClean="0"/>
              <a:t>Proteinlerin İkincil Yapıları:</a:t>
            </a:r>
            <a:r>
              <a:rPr lang="tr-TR" sz="4000" dirty="0" smtClean="0"/>
              <a:t> İkincil yapıyı oluşturan </a:t>
            </a:r>
            <a:r>
              <a:rPr lang="tr-TR" sz="4000" dirty="0" err="1" smtClean="0"/>
              <a:t>peptid</a:t>
            </a:r>
            <a:r>
              <a:rPr lang="tr-TR" sz="4000" dirty="0" smtClean="0"/>
              <a:t> bağı kavramı, özellikleri, </a:t>
            </a:r>
            <a:r>
              <a:rPr lang="tr-TR" sz="4000" dirty="0" err="1" smtClean="0"/>
              <a:t>Ramachandran</a:t>
            </a:r>
            <a:r>
              <a:rPr lang="tr-TR" sz="4000" dirty="0" smtClean="0"/>
              <a:t> grafikleri, α-</a:t>
            </a:r>
            <a:r>
              <a:rPr lang="tr-TR" sz="4000" dirty="0" err="1" smtClean="0"/>
              <a:t>helikal</a:t>
            </a:r>
            <a:r>
              <a:rPr lang="tr-TR" sz="4000" dirty="0" smtClean="0"/>
              <a:t> yapı, β-dönüleri ve β-tabakalı yapılar tartışılacak,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07129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Skincare Buzz Ingredient You Need To Know | Blog | HUD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64897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82321" y="4968294"/>
            <a:ext cx="863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>
                <a:solidFill>
                  <a:srgbClr val="FF0000"/>
                </a:solidFill>
              </a:rPr>
              <a:t>https://www.google.com/url?sa=i&amp;url=https%3A%2F%2Fhudabeauty.com%2Fus%2Fen_US%2Fblog%2Fpeptides-are-skincare-ingredient-to-know-50510.html&amp;psig=AOvVaw3R_C9X_b-_Nf1jWPv6xyHw&amp;ust=1589381725227000&amp;source=images&amp;cd=vfe&amp;ved=0CAIQjRxqFwoTCPiY6b3KrukCFQAAAAAdAAAAABAI</a:t>
            </a:r>
          </a:p>
        </p:txBody>
      </p:sp>
    </p:spTree>
    <p:extLst>
      <p:ext uri="{BB962C8B-B14F-4D97-AF65-F5344CB8AC3E}">
        <p14:creationId xmlns:p14="http://schemas.microsoft.com/office/powerpoint/2010/main" val="2638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condary structural elements &amp; ramachandran 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3"/>
            <a:ext cx="69342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87624" y="5589240"/>
            <a:ext cx="7078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slideshare.net%2Fprasanthperceptron%2Fsecondary-structural-elements-ramachandran-plot&amp;psig=AOvVaw081aKqeekwosuJRpSTpwQs&amp;ust=1589382770169000&amp;source=images&amp;cd=vfe&amp;ved=0CAIQjRxqFwoTCLjVwLHOrukCFQAAAAAdAAAAABAI</a:t>
            </a:r>
          </a:p>
        </p:txBody>
      </p:sp>
    </p:spTree>
    <p:extLst>
      <p:ext uri="{BB962C8B-B14F-4D97-AF65-F5344CB8AC3E}">
        <p14:creationId xmlns:p14="http://schemas.microsoft.com/office/powerpoint/2010/main" val="108976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teinlerin 3 Boyutlu Yapısı. Bazıları halat şeklinde yapıs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6764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46448" y="5589240"/>
            <a:ext cx="7983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docplayer.biz.tr%2F9005237-Proteinlerin-3-boyutlu-yapisi-bazilari-halat-seklinde-yapisal-islevi-varken-bazilari-kuresel-formda-ve-katalitik-gorev.html&amp;psig=AOvVaw08j5aTzcS4ZobqDce2OIjr&amp;ust=1589382944878000&amp;source=images&amp;cd=vfe&amp;ved=0CAIQjRxqFwoTCJCYuIbPrukCFQAAAAAdAAAAABAk</a:t>
            </a:r>
          </a:p>
        </p:txBody>
      </p:sp>
    </p:spTree>
    <p:extLst>
      <p:ext uri="{BB962C8B-B14F-4D97-AF65-F5344CB8AC3E}">
        <p14:creationId xmlns:p14="http://schemas.microsoft.com/office/powerpoint/2010/main" val="133036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tein Power! (Part 2) « The Cataly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9127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99592" y="544522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https://www.google.com/url?sa=i&amp;url=https%3A%2F%2Fbiochemianzunited.wordpress.com%2F2014%2F03%2F04%2F289%2F&amp;psig=AOvVaw2rYZJ2ylXrZr_oKHucO59n&amp;ust=1589382175980000&amp;source=images&amp;cd=vfe&amp;ved=0CAIQjRxqFwoTCJCAlp3MrukCFQAAAAAdAAAAABBN</a:t>
            </a:r>
          </a:p>
        </p:txBody>
      </p:sp>
    </p:spTree>
    <p:extLst>
      <p:ext uri="{BB962C8B-B14F-4D97-AF65-F5344CB8AC3E}">
        <p14:creationId xmlns:p14="http://schemas.microsoft.com/office/powerpoint/2010/main" val="121171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>
            <a:normAutofit fontScale="85000" lnSpcReduction="10000"/>
          </a:bodyPr>
          <a:lstStyle/>
          <a:p>
            <a:r>
              <a:rPr lang="tr-TR" sz="3600" b="1" dirty="0" smtClean="0"/>
              <a:t>Proteinlerin olası </a:t>
            </a:r>
            <a:r>
              <a:rPr lang="tr-TR" sz="3600" b="1" dirty="0" err="1" smtClean="0"/>
              <a:t>konformasyonları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kovalent</a:t>
            </a:r>
            <a:r>
              <a:rPr lang="tr-TR" sz="3600" b="1" dirty="0" smtClean="0"/>
              <a:t> bağlarına dokunulmaksızın elde edilen farklı yapısal durumda bulunabilir. Çok sayıda tek bağ içeren bir protein teorik olarak yüzlerce farklı </a:t>
            </a:r>
            <a:r>
              <a:rPr lang="tr-TR" sz="3600" b="1" dirty="0" err="1" smtClean="0"/>
              <a:t>konformasyonda</a:t>
            </a:r>
            <a:r>
              <a:rPr lang="tr-TR" sz="3600" b="1" dirty="0" smtClean="0"/>
              <a:t> bulunabilir.</a:t>
            </a:r>
            <a:endParaRPr lang="tr-TR" sz="36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b="1" dirty="0" smtClean="0"/>
              <a:t>Bu çok sayıdaki </a:t>
            </a:r>
            <a:r>
              <a:rPr lang="tr-TR" b="1" dirty="0" err="1" smtClean="0"/>
              <a:t>konformasyonlardan</a:t>
            </a:r>
            <a:r>
              <a:rPr lang="tr-TR" b="1" dirty="0" smtClean="0"/>
              <a:t> genellikle bir veya birkaçı biyolojik şartlar altında baskın olarak işlev görür.</a:t>
            </a:r>
          </a:p>
          <a:p>
            <a:r>
              <a:rPr lang="tr-TR" b="1" dirty="0" smtClean="0"/>
              <a:t>Belirli şartlar altında mevcut </a:t>
            </a:r>
            <a:r>
              <a:rPr lang="tr-TR" b="1" dirty="0" err="1" smtClean="0"/>
              <a:t>konformasyon</a:t>
            </a:r>
            <a:r>
              <a:rPr lang="tr-TR" b="1" dirty="0" smtClean="0"/>
              <a:t> termodinamik olarak en kararlı serbest enerjiye sahip durumdaki </a:t>
            </a:r>
            <a:r>
              <a:rPr lang="tr-TR" b="1" dirty="0" err="1" smtClean="0"/>
              <a:t>konformasyondur</a:t>
            </a:r>
            <a:r>
              <a:rPr lang="tr-TR" b="1" dirty="0"/>
              <a:t> </a:t>
            </a:r>
            <a:r>
              <a:rPr lang="tr-TR" b="1" dirty="0" smtClean="0"/>
              <a:t>(Doğal proteinler)</a:t>
            </a:r>
            <a:endParaRPr lang="tr-TR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b="1" dirty="0" smtClean="0"/>
              <a:t>Proteinlerin İkincil Yapıları:</a:t>
            </a:r>
            <a:r>
              <a:rPr lang="tr-TR" sz="4000" dirty="0" smtClean="0"/>
              <a:t> İkincil yapıyı oluşturan </a:t>
            </a:r>
            <a:r>
              <a:rPr lang="tr-TR" sz="4000" dirty="0" err="1" smtClean="0"/>
              <a:t>peptid</a:t>
            </a:r>
            <a:r>
              <a:rPr lang="tr-TR" sz="4000" dirty="0" smtClean="0"/>
              <a:t> bağı kavramı, özellikleri, </a:t>
            </a:r>
            <a:r>
              <a:rPr lang="tr-TR" sz="4000" dirty="0" err="1" smtClean="0"/>
              <a:t>Ramachandran</a:t>
            </a:r>
            <a:r>
              <a:rPr lang="tr-TR" sz="4000" dirty="0" smtClean="0"/>
              <a:t> grafikleri, α-</a:t>
            </a:r>
            <a:r>
              <a:rPr lang="tr-TR" sz="4000" dirty="0" err="1" smtClean="0"/>
              <a:t>helikal</a:t>
            </a:r>
            <a:r>
              <a:rPr lang="tr-TR" sz="4000" dirty="0" smtClean="0"/>
              <a:t> yapı, β-dönüleri ve β-tabakalı yapılar detaylı bir </a:t>
            </a:r>
            <a:r>
              <a:rPr lang="tr-TR" sz="4000" smtClean="0"/>
              <a:t>şekilde anlatılacaktır.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80732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Peptide bond formation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409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0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machandran 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552728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59632" y="5013176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https://www.google.com/url?sa=i&amp;url=http%3A%2F%2Fwww.cryst.bbk.ac.uk%2FPPS95%2Fcourse%2F3_geometry%2Frama.html&amp;psig=AOvVaw3roP99Lh717FloSJ8Y-bRI&amp;ust=1589381919330000&amp;source=images&amp;cd=vfe&amp;ved=0CAIQjRxqFwoTCNjDrarLrukCFQAAAAAdAAAAABAI</a:t>
            </a:r>
          </a:p>
        </p:txBody>
      </p:sp>
    </p:spTree>
    <p:extLst>
      <p:ext uri="{BB962C8B-B14F-4D97-AF65-F5344CB8AC3E}">
        <p14:creationId xmlns:p14="http://schemas.microsoft.com/office/powerpoint/2010/main" val="94396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DÖRDÜNCÜ 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b="1" dirty="0" smtClean="0"/>
          </a:p>
          <a:p>
            <a:pPr algn="ctr"/>
            <a:r>
              <a:rPr lang="tr-TR" b="1" dirty="0" err="1" smtClean="0"/>
              <a:t>Peptidler</a:t>
            </a:r>
            <a:r>
              <a:rPr lang="tr-TR" b="1" dirty="0" smtClean="0"/>
              <a:t> ve Proteinler Konusu ile ilgili anlatımlara devam edilecek</a:t>
            </a:r>
          </a:p>
          <a:p>
            <a:r>
              <a:rPr lang="tr-TR" b="1" dirty="0" smtClean="0"/>
              <a:t> </a:t>
            </a:r>
            <a:r>
              <a:rPr lang="tr-TR" b="1" dirty="0" err="1" smtClean="0"/>
              <a:t>Oligopeptit</a:t>
            </a:r>
            <a:r>
              <a:rPr lang="tr-TR" b="1" dirty="0" smtClean="0"/>
              <a:t>, </a:t>
            </a:r>
            <a:r>
              <a:rPr lang="tr-TR" b="1" dirty="0" err="1" smtClean="0"/>
              <a:t>polipeptit</a:t>
            </a:r>
            <a:r>
              <a:rPr lang="tr-TR" b="1" dirty="0" smtClean="0"/>
              <a:t>, amino ve karboksil uç, </a:t>
            </a:r>
            <a:r>
              <a:rPr lang="tr-TR" b="1" dirty="0" err="1" smtClean="0"/>
              <a:t>oligomerik</a:t>
            </a:r>
            <a:r>
              <a:rPr lang="tr-TR" b="1" dirty="0" smtClean="0"/>
              <a:t>, </a:t>
            </a:r>
            <a:r>
              <a:rPr lang="tr-TR" b="1" dirty="0" err="1" smtClean="0"/>
              <a:t>protomer</a:t>
            </a:r>
            <a:r>
              <a:rPr lang="tr-TR" b="1" dirty="0" smtClean="0"/>
              <a:t>, </a:t>
            </a:r>
            <a:r>
              <a:rPr lang="tr-TR" b="1" dirty="0" err="1" smtClean="0"/>
              <a:t>konjuge</a:t>
            </a:r>
            <a:r>
              <a:rPr lang="tr-TR" b="1" dirty="0" smtClean="0"/>
              <a:t> protein, </a:t>
            </a:r>
            <a:r>
              <a:rPr lang="tr-TR" b="1" dirty="0" err="1" smtClean="0"/>
              <a:t>prostetik</a:t>
            </a:r>
            <a:r>
              <a:rPr lang="tr-TR" b="1" dirty="0" smtClean="0"/>
              <a:t> grup, örnekleri, </a:t>
            </a:r>
            <a:r>
              <a:rPr lang="tr-TR" b="1" dirty="0" err="1" smtClean="0"/>
              <a:t>polimorfik</a:t>
            </a:r>
            <a:r>
              <a:rPr lang="tr-TR" b="1" dirty="0" smtClean="0"/>
              <a:t>, </a:t>
            </a:r>
            <a:r>
              <a:rPr lang="tr-TR" b="1" dirty="0" err="1" smtClean="0"/>
              <a:t>proteom</a:t>
            </a:r>
            <a:r>
              <a:rPr lang="tr-TR" b="1" dirty="0" smtClean="0"/>
              <a:t>, </a:t>
            </a:r>
            <a:r>
              <a:rPr lang="tr-TR" b="1" dirty="0" err="1" smtClean="0"/>
              <a:t>biyoinformatik</a:t>
            </a:r>
            <a:r>
              <a:rPr lang="tr-TR" b="1" dirty="0" smtClean="0"/>
              <a:t> kavramları tartışılacak.</a:t>
            </a:r>
            <a:endParaRPr lang="tr-T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Lehnınger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Davıd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</a:t>
            </a:r>
            <a:r>
              <a:rPr lang="tr-TR" dirty="0" err="1" smtClean="0"/>
              <a:t>Mıchael</a:t>
            </a:r>
            <a:r>
              <a:rPr lang="tr-TR" dirty="0" smtClean="0"/>
              <a:t>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68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Bıochemıstry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Thıeme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4000" b="1" dirty="0" smtClean="0"/>
              <a:t>Bir </a:t>
            </a:r>
            <a:r>
              <a:rPr lang="tr-TR" sz="4000" b="1" dirty="0" err="1" smtClean="0"/>
              <a:t>polipeptid</a:t>
            </a:r>
            <a:r>
              <a:rPr lang="tr-TR" sz="4000" b="1" dirty="0" smtClean="0"/>
              <a:t> zincirindeki amino asit dizilerinin üç boyutlu yapıya dönüşümü için gerekli olan şartların açıklanmasına bu dersten itibaren başlanacaktır.</a:t>
            </a:r>
            <a:endParaRPr lang="tr-TR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b="1" dirty="0" smtClean="0"/>
              <a:t>1-Bir proteinin üç boyutlu yapısı amino asit dizisi tarafından belirlenir,</a:t>
            </a:r>
          </a:p>
          <a:p>
            <a:r>
              <a:rPr lang="tr-TR" sz="4000" b="1" dirty="0" smtClean="0"/>
              <a:t>2-Bir proteinin işlevi yapısına bağlıdır</a:t>
            </a:r>
          </a:p>
          <a:p>
            <a:r>
              <a:rPr lang="tr-TR" sz="4000" b="1" dirty="0" smtClean="0"/>
              <a:t>3-Herhangi bir kaynaktan izole edilen protein çoğunlukla bir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14528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4000" b="1" dirty="0"/>
              <a:t>v</a:t>
            </a:r>
            <a:r>
              <a:rPr lang="tr-TR" sz="4000" b="1" dirty="0" smtClean="0"/>
              <a:t>eya birkaç kararlı yapısal durumu bulunur,  </a:t>
            </a:r>
          </a:p>
          <a:p>
            <a:r>
              <a:rPr lang="tr-TR" sz="4000" b="1" dirty="0" smtClean="0"/>
              <a:t>4-Bu proteinleri kararlı hale getiren en önemli gücü </a:t>
            </a:r>
            <a:r>
              <a:rPr lang="tr-TR" sz="4000" b="1" dirty="0" err="1" smtClean="0"/>
              <a:t>kovalent</a:t>
            </a:r>
            <a:r>
              <a:rPr lang="tr-TR" sz="4000" b="1" dirty="0" smtClean="0"/>
              <a:t> olmayan etkileşimleridir,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72782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b="1" dirty="0" smtClean="0"/>
              <a:t>5-Son olarak, proteinlerin işlevlerini yerine getirebilmeleri için mimari özelliklerinin belirlenmesi gerekir. Bu konu yani protein mimarisi hakkında genel bilgi sunulacaktır.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17062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tein structure 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43608" y="503914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https://www.google.com/url?sa=i&amp;url=https%3A%2F%2Fpt.slideshare.net%2FSabahatAli9%2Fprotein-structure-levels&amp;psig=AOvVaw0yeZf52cOtXPLUulsnHZ5H&amp;ust=1589380255496000&amp;source=images&amp;cd=vfe&amp;ved=0CAIQjRxqFwoTCJjJ_f7ErukCFQAAAAAdAAAAABAo</a:t>
            </a:r>
          </a:p>
        </p:txBody>
      </p:sp>
    </p:spTree>
    <p:extLst>
      <p:ext uri="{BB962C8B-B14F-4D97-AF65-F5344CB8AC3E}">
        <p14:creationId xmlns:p14="http://schemas.microsoft.com/office/powerpoint/2010/main" val="188696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ur levels of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444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8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ptide: Types and functions - Online Biology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4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39804" y="6027569"/>
            <a:ext cx="799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https://www.google.com/url?sa=i&amp;url=https%3A%2F%2Fwww.onlinebiologynotes.com%2Fpeptide-types-functions%2F&amp;psig=AOvVaw3R_C9X_b-_Nf1jWPv6xyHw&amp;ust=1589381725227000&amp;source=images&amp;cd=vfe&amp;ved=0CAIQjRxqFwoTCPiY6b3KrukCFQAAAAAdAAAAABAD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1109065052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543</TotalTime>
  <Words>425</Words>
  <Application>Microsoft Office PowerPoint</Application>
  <PresentationFormat>Ekran Gösterisi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Arial Tur</vt:lpstr>
      <vt:lpstr>Tw Cen MT</vt:lpstr>
      <vt:lpstr>Damla</vt:lpstr>
      <vt:lpstr>B-309 BİYOKİMYA I </vt:lpstr>
      <vt:lpstr>DÖRDÜNCÜ 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36</cp:revision>
  <dcterms:created xsi:type="dcterms:W3CDTF">2007-03-31T19:43:26Z</dcterms:created>
  <dcterms:modified xsi:type="dcterms:W3CDTF">2020-05-12T15:26:08Z</dcterms:modified>
</cp:coreProperties>
</file>