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53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21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49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60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39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00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48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08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08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728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24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D90EB-C5BF-FC43-9576-78E017B2CF16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11E44-E608-164F-A8ED-3AD3FD9954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44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026" descr="clip_image007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6227763" cy="429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1" name="Picture 1027" descr="Berg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2492375"/>
            <a:ext cx="1944688" cy="345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53" name="Text Box 1029"/>
          <p:cNvSpPr txBox="1">
            <a:spLocks noChangeArrowheads="1"/>
          </p:cNvSpPr>
          <p:nvPr/>
        </p:nvSpPr>
        <p:spPr bwMode="auto">
          <a:xfrm>
            <a:off x="2063750" y="4941889"/>
            <a:ext cx="5867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x-none" sz="2400"/>
              <a:t>Moleküler klonların oluşturulmasında oluşturmada temel teknikler</a:t>
            </a:r>
          </a:p>
        </p:txBody>
      </p:sp>
    </p:spTree>
    <p:extLst>
      <p:ext uri="{BB962C8B-B14F-4D97-AF65-F5344CB8AC3E}">
        <p14:creationId xmlns:p14="http://schemas.microsoft.com/office/powerpoint/2010/main" val="16619430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020" name="Picture 4" descr="ek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867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2021" name="Rectangle 5"/>
          <p:cNvSpPr>
            <a:spLocks noGrp="1" noChangeArrowheads="1"/>
          </p:cNvSpPr>
          <p:nvPr>
            <p:ph type="title"/>
          </p:nvPr>
        </p:nvSpPr>
        <p:spPr>
          <a:xfrm>
            <a:off x="7535864" y="0"/>
            <a:ext cx="3132137" cy="6858000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None/>
            </a:pPr>
            <a:r>
              <a:rPr lang="tr-TR" altLang="x-none" sz="2400">
                <a:latin typeface="Comic Sans MS" charset="0"/>
              </a:rPr>
              <a:t>Küt uçlu DNA parçalarına oligonukleotitlerin  bağlanması yolu ile yapışkan uçların oluşturulması</a:t>
            </a:r>
            <a:br>
              <a:rPr lang="tr-TR" altLang="x-none" sz="2400">
                <a:latin typeface="Comic Sans MS" charset="0"/>
              </a:rPr>
            </a:br>
            <a:r>
              <a:rPr lang="tr-TR" altLang="x-none" sz="2400">
                <a:latin typeface="Comic Sans MS" charset="0"/>
              </a:rPr>
              <a:t/>
            </a:r>
            <a:br>
              <a:rPr lang="tr-TR" altLang="x-none" sz="2400">
                <a:latin typeface="Comic Sans MS" charset="0"/>
              </a:rPr>
            </a:br>
            <a:r>
              <a:rPr lang="tr-TR" altLang="x-none" sz="2400">
                <a:solidFill>
                  <a:srgbClr val="FF3300"/>
                </a:solidFill>
                <a:latin typeface="Comic Sans MS" charset="0"/>
              </a:rPr>
              <a:t>1-bağlanma aktivitesi artar</a:t>
            </a:r>
            <a:br>
              <a:rPr lang="tr-TR" altLang="x-none" sz="2400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2400">
                <a:solidFill>
                  <a:srgbClr val="FF3300"/>
                </a:solidFill>
                <a:latin typeface="Comic Sans MS" charset="0"/>
              </a:rPr>
              <a:t>2-doğru bağlanma gerçekleşir</a:t>
            </a:r>
          </a:p>
        </p:txBody>
      </p:sp>
    </p:spTree>
    <p:extLst>
      <p:ext uri="{BB962C8B-B14F-4D97-AF65-F5344CB8AC3E}">
        <p14:creationId xmlns:p14="http://schemas.microsoft.com/office/powerpoint/2010/main" val="210424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7967664" y="0"/>
            <a:ext cx="2700337" cy="6858000"/>
          </a:xfrm>
        </p:spPr>
        <p:txBody>
          <a:bodyPr/>
          <a:lstStyle/>
          <a:p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İlave DNA fragmentinin doğru yönde bağlanması için alkali fosfataz muamelesi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 flipV="1">
            <a:off x="8040688" y="6858001"/>
            <a:ext cx="2627312" cy="10001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  <a:p>
            <a:pPr>
              <a:lnSpc>
                <a:spcPct val="80000"/>
              </a:lnSpc>
              <a:buFontTx/>
              <a:buNone/>
            </a:pPr>
            <a:endParaRPr lang="tr-TR" altLang="x-none" sz="800"/>
          </a:p>
        </p:txBody>
      </p:sp>
      <p:pic>
        <p:nvPicPr>
          <p:cNvPr id="343044" name="Picture 4" descr="ek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63722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718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524000" y="908051"/>
            <a:ext cx="9144000" cy="504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tr-TR" altLang="x-none" sz="3200" b="1">
                <a:solidFill>
                  <a:srgbClr val="FF3300"/>
                </a:solidFill>
              </a:rPr>
              <a:t>Vektör Sistemleri  </a:t>
            </a:r>
          </a:p>
          <a:p>
            <a:pPr>
              <a:lnSpc>
                <a:spcPct val="125000"/>
              </a:lnSpc>
            </a:pPr>
            <a:endParaRPr lang="tr-TR" altLang="x-none" sz="3200" b="1">
              <a:solidFill>
                <a:srgbClr val="FF3300"/>
              </a:solidFill>
            </a:endParaRPr>
          </a:p>
          <a:p>
            <a:pPr>
              <a:lnSpc>
                <a:spcPct val="125000"/>
              </a:lnSpc>
            </a:pPr>
            <a:r>
              <a:rPr lang="tr-TR" altLang="x-none" sz="2800" b="1"/>
              <a:t>   1. Plazmidler (0.1-10 kb ilave DNA)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2. Faj ya da virüsler (8-25 kb ilave  DNA)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3. Kozmidler (25-50 kb ilave) ve fajmidler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4. Bakteriyel Yapay Kromozomlar(75-300 kb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     ilave DNA)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5. Maya Yapay Kromozomlar(100-2000 kb ilave</a:t>
            </a:r>
          </a:p>
          <a:p>
            <a:pPr>
              <a:lnSpc>
                <a:spcPct val="125000"/>
              </a:lnSpc>
            </a:pPr>
            <a:r>
              <a:rPr lang="tr-TR" altLang="x-none" sz="2800" b="1"/>
              <a:t>       DNA)</a:t>
            </a:r>
          </a:p>
        </p:txBody>
      </p:sp>
    </p:spTree>
    <p:extLst>
      <p:ext uri="{BB962C8B-B14F-4D97-AF65-F5344CB8AC3E}">
        <p14:creationId xmlns:p14="http://schemas.microsoft.com/office/powerpoint/2010/main" val="1975160409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5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58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58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58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58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-242888"/>
            <a:ext cx="8229600" cy="1368426"/>
          </a:xfrm>
        </p:spPr>
        <p:txBody>
          <a:bodyPr/>
          <a:lstStyle/>
          <a:p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Pla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z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mid Ve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k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t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ö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r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ler</a:t>
            </a:r>
            <a:endParaRPr lang="en-US" altLang="en-US">
              <a:solidFill>
                <a:schemeClr val="hlink"/>
              </a:solidFill>
              <a:latin typeface="Comic Sans MS" charset="0"/>
            </a:endParaRP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7438" y="836614"/>
            <a:ext cx="4271962" cy="5792787"/>
          </a:xfrm>
        </p:spPr>
        <p:txBody>
          <a:bodyPr/>
          <a:lstStyle/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Plazmidler sirküler</a:t>
            </a:r>
            <a:r>
              <a:rPr lang="en-US" altLang="en-US" sz="2000" b="1">
                <a:latin typeface="Comic Sans MS" charset="0"/>
              </a:rPr>
              <a:t>, </a:t>
            </a:r>
            <a:r>
              <a:rPr lang="tr-TR" altLang="en-US" sz="2000" b="1">
                <a:latin typeface="Comic Sans MS" charset="0"/>
              </a:rPr>
              <a:t>çift zincir </a:t>
            </a:r>
            <a:r>
              <a:rPr lang="en-US" altLang="en-US" sz="2000" b="1">
                <a:latin typeface="Comic Sans MS" charset="0"/>
              </a:rPr>
              <a:t>DNA</a:t>
            </a:r>
            <a:r>
              <a:rPr lang="tr-TR" altLang="en-US" sz="2000" b="1">
                <a:latin typeface="Comic Sans MS" charset="0"/>
              </a:rPr>
              <a:t> </a:t>
            </a:r>
            <a:r>
              <a:rPr lang="en-US" altLang="en-US" sz="2000" b="1">
                <a:latin typeface="Comic Sans MS" charset="0"/>
              </a:rPr>
              <a:t>mole</a:t>
            </a:r>
            <a:r>
              <a:rPr lang="tr-TR" altLang="en-US" sz="2000" b="1">
                <a:latin typeface="Comic Sans MS" charset="0"/>
              </a:rPr>
              <a:t>külleridir. Bakterilerde ve bazı  ökaryotik hücrelerin çekirdeğinde bulunurlar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Bulundukları hücrede bağımsız replikasyon yeteneği içerirler.</a:t>
            </a:r>
            <a:r>
              <a:rPr lang="en-US" altLang="en-US" sz="2000" b="1">
                <a:latin typeface="Comic Sans MS" charset="0"/>
              </a:rPr>
              <a:t> </a:t>
            </a:r>
            <a:r>
              <a:rPr lang="tr-TR" altLang="en-US" sz="2000" b="1">
                <a:latin typeface="Comic Sans MS" charset="0"/>
              </a:rPr>
              <a:t>Büyüklükleri 1-</a:t>
            </a:r>
            <a:r>
              <a:rPr lang="en-US" altLang="en-US" sz="2000" b="1">
                <a:latin typeface="Comic Sans MS" charset="0"/>
              </a:rPr>
              <a:t>100 kb</a:t>
            </a:r>
            <a:r>
              <a:rPr lang="tr-TR" altLang="en-US" sz="2000" b="1">
                <a:latin typeface="Comic Sans MS" charset="0"/>
              </a:rPr>
              <a:t> arasında değişir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en-US" altLang="en-US" sz="2000" b="1">
                <a:latin typeface="Comic Sans MS" charset="0"/>
              </a:rPr>
              <a:t>10 kb </a:t>
            </a:r>
            <a:r>
              <a:rPr lang="tr-TR" altLang="en-US" sz="2000" b="1">
                <a:latin typeface="Comic Sans MS" charset="0"/>
              </a:rPr>
              <a:t>büyüklüğe kadar olan DNA fragmentlerini taşıyabilirler</a:t>
            </a: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Bir replikasyon orijini</a:t>
            </a:r>
            <a:r>
              <a:rPr lang="en-US" altLang="en-US" sz="2000" b="1">
                <a:latin typeface="Comic Sans MS" charset="0"/>
              </a:rPr>
              <a:t>, anti</a:t>
            </a:r>
            <a:r>
              <a:rPr lang="tr-TR" altLang="en-US" sz="2000" b="1">
                <a:latin typeface="Comic Sans MS" charset="0"/>
              </a:rPr>
              <a:t>biyotik dirençlilik genleri, ve tek restriksiyon kesim bölgeleri klon vektörler için zorunludur</a:t>
            </a:r>
            <a:endParaRPr lang="en-US" altLang="en-US" sz="2000" b="1">
              <a:latin typeface="Comic Sans MS" charset="0"/>
            </a:endParaRPr>
          </a:p>
          <a:p>
            <a:pPr algn="just"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000" b="1">
                <a:latin typeface="Comic Sans MS" charset="0"/>
              </a:rPr>
              <a:t>Doğal aktarım mekanizması içerirler ve aktarılan hücrelerden kolay bir şekilde geri kazanılırlar</a:t>
            </a:r>
          </a:p>
        </p:txBody>
      </p:sp>
      <p:pic>
        <p:nvPicPr>
          <p:cNvPr id="3502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4601" b="3912"/>
          <a:stretch>
            <a:fillRect/>
          </a:stretch>
        </p:blipFill>
        <p:spPr bwMode="auto">
          <a:xfrm>
            <a:off x="1524000" y="836614"/>
            <a:ext cx="5435600" cy="60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77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350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350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0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0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0" grpId="0" autoUpdateAnimBg="0"/>
      <p:bldP spid="350211" grpId="0" build="p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Pla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z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mid Ve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k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t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ö</a:t>
            </a:r>
            <a:r>
              <a:rPr lang="en-US" altLang="en-US">
                <a:solidFill>
                  <a:schemeClr val="hlink"/>
                </a:solidFill>
                <a:latin typeface="Comic Sans MS" charset="0"/>
              </a:rPr>
              <a:t>r</a:t>
            </a:r>
            <a:r>
              <a:rPr lang="tr-TR" altLang="en-US">
                <a:solidFill>
                  <a:schemeClr val="hlink"/>
                </a:solidFill>
                <a:latin typeface="Comic Sans MS" charset="0"/>
              </a:rPr>
              <a:t>ler</a:t>
            </a:r>
            <a:endParaRPr lang="tr-TR" altLang="x-none">
              <a:solidFill>
                <a:schemeClr val="hlink"/>
              </a:solidFill>
              <a:latin typeface="Comic Sans MS" charset="0"/>
            </a:endParaRP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905000"/>
            <a:ext cx="5410200" cy="49530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Bir vektör genellikle çok sayıda restriksiyon endonukleaz enziminin tanıma serisini içeren bir bölge taşır </a:t>
            </a:r>
            <a:r>
              <a:rPr lang="en-US" altLang="en-US" sz="2400" b="1">
                <a:latin typeface="Comic Sans MS" charset="0"/>
              </a:rPr>
              <a:t>(pol</a:t>
            </a:r>
            <a:r>
              <a:rPr lang="tr-TR" altLang="en-US" sz="2400" b="1">
                <a:latin typeface="Comic Sans MS" charset="0"/>
              </a:rPr>
              <a:t>i</a:t>
            </a:r>
            <a:r>
              <a:rPr lang="en-US" altLang="en-US" sz="2400" b="1">
                <a:latin typeface="Comic Sans MS" charset="0"/>
              </a:rPr>
              <a:t>linker)</a:t>
            </a:r>
            <a:r>
              <a:rPr lang="tr-TR" altLang="en-US" sz="2400" b="1">
                <a:latin typeface="Comic Sans MS" charset="0"/>
              </a:rPr>
              <a:t>. Bu sayede değişik kaynaklardan DNA fragmentlerinin ilavesine olanak tanır.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en-US" sz="2400" b="1">
                <a:latin typeface="Comic Sans MS" charset="0"/>
              </a:rPr>
              <a:t>Seçime olanak tanıyan marker ler içerir. Örneğin; </a:t>
            </a:r>
            <a:r>
              <a:rPr lang="en-US" altLang="en-US" sz="2400" b="1">
                <a:latin typeface="Comic Sans MS" charset="0"/>
              </a:rPr>
              <a:t>pUC19</a:t>
            </a:r>
            <a:r>
              <a:rPr lang="tr-TR" altLang="en-US" sz="2400" b="1">
                <a:latin typeface="Comic Sans MS" charset="0"/>
              </a:rPr>
              <a:t>’da laktoz operonunun bir parçası olan beta-galaktozidaz geni vardır. Ortama yapay laktoz (X-gal) konulduğunda, mavi koloniler rekombinant, beyaz  koloniler doğal tip hücreler olarak ayrılır.</a:t>
            </a:r>
            <a:endParaRPr lang="tr-TR" altLang="x-none" sz="2400" b="1">
              <a:latin typeface="Comic Sans MS" charset="0"/>
            </a:endParaRPr>
          </a:p>
        </p:txBody>
      </p:sp>
      <p:pic>
        <p:nvPicPr>
          <p:cNvPr id="351236" name="Picture 4" descr="Blue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773238"/>
            <a:ext cx="3419475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71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Macintosh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Arial</vt:lpstr>
      <vt:lpstr>Comic Sans MS</vt:lpstr>
      <vt:lpstr>Wingdings</vt:lpstr>
      <vt:lpstr>Office Teması</vt:lpstr>
      <vt:lpstr>PowerPoint Sunusu</vt:lpstr>
      <vt:lpstr>Küt uçlu DNA parçalarına oligonukleotitlerin  bağlanması yolu ile yapışkan uçların oluşturulması  1-bağlanma aktivitesi artar 2-doğru bağlanma gerçekleşir</vt:lpstr>
      <vt:lpstr>İlave DNA fragmentinin doğru yönde bağlanması için alkali fosfataz muamelesi</vt:lpstr>
      <vt:lpstr>PowerPoint Sunusu</vt:lpstr>
      <vt:lpstr>Plazmid Vektörler</vt:lpstr>
      <vt:lpstr>Plazmid Vektörler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1</cp:revision>
  <dcterms:created xsi:type="dcterms:W3CDTF">2017-10-24T10:22:04Z</dcterms:created>
  <dcterms:modified xsi:type="dcterms:W3CDTF">2017-10-24T10:22:25Z</dcterms:modified>
</cp:coreProperties>
</file>