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handoutMasterIdLst>
    <p:handoutMasterId r:id="rId26"/>
  </p:handoutMasterIdLst>
  <p:sldIdLst>
    <p:sldId id="257" r:id="rId5"/>
    <p:sldId id="273" r:id="rId6"/>
    <p:sldId id="272" r:id="rId7"/>
    <p:sldId id="280" r:id="rId8"/>
    <p:sldId id="268" r:id="rId9"/>
    <p:sldId id="274" r:id="rId10"/>
    <p:sldId id="284" r:id="rId11"/>
    <p:sldId id="285" r:id="rId12"/>
    <p:sldId id="286" r:id="rId13"/>
    <p:sldId id="276" r:id="rId14"/>
    <p:sldId id="277" r:id="rId15"/>
    <p:sldId id="278" r:id="rId16"/>
    <p:sldId id="283" r:id="rId17"/>
    <p:sldId id="275" r:id="rId18"/>
    <p:sldId id="281" r:id="rId19"/>
    <p:sldId id="261" r:id="rId20"/>
    <p:sldId id="282" r:id="rId21"/>
    <p:sldId id="262" r:id="rId22"/>
    <p:sldId id="279" r:id="rId23"/>
    <p:sldId id="263" r:id="rId24"/>
  </p:sldIdLst>
  <p:sldSz cx="12188825" cy="6858000"/>
  <p:notesSz cx="6858000" cy="9144000"/>
  <p:defaultTextStyle>
    <a:defPPr rtl="0">
      <a:defRPr lang="tr-TR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8412"/>
    <a:srgbClr val="FAF02E"/>
    <a:srgbClr val="FF9900"/>
    <a:srgbClr val="CC6600"/>
    <a:srgbClr val="BBB205"/>
    <a:srgbClr val="BC5500"/>
    <a:srgbClr val="394404"/>
    <a:srgbClr val="5F6F0F"/>
    <a:srgbClr val="65741A"/>
    <a:srgbClr val="7081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4" autoAdjust="0"/>
    <p:restoredTop sz="94394" autoAdjust="0"/>
  </p:normalViewPr>
  <p:slideViewPr>
    <p:cSldViewPr>
      <p:cViewPr varScale="1">
        <p:scale>
          <a:sx n="109" d="100"/>
          <a:sy n="109" d="100"/>
        </p:scale>
        <p:origin x="600" y="10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84785227195976"/>
          <c:y val="1.9907574216175655E-2"/>
          <c:w val="0.82431992041608271"/>
          <c:h val="0.93743333817773367"/>
        </c:manualLayout>
      </c:layout>
      <c:pie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Satışlar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15000"/>
                      <a:satMod val="180000"/>
                    </a:schemeClr>
                  </a:gs>
                  <a:gs pos="50000">
                    <a:schemeClr val="accent1">
                      <a:shade val="45000"/>
                      <a:satMod val="170000"/>
                    </a:schemeClr>
                  </a:gs>
                  <a:gs pos="70000">
                    <a:schemeClr val="accent1">
                      <a:tint val="99000"/>
                      <a:shade val="65000"/>
                      <a:satMod val="155000"/>
                    </a:schemeClr>
                  </a:gs>
                  <a:gs pos="100000">
                    <a:schemeClr val="accent1">
                      <a:tint val="100000"/>
                      <a:shade val="100000"/>
                      <a:satMod val="15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5100000"/>
                </a:lightRig>
              </a:scene3d>
              <a:sp3d contourW="6350">
                <a:bevelT w="29210" h="12700"/>
                <a:contourClr>
                  <a:scrgbClr r="0" g="0" b="0">
                    <a:satMod val="30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72E-42FA-B824-EF9CF054AA41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15000"/>
                      <a:satMod val="180000"/>
                    </a:schemeClr>
                  </a:gs>
                  <a:gs pos="50000">
                    <a:schemeClr val="accent2">
                      <a:shade val="45000"/>
                      <a:satMod val="170000"/>
                    </a:schemeClr>
                  </a:gs>
                  <a:gs pos="70000">
                    <a:schemeClr val="accent2">
                      <a:tint val="99000"/>
                      <a:shade val="65000"/>
                      <a:satMod val="155000"/>
                    </a:schemeClr>
                  </a:gs>
                  <a:gs pos="100000">
                    <a:schemeClr val="accent2">
                      <a:tint val="100000"/>
                      <a:shade val="100000"/>
                      <a:satMod val="15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5100000"/>
                </a:lightRig>
              </a:scene3d>
              <a:sp3d contourW="6350">
                <a:bevelT w="29210" h="12700"/>
                <a:contourClr>
                  <a:scrgbClr r="0" g="0" b="0">
                    <a:satMod val="30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72E-42FA-B824-EF9CF054AA41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15000"/>
                      <a:satMod val="180000"/>
                    </a:schemeClr>
                  </a:gs>
                  <a:gs pos="50000">
                    <a:schemeClr val="accent3">
                      <a:shade val="45000"/>
                      <a:satMod val="170000"/>
                    </a:schemeClr>
                  </a:gs>
                  <a:gs pos="70000">
                    <a:schemeClr val="accent3">
                      <a:tint val="99000"/>
                      <a:shade val="65000"/>
                      <a:satMod val="155000"/>
                    </a:schemeClr>
                  </a:gs>
                  <a:gs pos="100000">
                    <a:schemeClr val="accent3">
                      <a:tint val="100000"/>
                      <a:shade val="100000"/>
                      <a:satMod val="15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5100000"/>
                </a:lightRig>
              </a:scene3d>
              <a:sp3d contourW="6350">
                <a:bevelT w="29210" h="12700"/>
                <a:contourClr>
                  <a:scrgbClr r="0" g="0" b="0">
                    <a:satMod val="30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72E-42FA-B824-EF9CF054AA41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15000"/>
                      <a:satMod val="180000"/>
                    </a:schemeClr>
                  </a:gs>
                  <a:gs pos="50000">
                    <a:schemeClr val="accent4">
                      <a:shade val="45000"/>
                      <a:satMod val="170000"/>
                    </a:schemeClr>
                  </a:gs>
                  <a:gs pos="70000">
                    <a:schemeClr val="accent4">
                      <a:tint val="99000"/>
                      <a:shade val="65000"/>
                      <a:satMod val="155000"/>
                    </a:schemeClr>
                  </a:gs>
                  <a:gs pos="100000">
                    <a:schemeClr val="accent4">
                      <a:tint val="100000"/>
                      <a:shade val="100000"/>
                      <a:satMod val="15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5100000"/>
                </a:lightRig>
              </a:scene3d>
              <a:sp3d contourW="6350">
                <a:bevelT w="29210" h="12700"/>
                <a:contourClr>
                  <a:scrgbClr r="0" g="0" b="0">
                    <a:satMod val="30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72E-42FA-B824-EF9CF054AA4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Sayfa1!$A$2:$A$5</c:f>
              <c:strCache>
                <c:ptCount val="3"/>
                <c:pt idx="0">
                  <c:v>1. Çeyrek</c:v>
                </c:pt>
                <c:pt idx="1">
                  <c:v>2. Çeyrek</c:v>
                </c:pt>
                <c:pt idx="2">
                  <c:v>3. Çeyrek</c:v>
                </c:pt>
              </c:strCache>
            </c:strRef>
          </c:cat>
          <c:val>
            <c:numRef>
              <c:f>Sayfa1!$B$2:$B$5</c:f>
              <c:numCache>
                <c:formatCode>General</c:formatCode>
                <c:ptCount val="4"/>
                <c:pt idx="0">
                  <c:v>8</c:v>
                </c:pt>
                <c:pt idx="1">
                  <c:v>226</c:v>
                </c:pt>
                <c:pt idx="2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72E-42FA-B824-EF9CF054AA41}"/>
            </c:ext>
          </c:extLst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Sütun1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15000"/>
                      <a:satMod val="180000"/>
                    </a:schemeClr>
                  </a:gs>
                  <a:gs pos="50000">
                    <a:schemeClr val="accent1">
                      <a:shade val="45000"/>
                      <a:satMod val="170000"/>
                    </a:schemeClr>
                  </a:gs>
                  <a:gs pos="70000">
                    <a:schemeClr val="accent1">
                      <a:tint val="99000"/>
                      <a:shade val="65000"/>
                      <a:satMod val="155000"/>
                    </a:schemeClr>
                  </a:gs>
                  <a:gs pos="100000">
                    <a:schemeClr val="accent1">
                      <a:tint val="100000"/>
                      <a:shade val="100000"/>
                      <a:satMod val="15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5100000"/>
                </a:lightRig>
              </a:scene3d>
              <a:sp3d contourW="6350">
                <a:bevelT w="29210" h="12700"/>
                <a:contourClr>
                  <a:scrgbClr r="0" g="0" b="0">
                    <a:satMod val="30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172E-42FA-B824-EF9CF054AA41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15000"/>
                      <a:satMod val="180000"/>
                    </a:schemeClr>
                  </a:gs>
                  <a:gs pos="50000">
                    <a:schemeClr val="accent2">
                      <a:shade val="45000"/>
                      <a:satMod val="170000"/>
                    </a:schemeClr>
                  </a:gs>
                  <a:gs pos="70000">
                    <a:schemeClr val="accent2">
                      <a:tint val="99000"/>
                      <a:shade val="65000"/>
                      <a:satMod val="155000"/>
                    </a:schemeClr>
                  </a:gs>
                  <a:gs pos="100000">
                    <a:schemeClr val="accent2">
                      <a:tint val="100000"/>
                      <a:shade val="100000"/>
                      <a:satMod val="15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5100000"/>
                </a:lightRig>
              </a:scene3d>
              <a:sp3d contourW="6350">
                <a:bevelT w="29210" h="12700"/>
                <a:contourClr>
                  <a:scrgbClr r="0" g="0" b="0">
                    <a:satMod val="30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172E-42FA-B824-EF9CF054AA41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15000"/>
                      <a:satMod val="180000"/>
                    </a:schemeClr>
                  </a:gs>
                  <a:gs pos="50000">
                    <a:schemeClr val="accent3">
                      <a:shade val="45000"/>
                      <a:satMod val="170000"/>
                    </a:schemeClr>
                  </a:gs>
                  <a:gs pos="70000">
                    <a:schemeClr val="accent3">
                      <a:tint val="99000"/>
                      <a:shade val="65000"/>
                      <a:satMod val="155000"/>
                    </a:schemeClr>
                  </a:gs>
                  <a:gs pos="100000">
                    <a:schemeClr val="accent3">
                      <a:tint val="100000"/>
                      <a:shade val="100000"/>
                      <a:satMod val="15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5100000"/>
                </a:lightRig>
              </a:scene3d>
              <a:sp3d contourW="6350">
                <a:bevelT w="29210" h="12700"/>
                <a:contourClr>
                  <a:scrgbClr r="0" g="0" b="0">
                    <a:satMod val="30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172E-42FA-B824-EF9CF054AA41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15000"/>
                      <a:satMod val="180000"/>
                    </a:schemeClr>
                  </a:gs>
                  <a:gs pos="50000">
                    <a:schemeClr val="accent4">
                      <a:shade val="45000"/>
                      <a:satMod val="170000"/>
                    </a:schemeClr>
                  </a:gs>
                  <a:gs pos="70000">
                    <a:schemeClr val="accent4">
                      <a:tint val="99000"/>
                      <a:shade val="65000"/>
                      <a:satMod val="155000"/>
                    </a:schemeClr>
                  </a:gs>
                  <a:gs pos="100000">
                    <a:schemeClr val="accent4">
                      <a:tint val="100000"/>
                      <a:shade val="100000"/>
                      <a:satMod val="15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5100000"/>
                </a:lightRig>
              </a:scene3d>
              <a:sp3d contourW="6350">
                <a:bevelT w="29210" h="12700"/>
                <a:contourClr>
                  <a:scrgbClr r="0" g="0" b="0">
                    <a:satMod val="30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172E-42FA-B824-EF9CF054AA4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Sayfa1!$A$2:$A$5</c:f>
              <c:strCache>
                <c:ptCount val="3"/>
                <c:pt idx="0">
                  <c:v>1. Çeyrek</c:v>
                </c:pt>
                <c:pt idx="1">
                  <c:v>2. Çeyrek</c:v>
                </c:pt>
                <c:pt idx="2">
                  <c:v>3. Çeyrek</c:v>
                </c:pt>
              </c:strCache>
            </c:strRef>
          </c:cat>
          <c:val>
            <c:numRef>
              <c:f>Sayfa1!$C$2:$C$5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172E-42FA-B824-EF9CF054AA41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222624569492279"/>
          <c:y val="3.0747992574094021E-2"/>
          <c:w val="0.77813983773949369"/>
          <c:h val="0.93850420390016287"/>
        </c:manualLayout>
      </c:layout>
      <c:pie3D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Satışlar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84CE-4AFD-B723-D85EF6605721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84CE-4AFD-B723-D85EF6605721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84CE-4AFD-B723-D85EF6605721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84CE-4AFD-B723-D85EF6605721}"/>
              </c:ext>
            </c:extLst>
          </c:dPt>
          <c:dLbls>
            <c:dLbl>
              <c:idx val="0"/>
              <c:layout>
                <c:manualLayout>
                  <c:x val="0.11368098656017145"/>
                  <c:y val="8.3297823066234372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err="1"/>
                      <a:t>Majör</a:t>
                    </a:r>
                    <a:r>
                      <a:rPr lang="en-US" baseline="0" dirty="0"/>
                      <a:t>
</a:t>
                    </a:r>
                    <a:fld id="{33171131-73DE-409E-A18C-74F909E15AB6}" type="PERCENTAGE">
                      <a:rPr lang="en-US" baseline="0" dirty="0"/>
                      <a:pPr/>
                      <a:t>[YÜZDE]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4CE-4AFD-B723-D85EF6605721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aseline="0"/>
                      <a:t>Orta Dereceli</a:t>
                    </a:r>
                    <a:r>
                      <a:rPr lang="en-US" baseline="0" dirty="0"/>
                      <a:t>
</a:t>
                    </a:r>
                    <a:fld id="{92A51570-3C74-44EB-89B7-FCFE0BAC4960}" type="PERCENTAGE">
                      <a:rPr lang="en-US" baseline="0"/>
                      <a:pPr/>
                      <a:t>[YÜZDE]</a:t>
                    </a:fld>
                    <a:endParaRPr lang="en-US" baseline="0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4CE-4AFD-B723-D85EF6605721}"/>
                </c:ext>
              </c:extLst>
            </c:dLbl>
            <c:dLbl>
              <c:idx val="2"/>
              <c:layout>
                <c:manualLayout>
                  <c:x val="-6.9672159393101771E-2"/>
                  <c:y val="0.16418017600741083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err="1">
                        <a:solidFill>
                          <a:schemeClr val="tx1"/>
                        </a:solidFill>
                      </a:rPr>
                      <a:t>Minör</a:t>
                    </a:r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
</a:t>
                    </a:r>
                    <a:fld id="{91A472E4-A905-469C-9223-45CF3EE0B0B2}" type="PERCENTAGE">
                      <a:rPr lang="en-US" baseline="0">
                        <a:solidFill>
                          <a:schemeClr val="tx1"/>
                        </a:solidFill>
                      </a:rPr>
                      <a:pPr/>
                      <a:t>[YÜZDE]</a:t>
                    </a:fld>
                    <a:endParaRPr lang="en-US" baseline="0" dirty="0">
                      <a:solidFill>
                        <a:schemeClr val="tx1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4CE-4AFD-B723-D85EF6605721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Sayfa1!$A$2:$A$5</c:f>
              <c:strCache>
                <c:ptCount val="3"/>
                <c:pt idx="0">
                  <c:v>1. Çeyrek</c:v>
                </c:pt>
                <c:pt idx="1">
                  <c:v>2. Çeyrek</c:v>
                </c:pt>
                <c:pt idx="2">
                  <c:v>3. Çeyrek</c:v>
                </c:pt>
              </c:strCache>
            </c:strRef>
          </c:cat>
          <c:val>
            <c:numRef>
              <c:f>Sayfa1!$B$2:$B$5</c:f>
              <c:numCache>
                <c:formatCode>General</c:formatCode>
                <c:ptCount val="4"/>
                <c:pt idx="0">
                  <c:v>2</c:v>
                </c:pt>
                <c:pt idx="1">
                  <c:v>180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CE-4AFD-B723-D85EF6605721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5450515304475292E-2"/>
          <c:y val="0.11807607798760388"/>
          <c:w val="0.96561604443480176"/>
          <c:h val="0.81199651631748615"/>
        </c:manualLayout>
      </c:layout>
      <c:pie3D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Satışlar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F770-4999-9681-08B0971D83AA}"/>
              </c:ext>
            </c:extLst>
          </c:dPt>
          <c:dPt>
            <c:idx val="1"/>
            <c:bubble3D val="0"/>
            <c:explosion val="1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F770-4999-9681-08B0971D83AA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F770-4999-9681-08B0971D83AA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F770-4999-9681-08B0971D83A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MAJÖR</a:t>
                    </a:r>
                  </a:p>
                  <a:p>
                    <a:r>
                      <a:rPr lang="en-US"/>
                      <a:t>%16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70-4999-9681-08B0971D83A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ORTA DERECELİ</a:t>
                    </a:r>
                  </a:p>
                  <a:p>
                    <a:r>
                      <a:rPr lang="en-US"/>
                      <a:t>%75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770-4999-9681-08B0971D83A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MİNÖR</a:t>
                    </a:r>
                  </a:p>
                  <a:p>
                    <a:r>
                      <a:rPr lang="en-US"/>
                      <a:t>%9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70-4999-9681-08B0971D83AA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Sayfa1!$A$2:$A$5</c:f>
              <c:strCache>
                <c:ptCount val="3"/>
                <c:pt idx="0">
                  <c:v>1. Çeyrek</c:v>
                </c:pt>
                <c:pt idx="1">
                  <c:v>2. Çeyrek</c:v>
                </c:pt>
                <c:pt idx="2">
                  <c:v>3. Çeyrek</c:v>
                </c:pt>
              </c:strCache>
            </c:strRef>
          </c:cat>
          <c:val>
            <c:numRef>
              <c:f>Sayfa1!$B$2:$B$5</c:f>
              <c:numCache>
                <c:formatCode>General</c:formatCode>
                <c:ptCount val="4"/>
                <c:pt idx="0">
                  <c:v>41</c:v>
                </c:pt>
                <c:pt idx="1">
                  <c:v>193</c:v>
                </c:pt>
                <c:pt idx="2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770-4999-9681-08B0971D83A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Satışlar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42DA-4654-AEB5-083497052C92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42DA-4654-AEB5-083497052C92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42DA-4654-AEB5-083497052C92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42DA-4654-AEB5-083497052C92}"/>
              </c:ext>
            </c:extLst>
          </c:dPt>
          <c:dLbls>
            <c:dLbl>
              <c:idx val="0"/>
              <c:layout>
                <c:manualLayout>
                  <c:x val="4.3608069416205004E-4"/>
                  <c:y val="0.1045787348015854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MAJÖR</a:t>
                    </a:r>
                    <a:r>
                      <a:rPr lang="en-US" baseline="0" dirty="0"/>
                      <a:t> </a:t>
                    </a:r>
                  </a:p>
                  <a:p>
                    <a:r>
                      <a:rPr lang="en-US" baseline="0" dirty="0"/>
                      <a:t>%9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2DA-4654-AEB5-083497052C9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ORT DERECELİ </a:t>
                    </a:r>
                  </a:p>
                  <a:p>
                    <a:r>
                      <a:rPr lang="en-US"/>
                      <a:t>%84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2DA-4654-AEB5-083497052C92}"/>
                </c:ext>
              </c:extLst>
            </c:dLbl>
            <c:dLbl>
              <c:idx val="2"/>
              <c:layout>
                <c:manualLayout>
                  <c:x val="8.8092146963040276E-3"/>
                  <c:y val="0.10671381617956859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MİNÖR</a:t>
                    </a:r>
                    <a:endParaRPr lang="en-US" baseline="0"/>
                  </a:p>
                  <a:p>
                    <a:r>
                      <a:rPr lang="en-US" baseline="0"/>
                      <a:t>%7</a:t>
                    </a:r>
                    <a:endParaRPr lang="en-US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2DA-4654-AEB5-083497052C92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Sayfa1!$A$2:$A$5</c:f>
              <c:strCache>
                <c:ptCount val="3"/>
                <c:pt idx="0">
                  <c:v>1. Çeyrek</c:v>
                </c:pt>
                <c:pt idx="1">
                  <c:v>2. Çeyrek</c:v>
                </c:pt>
                <c:pt idx="2">
                  <c:v>3. Çeyrek</c:v>
                </c:pt>
              </c:strCache>
            </c:strRef>
          </c:cat>
          <c:val>
            <c:numRef>
              <c:f>Sayfa1!$B$2:$B$5</c:f>
              <c:numCache>
                <c:formatCode>General</c:formatCode>
                <c:ptCount val="4"/>
                <c:pt idx="0">
                  <c:v>45</c:v>
                </c:pt>
                <c:pt idx="1">
                  <c:v>417</c:v>
                </c:pt>
                <c:pt idx="2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2DA-4654-AEB5-083497052C9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79429053-DC2A-4342-ADD4-2FD729D91E2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2045756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3EBA5BD7-F043-4D1B-AA17-CD412FC534D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705785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/>
          </a:p>
        </p:txBody>
      </p:sp>
      <p:sp>
        <p:nvSpPr>
          <p:cNvPr id="6" name="Üstbilgi Yer Tutucusu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rtl="0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2563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köşegenler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4" name="Düz Bağlayıcı 13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Düz Bağlayıcı 16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9" name="Düz Bağlayıcı 18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12" name="alt çizgiler"/>
          <p:cNvGrpSpPr/>
          <p:nvPr/>
        </p:nvGrpSpPr>
        <p:grpSpPr>
          <a:xfrm>
            <a:off x="-8916" y="6057149"/>
            <a:ext cx="5498726" cy="820207"/>
            <a:chOff x="-6689" y="4553748"/>
            <a:chExt cx="4125119" cy="615155"/>
          </a:xfrm>
        </p:grpSpPr>
        <p:sp>
          <p:nvSpPr>
            <p:cNvPr id="9" name="Serbest Biçim 8"/>
            <p:cNvSpPr/>
            <p:nvPr/>
          </p:nvSpPr>
          <p:spPr>
            <a:xfrm rot="16200000">
              <a:off x="1754302" y="2802395"/>
              <a:ext cx="612775" cy="411548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4115481 h 4115481"/>
                <a:gd name="connsiteX1" fmla="*/ 612775 w 612775"/>
                <a:gd name="connsiteY1" fmla="*/ 3180443 h 4115481"/>
                <a:gd name="connsiteX2" fmla="*/ 612775 w 612775"/>
                <a:gd name="connsiteY2" fmla="*/ 0 h 41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4115481">
                  <a:moveTo>
                    <a:pt x="0" y="4115481"/>
                  </a:moveTo>
                  <a:lnTo>
                    <a:pt x="612775" y="3180443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/>
            </a:p>
          </p:txBody>
        </p:sp>
        <p:sp>
          <p:nvSpPr>
            <p:cNvPr id="10" name="Serbest Form 9"/>
            <p:cNvSpPr/>
            <p:nvPr/>
          </p:nvSpPr>
          <p:spPr>
            <a:xfrm rot="16200000">
              <a:off x="1604659" y="3152814"/>
              <a:ext cx="410751" cy="3621427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  <a:gd name="connsiteX0" fmla="*/ 0 w 410751"/>
                <a:gd name="connsiteY0" fmla="*/ 3614170 h 3614170"/>
                <a:gd name="connsiteX1" fmla="*/ 410751 w 410751"/>
                <a:gd name="connsiteY1" fmla="*/ 2990994 h 3614170"/>
                <a:gd name="connsiteX2" fmla="*/ 405947 w 410751"/>
                <a:gd name="connsiteY2" fmla="*/ 0 h 3614170"/>
                <a:gd name="connsiteX0" fmla="*/ 0 w 410751"/>
                <a:gd name="connsiteY0" fmla="*/ 3621427 h 3621427"/>
                <a:gd name="connsiteX1" fmla="*/ 410751 w 410751"/>
                <a:gd name="connsiteY1" fmla="*/ 2998251 h 3621427"/>
                <a:gd name="connsiteX2" fmla="*/ 405947 w 410751"/>
                <a:gd name="connsiteY2" fmla="*/ 0 h 3621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621427">
                  <a:moveTo>
                    <a:pt x="0" y="3621427"/>
                  </a:moveTo>
                  <a:lnTo>
                    <a:pt x="410751" y="2998251"/>
                  </a:lnTo>
                  <a:cubicBezTo>
                    <a:pt x="410359" y="2065358"/>
                    <a:pt x="406339" y="932893"/>
                    <a:pt x="405947" y="0"/>
                  </a:cubicBez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/>
            </a:p>
          </p:txBody>
        </p:sp>
        <p:sp>
          <p:nvSpPr>
            <p:cNvPr id="11" name="Serbest Biçim 10"/>
            <p:cNvSpPr/>
            <p:nvPr/>
          </p:nvSpPr>
          <p:spPr>
            <a:xfrm rot="16200000">
              <a:off x="1462308" y="3453376"/>
              <a:ext cx="241768" cy="31797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  <a:gd name="connsiteX0" fmla="*/ 0 w 241768"/>
                <a:gd name="connsiteY0" fmla="*/ 3179761 h 3179761"/>
                <a:gd name="connsiteX1" fmla="*/ 238919 w 241768"/>
                <a:gd name="connsiteY1" fmla="*/ 2819370 h 3179761"/>
                <a:gd name="connsiteX2" fmla="*/ 241754 w 241768"/>
                <a:gd name="connsiteY2" fmla="*/ 0 h 31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768" h="3179761">
                  <a:moveTo>
                    <a:pt x="0" y="3179761"/>
                  </a:moveTo>
                  <a:lnTo>
                    <a:pt x="238919" y="2819370"/>
                  </a:lnTo>
                  <a:cubicBezTo>
                    <a:pt x="238654" y="1947313"/>
                    <a:pt x="242019" y="872057"/>
                    <a:pt x="241754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/>
            </a:p>
          </p:txBody>
        </p:sp>
      </p:grp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625176" y="584200"/>
            <a:ext cx="8735325" cy="2000251"/>
          </a:xfrm>
        </p:spPr>
        <p:txBody>
          <a:bodyPr rtlCol="0">
            <a:normAutofit/>
          </a:bodyPr>
          <a:lstStyle>
            <a:lvl1pPr algn="l" rtl="0">
              <a:defRPr sz="5400"/>
            </a:lvl1pPr>
          </a:lstStyle>
          <a:p>
            <a:pPr rtl="0"/>
            <a:r>
              <a:rPr lang="tr-TR"/>
              <a:t>Asıl başlık stili için tıklatın</a:t>
            </a:r>
            <a:endParaRPr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625176" y="2616200"/>
            <a:ext cx="8735325" cy="1752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tr-TR"/>
              <a:t>Asıl alt başlık stilini düzenlemek için tıklatın</a:t>
            </a:r>
            <a:endParaRPr/>
          </a:p>
        </p:txBody>
      </p:sp>
      <p:sp>
        <p:nvSpPr>
          <p:cNvPr id="22" name="Tarih Yer Tutucusu 2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23" name="Alt Bilgi Yer Tutucusu 2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24" name="Slayt Numarası Yer Tutucusu 2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748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 için tıklatın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tıklatın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667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6898" y="584200"/>
            <a:ext cx="2742486" cy="5588000"/>
          </a:xfrm>
        </p:spPr>
        <p:txBody>
          <a:bodyPr vert="eaVert" rtlCol="0"/>
          <a:lstStyle/>
          <a:p>
            <a:pPr rtl="0"/>
            <a:r>
              <a:rPr lang="tr-TR"/>
              <a:t>Asıl başlık stili için tıklatın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8882" y="584200"/>
            <a:ext cx="7414869" cy="5588000"/>
          </a:xfrm>
        </p:spPr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tr-TR"/>
              <a:t>Asıl metin stillerini düzenlemek için tıklatın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88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 için tıklatın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tr-TR"/>
              <a:t>Asıl metin stillerini düzenlemek için tıklatın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676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köşegenler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2" name="Düz Bağlayıcı 11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" name="Düz Bağlayıcı 12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" name="Düz Bağlayıcı 13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25177" y="2209801"/>
            <a:ext cx="8938472" cy="2764335"/>
          </a:xfrm>
        </p:spPr>
        <p:txBody>
          <a:bodyPr rtlCol="0" anchor="b">
            <a:normAutofit/>
          </a:bodyPr>
          <a:lstStyle>
            <a:lvl1pPr algn="l" rtl="0">
              <a:defRPr sz="5400" b="0" cap="none" baseline="0"/>
            </a:lvl1pPr>
          </a:lstStyle>
          <a:p>
            <a:pPr rtl="0"/>
            <a:r>
              <a:rPr lang="tr-TR"/>
              <a:t>Asıl başlık stili için tıklatın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625176" y="4951266"/>
            <a:ext cx="7069519" cy="1220933"/>
          </a:xfrm>
        </p:spPr>
        <p:txBody>
          <a:bodyPr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l" rtl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/>
              <a:t>Asıl metin stillerini düzenlemek için tıklatın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633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 için tıklatın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8883" y="1706880"/>
            <a:ext cx="5078677" cy="4465320"/>
          </a:xfrm>
        </p:spPr>
        <p:txBody>
          <a:bodyPr rtlCol="0">
            <a:norm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tr-TR"/>
              <a:t>Asıl metin stillerini düzenlemek için tıklatın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500707" y="1706880"/>
            <a:ext cx="5078677" cy="4465320"/>
          </a:xfrm>
        </p:spPr>
        <p:txBody>
          <a:bodyPr rtlCol="0">
            <a:norm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/>
            </a:lvl8pPr>
            <a:lvl9pPr algn="l" rtl="0">
              <a:defRPr sz="2000"/>
            </a:lvl9pPr>
          </a:lstStyle>
          <a:p>
            <a:pPr lvl="0" rtl="0"/>
            <a:r>
              <a:rPr lang="tr-TR"/>
              <a:t>Asıl metin stillerini düzenlemek için tıklatın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764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tr-TR"/>
              <a:t>Asıl başlık stili için tıklatın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8883" y="1701800"/>
            <a:ext cx="5082740" cy="914400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700" b="1"/>
            </a:lvl2pPr>
            <a:lvl3pPr marL="1218987" indent="0" algn="l" rtl="0">
              <a:buNone/>
              <a:defRPr sz="2400" b="1"/>
            </a:lvl3pPr>
            <a:lvl4pPr marL="1828480" indent="0" algn="l" rtl="0">
              <a:buNone/>
              <a:defRPr sz="2100" b="1"/>
            </a:lvl4pPr>
            <a:lvl5pPr marL="2437973" indent="0" algn="l" rtl="0">
              <a:buNone/>
              <a:defRPr sz="2100" b="1"/>
            </a:lvl5pPr>
            <a:lvl6pPr marL="3047467" indent="0" algn="l" rtl="0">
              <a:buNone/>
              <a:defRPr sz="2100" b="1"/>
            </a:lvl6pPr>
            <a:lvl7pPr marL="3656960" indent="0" algn="l" rtl="0">
              <a:buNone/>
              <a:defRPr sz="2100" b="1"/>
            </a:lvl7pPr>
            <a:lvl8pPr marL="4266453" indent="0" algn="l" rtl="0">
              <a:buNone/>
              <a:defRPr sz="2100" b="1"/>
            </a:lvl8pPr>
            <a:lvl9pPr marL="4875947" indent="0" algn="l" rtl="0">
              <a:buNone/>
              <a:defRPr sz="2100" b="1"/>
            </a:lvl9pPr>
          </a:lstStyle>
          <a:p>
            <a:pPr lvl="0" rt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218883" y="2717800"/>
            <a:ext cx="5078677" cy="3454400"/>
          </a:xfrm>
        </p:spPr>
        <p:txBody>
          <a:bodyPr rtlCol="0">
            <a:no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 baseline="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tr-TR"/>
              <a:t>Asıl metin stillerini düzenlemek için tıklatın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496644" y="1701800"/>
            <a:ext cx="5082740" cy="914400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700" b="1"/>
            </a:lvl2pPr>
            <a:lvl3pPr marL="1218987" indent="0" algn="l" rtl="0">
              <a:buNone/>
              <a:defRPr sz="2400" b="1"/>
            </a:lvl3pPr>
            <a:lvl4pPr marL="1828480" indent="0" algn="l" rtl="0">
              <a:buNone/>
              <a:defRPr sz="2100" b="1"/>
            </a:lvl4pPr>
            <a:lvl5pPr marL="2437973" indent="0" algn="l" rtl="0">
              <a:buNone/>
              <a:defRPr sz="2100" b="1"/>
            </a:lvl5pPr>
            <a:lvl6pPr marL="3047467" indent="0" algn="l" rtl="0">
              <a:buNone/>
              <a:defRPr sz="2100" b="1"/>
            </a:lvl6pPr>
            <a:lvl7pPr marL="3656960" indent="0" algn="l" rtl="0">
              <a:buNone/>
              <a:defRPr sz="2100" b="1"/>
            </a:lvl7pPr>
            <a:lvl8pPr marL="4266453" indent="0" algn="l" rtl="0">
              <a:buNone/>
              <a:defRPr sz="2100" b="1"/>
            </a:lvl8pPr>
            <a:lvl9pPr marL="4875947" indent="0" algn="l" rtl="0">
              <a:buNone/>
              <a:defRPr sz="2100" b="1"/>
            </a:lvl9pPr>
          </a:lstStyle>
          <a:p>
            <a:pPr lvl="0" rt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500707" y="2717800"/>
            <a:ext cx="5078677" cy="3454400"/>
          </a:xfrm>
        </p:spPr>
        <p:txBody>
          <a:bodyPr rtlCol="0">
            <a:no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 baseline="0"/>
            </a:lvl6pPr>
            <a:lvl7pPr algn="l" rtl="0">
              <a:defRPr sz="2000" baseline="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tr-TR"/>
              <a:t>Asıl metin stillerini düzenlemek için tıklatın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38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 için tıklatın</a:t>
            </a:r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522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247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rtlCol="0" anchor="b">
            <a:normAutofit/>
          </a:bodyPr>
          <a:lstStyle>
            <a:lvl1pPr algn="l" rtl="0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tr-TR"/>
              <a:t>Asıl başlık stili için tıklatın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/>
            </a:lvl1pPr>
            <a:lvl2pPr marL="609493" indent="0" algn="l" rtl="0">
              <a:buNone/>
              <a:defRPr sz="1600"/>
            </a:lvl2pPr>
            <a:lvl3pPr marL="1218987" indent="0" algn="l" rtl="0">
              <a:buNone/>
              <a:defRPr sz="1300"/>
            </a:lvl3pPr>
            <a:lvl4pPr marL="1828480" indent="0" algn="l" rtl="0">
              <a:buNone/>
              <a:defRPr sz="1200"/>
            </a:lvl4pPr>
            <a:lvl5pPr marL="2437973" indent="0" algn="l" rtl="0">
              <a:buNone/>
              <a:defRPr sz="1200"/>
            </a:lvl5pPr>
            <a:lvl6pPr marL="3047467" indent="0" algn="l" rtl="0">
              <a:buNone/>
              <a:defRPr sz="1200"/>
            </a:lvl6pPr>
            <a:lvl7pPr marL="3656960" indent="0" algn="l" rtl="0">
              <a:buNone/>
              <a:defRPr sz="1200"/>
            </a:lvl7pPr>
            <a:lvl8pPr marL="4266453" indent="0" algn="l" rtl="0">
              <a:buNone/>
              <a:defRPr sz="1200"/>
            </a:lvl8pPr>
            <a:lvl9pPr marL="4875947" indent="0" algn="l" rtl="0">
              <a:buNone/>
              <a:defRPr sz="1200"/>
            </a:lvl9pPr>
          </a:lstStyle>
          <a:p>
            <a:pPr lvl="0" rtl="0"/>
            <a:r>
              <a:rPr lang="tr-TR"/>
              <a:t>Asıl metin stillerini düzenlemek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84971" y="584200"/>
            <a:ext cx="6094413" cy="5588000"/>
          </a:xfrm>
        </p:spPr>
        <p:txBody>
          <a:bodyPr rtlCol="0">
            <a:norm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tr-TR"/>
              <a:t>Asıl metin stillerini düzenlemek için tıklatın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1813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rtlCol="0" anchor="b">
            <a:normAutofit/>
          </a:bodyPr>
          <a:lstStyle>
            <a:lvl1pPr algn="l" rtl="0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tr-TR"/>
              <a:t>Asıl başlık stili için tıklatın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/>
            </a:lvl1pPr>
            <a:lvl2pPr marL="609493" indent="0" algn="l" rtl="0">
              <a:buNone/>
              <a:defRPr sz="1600"/>
            </a:lvl2pPr>
            <a:lvl3pPr marL="1218987" indent="0" algn="l" rtl="0">
              <a:buNone/>
              <a:defRPr sz="1300"/>
            </a:lvl3pPr>
            <a:lvl4pPr marL="1828480" indent="0" algn="l" rtl="0">
              <a:buNone/>
              <a:defRPr sz="1200"/>
            </a:lvl4pPr>
            <a:lvl5pPr marL="2437973" indent="0" algn="l" rtl="0">
              <a:buNone/>
              <a:defRPr sz="1200"/>
            </a:lvl5pPr>
            <a:lvl6pPr marL="3047467" indent="0" algn="l" rtl="0">
              <a:buNone/>
              <a:defRPr sz="1200"/>
            </a:lvl6pPr>
            <a:lvl7pPr marL="3656960" indent="0" algn="l" rtl="0">
              <a:buNone/>
              <a:defRPr sz="1200"/>
            </a:lvl7pPr>
            <a:lvl8pPr marL="4266453" indent="0" algn="l" rtl="0">
              <a:buNone/>
              <a:defRPr sz="1200"/>
            </a:lvl8pPr>
            <a:lvl9pPr marL="4875947" indent="0" algn="l" rtl="0">
              <a:buNone/>
              <a:defRPr sz="1200"/>
            </a:lvl9pPr>
          </a:lstStyle>
          <a:p>
            <a:pPr lvl="0" rtl="0"/>
            <a:r>
              <a:rPr lang="tr-TR"/>
              <a:t>Asıl metin stillerini düzenlemek için tıklatın</a:t>
            </a:r>
          </a:p>
        </p:txBody>
      </p:sp>
      <p:sp>
        <p:nvSpPr>
          <p:cNvPr id="3" name="Resim Yer Tutucusu 2" descr="Resim eklemek için boş yer tutucu. Yer tutucuya tıklayın ve eklemek istediğiniz resmi seçin."/>
          <p:cNvSpPr>
            <a:spLocks noGrp="1"/>
          </p:cNvSpPr>
          <p:nvPr>
            <p:ph type="pic" idx="1"/>
          </p:nvPr>
        </p:nvSpPr>
        <p:spPr>
          <a:xfrm>
            <a:off x="5484971" y="584200"/>
            <a:ext cx="6094413" cy="5588000"/>
          </a:xfrm>
          <a:ln w="12700">
            <a:solidFill>
              <a:schemeClr val="bg1">
                <a:lumMod val="75000"/>
                <a:lumOff val="25000"/>
              </a:schemeClr>
            </a:solidFill>
            <a:miter lim="800000"/>
          </a:ln>
        </p:spPr>
        <p:txBody>
          <a:bodyPr rtlCol="0">
            <a:normAutofit/>
          </a:bodyPr>
          <a:lstStyle>
            <a:lvl1pPr marL="0" indent="0" algn="l" rtl="0">
              <a:buNone/>
              <a:defRPr sz="2800"/>
            </a:lvl1pPr>
            <a:lvl2pPr marL="609493" indent="0" algn="l" rtl="0">
              <a:buNone/>
              <a:defRPr sz="3700"/>
            </a:lvl2pPr>
            <a:lvl3pPr marL="1218987" indent="0" algn="l" rtl="0">
              <a:buNone/>
              <a:defRPr sz="3200"/>
            </a:lvl3pPr>
            <a:lvl4pPr marL="1828480" indent="0" algn="l" rtl="0">
              <a:buNone/>
              <a:defRPr sz="2700"/>
            </a:lvl4pPr>
            <a:lvl5pPr marL="2437973" indent="0" algn="l" rtl="0">
              <a:buNone/>
              <a:defRPr sz="2700"/>
            </a:lvl5pPr>
            <a:lvl6pPr marL="3047467" indent="0" algn="l" rtl="0">
              <a:buNone/>
              <a:defRPr sz="2700"/>
            </a:lvl6pPr>
            <a:lvl7pPr marL="3656960" indent="0" algn="l" rtl="0">
              <a:buNone/>
              <a:defRPr sz="2700"/>
            </a:lvl7pPr>
            <a:lvl8pPr marL="4266453" indent="0" algn="l" rtl="0">
              <a:buNone/>
              <a:defRPr sz="2700"/>
            </a:lvl8pPr>
            <a:lvl9pPr marL="4875947" indent="0" algn="l" rtl="0">
              <a:buNone/>
              <a:defRPr sz="2700"/>
            </a:lvl9pPr>
          </a:lstStyle>
          <a:p>
            <a:pPr rtl="0"/>
            <a:r>
              <a:rPr lang="tr-TR"/>
              <a:t>Resim eklemek için simgeyi tıklatın</a:t>
            </a:r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343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100000"/>
                <a:shade val="0"/>
                <a:satMod val="100000"/>
              </a:schemeClr>
            </a:gs>
            <a:gs pos="85000">
              <a:schemeClr val="bg2">
                <a:tint val="100000"/>
                <a:shade val="30000"/>
                <a:satMod val="100000"/>
              </a:schemeClr>
            </a:gs>
            <a:gs pos="100000">
              <a:schemeClr val="bg2">
                <a:shade val="60000"/>
                <a:satMod val="10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sol çizgiler"/>
          <p:cNvGrpSpPr/>
          <p:nvPr/>
        </p:nvGrpSpPr>
        <p:grpSpPr>
          <a:xfrm>
            <a:off x="-15870" y="-3174"/>
            <a:ext cx="819993" cy="5229225"/>
            <a:chOff x="-11906" y="-2381"/>
            <a:chExt cx="615155" cy="3921919"/>
          </a:xfrm>
        </p:grpSpPr>
        <p:sp>
          <p:nvSpPr>
            <p:cNvPr id="10" name="Serbest Biçim 9"/>
            <p:cNvSpPr/>
            <p:nvPr/>
          </p:nvSpPr>
          <p:spPr>
            <a:xfrm>
              <a:off x="-9526" y="0"/>
              <a:ext cx="612775" cy="3919538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3919538">
                  <a:moveTo>
                    <a:pt x="0" y="3919538"/>
                  </a:moveTo>
                  <a:lnTo>
                    <a:pt x="612775" y="2984500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1" name="Serbest Biçim 10"/>
            <p:cNvSpPr/>
            <p:nvPr/>
          </p:nvSpPr>
          <p:spPr>
            <a:xfrm>
              <a:off x="-11906" y="0"/>
              <a:ext cx="410751" cy="3421856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421856">
                  <a:moveTo>
                    <a:pt x="0" y="3421856"/>
                  </a:moveTo>
                  <a:lnTo>
                    <a:pt x="410751" y="2798680"/>
                  </a:lnTo>
                  <a:lnTo>
                    <a:pt x="409575" y="0"/>
                  </a:ln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4" name="Serbest Biçim 13"/>
            <p:cNvSpPr/>
            <p:nvPr/>
          </p:nvSpPr>
          <p:spPr>
            <a:xfrm>
              <a:off x="-7144" y="-2381"/>
              <a:ext cx="238919" cy="29765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919" h="2976561">
                  <a:moveTo>
                    <a:pt x="0" y="2976561"/>
                  </a:moveTo>
                  <a:lnTo>
                    <a:pt x="238919" y="2616170"/>
                  </a:lnTo>
                  <a:cubicBezTo>
                    <a:pt x="238654" y="1744113"/>
                    <a:pt x="238390" y="872057"/>
                    <a:pt x="238125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</p:grpSp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1223963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pPr rtl="0"/>
            <a:r>
              <a:rPr lang="tr"/>
              <a:t>Asıl başlık stili için tıklatın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8883" y="1701797"/>
            <a:ext cx="10360501" cy="4462272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 rtl="0"/>
            <a:r>
              <a:rPr lang="tr"/>
              <a:t>Asıl metin stillerini düzenle</a:t>
            </a:r>
          </a:p>
          <a:p>
            <a:pPr lvl="1" rtl="0"/>
            <a:r>
              <a:rPr lang="tr"/>
              <a:t>İkinci düzey</a:t>
            </a:r>
          </a:p>
          <a:p>
            <a:pPr lvl="2" rtl="0"/>
            <a:r>
              <a:rPr lang="tr"/>
              <a:t>Üçüncü düzey</a:t>
            </a:r>
          </a:p>
          <a:p>
            <a:pPr lvl="3" rtl="0"/>
            <a:r>
              <a:rPr lang="tr"/>
              <a:t>Dördüncü düzey</a:t>
            </a:r>
          </a:p>
          <a:p>
            <a:pPr lvl="4" rtl="0"/>
            <a:r>
              <a:rPr lang="tr"/>
              <a:t>Beşinci düzey</a:t>
            </a:r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1218882" y="6356352"/>
            <a:ext cx="2234618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3453501" y="6356352"/>
            <a:ext cx="5281824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0563649" y="6356352"/>
            <a:ext cx="101573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014DD1E-5D91-48A3-AD6D-45FBA980D10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5275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21898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600"/>
        </a:spcBef>
        <a:buClr>
          <a:schemeClr val="accent1"/>
        </a:buClr>
        <a:buSzPct val="10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98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73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48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22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3797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272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625176" y="584201"/>
            <a:ext cx="8735325" cy="1476648"/>
          </a:xfrm>
        </p:spPr>
        <p:txBody>
          <a:bodyPr rtlCol="0">
            <a:normAutofit/>
          </a:bodyPr>
          <a:lstStyle/>
          <a:p>
            <a:pPr rtl="0"/>
            <a:r>
              <a:rPr lang="tr" sz="4000" dirty="0">
                <a:latin typeface="Georgia" panose="02040502050405020303" pitchFamily="18" charset="0"/>
              </a:rPr>
              <a:t>ORAL KONTRASEPTİF İLAÇLAR VE İLAÇ ETKİLEŞİMLERİ</a:t>
            </a:r>
          </a:p>
        </p:txBody>
      </p:sp>
      <p:sp>
        <p:nvSpPr>
          <p:cNvPr id="4" name="Alt Başlık 3">
            <a:extLst>
              <a:ext uri="{FF2B5EF4-FFF2-40B4-BE49-F238E27FC236}">
                <a16:creationId xmlns:a16="http://schemas.microsoft.com/office/drawing/2014/main" id="{2B52166B-FED7-4393-A807-1D9CC75171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229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9556049" cy="706091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ORAL KONTRASEPTİF İLAÇLARIN METABOLİZMASI 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413893" y="1706880"/>
            <a:ext cx="10165492" cy="446532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tr-TR" dirty="0">
                <a:solidFill>
                  <a:schemeClr val="bg1"/>
                </a:solidFill>
              </a:rPr>
              <a:t>Oral </a:t>
            </a:r>
            <a:r>
              <a:rPr lang="tr-TR" dirty="0" err="1">
                <a:solidFill>
                  <a:schemeClr val="bg1"/>
                </a:solidFill>
              </a:rPr>
              <a:t>kontraseptif</a:t>
            </a:r>
            <a:r>
              <a:rPr lang="tr-TR" dirty="0">
                <a:solidFill>
                  <a:schemeClr val="bg1"/>
                </a:solidFill>
              </a:rPr>
              <a:t> ilaçlar karaciğerde bulunan </a:t>
            </a:r>
            <a:r>
              <a:rPr lang="tr-TR" dirty="0" err="1">
                <a:solidFill>
                  <a:schemeClr val="bg1"/>
                </a:solidFill>
              </a:rPr>
              <a:t>sitokrom</a:t>
            </a:r>
            <a:r>
              <a:rPr lang="tr-TR" dirty="0">
                <a:solidFill>
                  <a:schemeClr val="bg1"/>
                </a:solidFill>
              </a:rPr>
              <a:t> P </a:t>
            </a:r>
            <a:r>
              <a:rPr lang="tr-TR" dirty="0" err="1">
                <a:solidFill>
                  <a:schemeClr val="bg1"/>
                </a:solidFill>
              </a:rPr>
              <a:t>oksidaz</a:t>
            </a:r>
            <a:r>
              <a:rPr lang="tr-TR" dirty="0">
                <a:solidFill>
                  <a:schemeClr val="bg1"/>
                </a:solidFill>
              </a:rPr>
              <a:t> enzimlerinden CYP3A4 ile </a:t>
            </a:r>
            <a:r>
              <a:rPr lang="tr-TR" dirty="0" err="1">
                <a:solidFill>
                  <a:schemeClr val="bg1"/>
                </a:solidFill>
              </a:rPr>
              <a:t>metabolize</a:t>
            </a:r>
            <a:r>
              <a:rPr lang="tr-TR" dirty="0">
                <a:solidFill>
                  <a:schemeClr val="bg1"/>
                </a:solidFill>
              </a:rPr>
              <a:t> olur. </a:t>
            </a:r>
          </a:p>
          <a:p>
            <a:r>
              <a:rPr lang="tr-TR" dirty="0">
                <a:solidFill>
                  <a:schemeClr val="bg1"/>
                </a:solidFill>
              </a:rPr>
              <a:t>Bu nedenle CYP3A4 ile </a:t>
            </a:r>
            <a:r>
              <a:rPr lang="tr-TR" dirty="0" err="1">
                <a:solidFill>
                  <a:schemeClr val="bg1"/>
                </a:solidFill>
              </a:rPr>
              <a:t>metabolize</a:t>
            </a:r>
            <a:r>
              <a:rPr lang="tr-TR" dirty="0">
                <a:solidFill>
                  <a:schemeClr val="bg1"/>
                </a:solidFill>
              </a:rPr>
              <a:t> olan diğer ilaçlarla ve CYP3A4 ün etkinliğini değiştirebilecek ilaçlarla kullanımına dikkat edilmelidir.</a:t>
            </a:r>
          </a:p>
        </p:txBody>
      </p:sp>
    </p:spTree>
    <p:extLst>
      <p:ext uri="{BB962C8B-B14F-4D97-AF65-F5344CB8AC3E}">
        <p14:creationId xmlns:p14="http://schemas.microsoft.com/office/powerpoint/2010/main" val="3451240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9051993" cy="778099"/>
          </a:xfrm>
          <a:solidFill>
            <a:srgbClr val="00B0F0"/>
          </a:solidFill>
        </p:spPr>
        <p:txBody>
          <a:bodyPr/>
          <a:lstStyle/>
          <a:p>
            <a:r>
              <a:rPr lang="tr-TR" dirty="0">
                <a:solidFill>
                  <a:schemeClr val="bg1"/>
                </a:solidFill>
              </a:rPr>
              <a:t>CYP3A4 ENZİM AKTİVİTESİNE ETKİLİ İLAÇLAR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sz="half" idx="1"/>
              </p:nvPr>
            </p:nvSpPr>
            <p:spPr>
              <a:solidFill>
                <a:srgbClr val="FFFF00"/>
              </a:solidFill>
            </p:spPr>
            <p:txBody>
              <a:bodyPr>
                <a:normAutofit fontScale="47500" lnSpcReduction="20000"/>
              </a:bodyPr>
              <a:lstStyle/>
              <a:p>
                <a:r>
                  <a:rPr lang="tr-TR" sz="3800" b="1" u="sng" dirty="0">
                    <a:solidFill>
                      <a:schemeClr val="bg1"/>
                    </a:solidFill>
                  </a:rPr>
                  <a:t>CYP3A4 İndükleyiciler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" sz="3800" b="1" i="1" dirty="0">
                    <a:solidFill>
                      <a:schemeClr val="bg1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tr" sz="3800" b="1" dirty="0">
                    <a:solidFill>
                      <a:schemeClr val="bg1"/>
                    </a:solidFill>
                  </a:rPr>
                  <a:t>Bazı Nöromusküler İlaçlar (Dantrolen)</a:t>
                </a:r>
                <a:endParaRPr lang="tr" sz="3800" b="1" i="1" dirty="0">
                  <a:solidFill>
                    <a:schemeClr val="bg1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sz="3800" b="1" dirty="0" err="1">
                    <a:solidFill>
                      <a:schemeClr val="bg1"/>
                    </a:solidFill>
                  </a:rPr>
                  <a:t>Glukokortikoitler</a:t>
                </a:r>
                <a:r>
                  <a:rPr lang="tr-TR" sz="3800" b="1" dirty="0">
                    <a:solidFill>
                      <a:schemeClr val="bg1"/>
                    </a:solidFill>
                  </a:rPr>
                  <a:t> (</a:t>
                </a:r>
                <a:r>
                  <a:rPr lang="tr-TR" sz="3800" b="1" dirty="0" err="1">
                    <a:solidFill>
                      <a:schemeClr val="bg1"/>
                    </a:solidFill>
                  </a:rPr>
                  <a:t>Hidrokortizon</a:t>
                </a:r>
                <a:r>
                  <a:rPr lang="tr-TR" sz="3800" b="1" dirty="0">
                    <a:solidFill>
                      <a:schemeClr val="bg1"/>
                    </a:solidFill>
                  </a:rPr>
                  <a:t>, </a:t>
                </a:r>
                <a:r>
                  <a:rPr lang="tr-TR" sz="3800" b="1" dirty="0" err="1">
                    <a:solidFill>
                      <a:schemeClr val="bg1"/>
                    </a:solidFill>
                  </a:rPr>
                  <a:t>Prednizolon</a:t>
                </a:r>
                <a:r>
                  <a:rPr lang="tr-TR" sz="3800" b="1" dirty="0">
                    <a:solidFill>
                      <a:schemeClr val="bg1"/>
                    </a:solidFill>
                  </a:rPr>
                  <a:t>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sz="3800" b="1" dirty="0">
                    <a:solidFill>
                      <a:schemeClr val="bg1"/>
                    </a:solidFill>
                  </a:rPr>
                  <a:t> Bazı </a:t>
                </a:r>
                <a:r>
                  <a:rPr lang="tr-TR" sz="3800" b="1" dirty="0" err="1">
                    <a:solidFill>
                      <a:schemeClr val="bg1"/>
                    </a:solidFill>
                  </a:rPr>
                  <a:t>Antiepileptik</a:t>
                </a:r>
                <a:r>
                  <a:rPr lang="tr-TR" sz="3800" b="1" dirty="0">
                    <a:solidFill>
                      <a:schemeClr val="bg1"/>
                    </a:solidFill>
                  </a:rPr>
                  <a:t> İlaçlar (</a:t>
                </a:r>
                <a:r>
                  <a:rPr lang="tr-TR" sz="3800" b="1" dirty="0" err="1">
                    <a:solidFill>
                      <a:schemeClr val="bg1"/>
                    </a:solidFill>
                  </a:rPr>
                  <a:t>Karbamazepin</a:t>
                </a:r>
                <a:r>
                  <a:rPr lang="tr-TR" sz="3800" b="1" dirty="0">
                    <a:solidFill>
                      <a:schemeClr val="bg1"/>
                    </a:solidFill>
                  </a:rPr>
                  <a:t>, </a:t>
                </a:r>
                <a:r>
                  <a:rPr lang="tr-TR" sz="3800" b="1" dirty="0" err="1">
                    <a:solidFill>
                      <a:schemeClr val="bg1"/>
                    </a:solidFill>
                  </a:rPr>
                  <a:t>Fenitoin</a:t>
                </a:r>
                <a:r>
                  <a:rPr lang="tr-TR" sz="3800" b="1" dirty="0">
                    <a:solidFill>
                      <a:schemeClr val="bg1"/>
                    </a:solidFill>
                  </a:rPr>
                  <a:t> , </a:t>
                </a:r>
                <a:r>
                  <a:rPr lang="tr-TR" sz="3800" b="1" dirty="0" err="1">
                    <a:solidFill>
                      <a:schemeClr val="bg1"/>
                    </a:solidFill>
                  </a:rPr>
                  <a:t>Fenobarbital</a:t>
                </a:r>
                <a:r>
                  <a:rPr lang="tr-TR" sz="3800" b="1" dirty="0">
                    <a:solidFill>
                      <a:schemeClr val="bg1"/>
                    </a:solidFill>
                  </a:rPr>
                  <a:t>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sz="3800" b="1" dirty="0">
                    <a:solidFill>
                      <a:schemeClr val="bg1"/>
                    </a:solidFill>
                  </a:rPr>
                  <a:t> Bazı </a:t>
                </a:r>
                <a:r>
                  <a:rPr lang="tr-TR" sz="3800" b="1" dirty="0" err="1">
                    <a:solidFill>
                      <a:schemeClr val="bg1"/>
                    </a:solidFill>
                  </a:rPr>
                  <a:t>Antifungal</a:t>
                </a:r>
                <a:r>
                  <a:rPr lang="tr-TR" sz="3800" b="1" dirty="0">
                    <a:solidFill>
                      <a:schemeClr val="bg1"/>
                    </a:solidFill>
                  </a:rPr>
                  <a:t> İlaçlar (</a:t>
                </a:r>
                <a:r>
                  <a:rPr lang="tr-TR" sz="3800" b="1" dirty="0" err="1">
                    <a:solidFill>
                      <a:schemeClr val="bg1"/>
                    </a:solidFill>
                  </a:rPr>
                  <a:t>Griseofulvin</a:t>
                </a:r>
                <a:r>
                  <a:rPr lang="tr-TR" sz="3800" b="1" dirty="0">
                    <a:solidFill>
                      <a:schemeClr val="bg1"/>
                    </a:solidFill>
                  </a:rPr>
                  <a:t> </a:t>
                </a:r>
                <a:r>
                  <a:rPr lang="tr-TR" sz="3800" b="1" dirty="0" err="1">
                    <a:solidFill>
                      <a:schemeClr val="bg1"/>
                    </a:solidFill>
                  </a:rPr>
                  <a:t>vs</a:t>
                </a:r>
                <a:r>
                  <a:rPr lang="tr-TR" sz="3800" b="1" dirty="0">
                    <a:solidFill>
                      <a:schemeClr val="bg1"/>
                    </a:solidFill>
                  </a:rPr>
                  <a:t> 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 </m:t>
                    </m:r>
                  </m:oMath>
                </a14:m>
                <a:r>
                  <a:rPr lang="tr-TR" sz="3800" b="1" dirty="0">
                    <a:solidFill>
                      <a:schemeClr val="bg1"/>
                    </a:solidFill>
                  </a:rPr>
                  <a:t>Bazı Antibiyotikler ( </a:t>
                </a:r>
                <a:r>
                  <a:rPr lang="tr-TR" sz="3800" b="1" dirty="0" err="1">
                    <a:solidFill>
                      <a:schemeClr val="bg1"/>
                    </a:solidFill>
                  </a:rPr>
                  <a:t>Tetrasiklin</a:t>
                </a:r>
                <a:r>
                  <a:rPr lang="tr-TR" sz="3800" b="1" dirty="0">
                    <a:solidFill>
                      <a:schemeClr val="bg1"/>
                    </a:solidFill>
                  </a:rPr>
                  <a:t>, </a:t>
                </a:r>
                <a:r>
                  <a:rPr lang="tr-TR" sz="3800" b="1" dirty="0" err="1">
                    <a:solidFill>
                      <a:schemeClr val="bg1"/>
                    </a:solidFill>
                  </a:rPr>
                  <a:t>Rifampin</a:t>
                </a:r>
                <a:r>
                  <a:rPr lang="tr-TR" sz="3800" b="1" dirty="0">
                    <a:solidFill>
                      <a:schemeClr val="bg1"/>
                    </a:solidFill>
                  </a:rPr>
                  <a:t> 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 </m:t>
                    </m:r>
                  </m:oMath>
                </a14:m>
                <a:r>
                  <a:rPr lang="tr-TR" sz="3800" b="1" dirty="0">
                    <a:solidFill>
                      <a:schemeClr val="bg1"/>
                    </a:solidFill>
                  </a:rPr>
                  <a:t>Bazı </a:t>
                </a:r>
                <a:r>
                  <a:rPr lang="tr-TR" sz="3800" b="1" dirty="0" err="1">
                    <a:solidFill>
                      <a:schemeClr val="bg1"/>
                    </a:solidFill>
                  </a:rPr>
                  <a:t>Hipoglisemik</a:t>
                </a:r>
                <a:r>
                  <a:rPr lang="tr-TR" sz="3800" b="1" dirty="0">
                    <a:solidFill>
                      <a:schemeClr val="bg1"/>
                    </a:solidFill>
                  </a:rPr>
                  <a:t> İlaçlar ( </a:t>
                </a:r>
                <a:r>
                  <a:rPr lang="tr-TR" sz="3800" b="1" dirty="0" err="1">
                    <a:solidFill>
                      <a:schemeClr val="bg1"/>
                    </a:solidFill>
                  </a:rPr>
                  <a:t>Pioglitazon</a:t>
                </a:r>
                <a:r>
                  <a:rPr lang="tr-TR" sz="3800" b="1" dirty="0">
                    <a:solidFill>
                      <a:schemeClr val="bg1"/>
                    </a:solidFill>
                  </a:rPr>
                  <a:t>, </a:t>
                </a:r>
                <a:r>
                  <a:rPr lang="tr-TR" sz="3800" b="1" dirty="0" err="1">
                    <a:solidFill>
                      <a:schemeClr val="bg1"/>
                    </a:solidFill>
                  </a:rPr>
                  <a:t>Troglitazon</a:t>
                </a:r>
                <a:r>
                  <a:rPr lang="tr-TR" sz="3800" b="1" dirty="0">
                    <a:solidFill>
                      <a:schemeClr val="bg1"/>
                    </a:solidFill>
                  </a:rPr>
                  <a:t>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 </m:t>
                    </m:r>
                  </m:oMath>
                </a14:m>
                <a:r>
                  <a:rPr lang="tr-TR" sz="3800" b="1" dirty="0">
                    <a:solidFill>
                      <a:schemeClr val="bg1"/>
                    </a:solidFill>
                  </a:rPr>
                  <a:t>Sarı Kantaron</a:t>
                </a:r>
              </a:p>
              <a:p>
                <a:pPr marL="0" indent="0">
                  <a:buNone/>
                </a:pPr>
                <a:endParaRPr lang="tr-TR" sz="3600" b="1" dirty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endParaRPr lang="tr-TR" sz="36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0">
                <a:blip r:embed="rId2"/>
                <a:stretch>
                  <a:fillRect l="-480" t="-191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İçerik Yer Tutucusu 3"/>
              <p:cNvSpPr>
                <a:spLocks noGrp="1"/>
              </p:cNvSpPr>
              <p:nvPr>
                <p:ph sz="half" idx="2"/>
              </p:nvPr>
            </p:nvSpPr>
            <p:spPr>
              <a:solidFill>
                <a:srgbClr val="00B050"/>
              </a:solidFill>
            </p:spPr>
            <p:txBody>
              <a:bodyPr>
                <a:normAutofit fontScale="47500" lnSpcReduction="20000"/>
              </a:bodyPr>
              <a:lstStyle/>
              <a:p>
                <a:r>
                  <a:rPr lang="tr-TR" sz="3800" b="1" u="sng" dirty="0">
                    <a:solidFill>
                      <a:schemeClr val="bg1"/>
                    </a:solidFill>
                  </a:rPr>
                  <a:t>CYP3A4 İnhibitörleri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sz="3800" b="1" u="sng" dirty="0">
                    <a:solidFill>
                      <a:schemeClr val="bg1"/>
                    </a:solidFill>
                  </a:rPr>
                  <a:t> Bazı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Makrolid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 Grubu Antibiyotikler (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Klaritromisin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,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Eritromisin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,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Telitromisin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 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sz="3800" b="1" u="sng" dirty="0">
                    <a:solidFill>
                      <a:schemeClr val="bg1"/>
                    </a:solidFill>
                  </a:rPr>
                  <a:t> Bazı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Proteaz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 İnhibitörleri (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Ritonavir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,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Sakinavir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,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İndinavir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sz="3800" b="1" u="sng" dirty="0">
                    <a:solidFill>
                      <a:schemeClr val="bg1"/>
                    </a:solidFill>
                  </a:rPr>
                  <a:t> Bazı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Antifungal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 İlaçlar (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Flukonazol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,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Ketokonazol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,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İtrakonazol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sz="3800" b="1" u="sng" dirty="0">
                    <a:solidFill>
                      <a:schemeClr val="bg1"/>
                    </a:solidFill>
                  </a:rPr>
                  <a:t> Kalsiyum Kanal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Blokerleri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 (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Diltiazem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,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Verapamil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)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sz="3800" b="1" u="sng" dirty="0">
                    <a:solidFill>
                      <a:schemeClr val="bg1"/>
                    </a:solidFill>
                  </a:rPr>
                  <a:t> Bazı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Bakteriyostatik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 İlaçlar (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Kloramfenikol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 </m:t>
                    </m:r>
                  </m:oMath>
                </a14:m>
                <a:r>
                  <a:rPr lang="tr-TR" sz="3800" b="1" u="sng" dirty="0">
                    <a:solidFill>
                      <a:schemeClr val="bg1"/>
                    </a:solidFill>
                  </a:rPr>
                  <a:t>Bazı H2 Reseptör Antagonistleri (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Simetidin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 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sz="3800" b="1" u="sng" dirty="0">
                    <a:solidFill>
                      <a:schemeClr val="bg1"/>
                    </a:solidFill>
                  </a:rPr>
                  <a:t> Greyfurt Suyu (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Bergamottin</a:t>
                </a:r>
                <a:r>
                  <a:rPr lang="tr-TR" sz="3800" b="1" u="sng" dirty="0">
                    <a:solidFill>
                      <a:schemeClr val="bg1"/>
                    </a:solidFill>
                  </a:rPr>
                  <a:t>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8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sz="3800" b="1" u="sng" dirty="0">
                    <a:solidFill>
                      <a:schemeClr val="bg1"/>
                    </a:solidFill>
                  </a:rPr>
                  <a:t> Ginkgo </a:t>
                </a:r>
                <a:r>
                  <a:rPr lang="tr-TR" sz="3800" b="1" u="sng" dirty="0" err="1">
                    <a:solidFill>
                      <a:schemeClr val="bg1"/>
                    </a:solidFill>
                  </a:rPr>
                  <a:t>Biloba</a:t>
                </a:r>
                <a:endParaRPr lang="tr-TR" sz="3800" b="1" u="sng" dirty="0">
                  <a:solidFill>
                    <a:schemeClr val="bg1"/>
                  </a:solidFill>
                </a:endParaRPr>
              </a:p>
              <a:p>
                <a:endParaRPr lang="tr-TR" u="sng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İçerik Yer Tutucusu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3"/>
                <a:stretch>
                  <a:fillRect l="-360" t="-191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1351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9628057" cy="706091"/>
          </a:xfrm>
          <a:solidFill>
            <a:schemeClr val="accent1"/>
          </a:solidFill>
        </p:spPr>
        <p:txBody>
          <a:bodyPr/>
          <a:lstStyle/>
          <a:p>
            <a:r>
              <a:rPr lang="tr-TR" dirty="0">
                <a:solidFill>
                  <a:srgbClr val="FAF02E"/>
                </a:solidFill>
              </a:rPr>
              <a:t>CYP3A4 ENZİMİYLE METABOLİZE OLAN İLAÇLAR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8883" y="1169368"/>
            <a:ext cx="5091553" cy="568863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600" b="1" u="sng" dirty="0" err="1">
                <a:solidFill>
                  <a:schemeClr val="accent3">
                    <a:lumMod val="50000"/>
                  </a:schemeClr>
                </a:solidFill>
              </a:rPr>
              <a:t>Antiaritmikler</a:t>
            </a:r>
            <a:endParaRPr lang="tr-TR" sz="1600" b="1" u="sng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tr-TR" sz="1600" b="1" dirty="0" err="1">
                <a:solidFill>
                  <a:schemeClr val="bg1"/>
                </a:solidFill>
              </a:rPr>
              <a:t>Amiodaron</a:t>
            </a:r>
            <a:endParaRPr lang="tr-TR" sz="1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sz="1600" b="1" dirty="0" err="1">
                <a:solidFill>
                  <a:schemeClr val="bg1"/>
                </a:solidFill>
              </a:rPr>
              <a:t>Kinidin</a:t>
            </a:r>
            <a:endParaRPr lang="tr-TR" sz="1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sz="1600" b="1" u="sng" dirty="0" err="1">
                <a:solidFill>
                  <a:schemeClr val="accent3">
                    <a:lumMod val="50000"/>
                  </a:schemeClr>
                </a:solidFill>
              </a:rPr>
              <a:t>Antihistaminikler</a:t>
            </a:r>
            <a:endParaRPr lang="tr-TR" sz="1600" b="1" u="sng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tr-TR" sz="1600" b="1" dirty="0" err="1">
                <a:solidFill>
                  <a:schemeClr val="bg1"/>
                </a:solidFill>
              </a:rPr>
              <a:t>Klorfeniramin</a:t>
            </a:r>
            <a:endParaRPr lang="tr-TR" sz="1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sz="1600" b="1" dirty="0" err="1">
                <a:solidFill>
                  <a:schemeClr val="bg1"/>
                </a:solidFill>
              </a:rPr>
              <a:t>Astemizol</a:t>
            </a:r>
            <a:endParaRPr lang="tr-TR" sz="1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sz="1600" b="1" u="sng" dirty="0" err="1">
                <a:solidFill>
                  <a:schemeClr val="accent3">
                    <a:lumMod val="50000"/>
                  </a:schemeClr>
                </a:solidFill>
              </a:rPr>
              <a:t>Antikanser</a:t>
            </a:r>
            <a:r>
              <a:rPr lang="tr-TR" sz="1600" b="1" u="sng" dirty="0">
                <a:solidFill>
                  <a:schemeClr val="accent3">
                    <a:lumMod val="50000"/>
                  </a:schemeClr>
                </a:solidFill>
              </a:rPr>
              <a:t> İlaçlar</a:t>
            </a:r>
          </a:p>
          <a:p>
            <a:pPr marL="0" indent="0">
              <a:buNone/>
            </a:pPr>
            <a:r>
              <a:rPr lang="tr-TR" sz="1600" b="1" dirty="0" err="1">
                <a:solidFill>
                  <a:schemeClr val="bg1"/>
                </a:solidFill>
              </a:rPr>
              <a:t>Tamoksifen</a:t>
            </a:r>
            <a:endParaRPr lang="tr-TR" sz="1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sz="1600" b="1" dirty="0" err="1">
                <a:solidFill>
                  <a:schemeClr val="bg1"/>
                </a:solidFill>
              </a:rPr>
              <a:t>Vinblastin</a:t>
            </a:r>
            <a:endParaRPr lang="tr-TR" sz="1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sz="1600" b="1" u="sng" dirty="0" err="1">
                <a:solidFill>
                  <a:schemeClr val="accent3">
                    <a:lumMod val="50000"/>
                  </a:schemeClr>
                </a:solidFill>
              </a:rPr>
              <a:t>Benzodiazepinler</a:t>
            </a:r>
            <a:endParaRPr lang="tr-TR" sz="1600" b="1" u="sng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tr-TR" sz="1600" b="1" dirty="0" err="1">
                <a:solidFill>
                  <a:schemeClr val="bg1"/>
                </a:solidFill>
              </a:rPr>
              <a:t>Midazolam</a:t>
            </a:r>
            <a:endParaRPr lang="tr-TR" sz="1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sz="1600" b="1" dirty="0" err="1">
                <a:solidFill>
                  <a:schemeClr val="bg1"/>
                </a:solidFill>
              </a:rPr>
              <a:t>Diazepam</a:t>
            </a:r>
            <a:endParaRPr lang="tr-TR" sz="1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sz="1600" b="1" dirty="0" err="1">
                <a:solidFill>
                  <a:schemeClr val="bg1"/>
                </a:solidFill>
              </a:rPr>
              <a:t>Alprazolam</a:t>
            </a:r>
            <a:endParaRPr lang="tr-TR" sz="1600" b="1" dirty="0">
              <a:solidFill>
                <a:schemeClr val="bg1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500707" y="1169368"/>
            <a:ext cx="5078677" cy="568863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2000" b="1" u="sng" dirty="0" err="1">
                <a:solidFill>
                  <a:schemeClr val="accent3">
                    <a:lumMod val="50000"/>
                  </a:schemeClr>
                </a:solidFill>
              </a:rPr>
              <a:t>Statinler</a:t>
            </a:r>
            <a:endParaRPr lang="tr-TR" sz="2000" b="1" u="sng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tr-TR" sz="2000" b="1" dirty="0" err="1">
                <a:solidFill>
                  <a:schemeClr val="bg1"/>
                </a:solidFill>
              </a:rPr>
              <a:t>Atorvastatin</a:t>
            </a:r>
            <a:endParaRPr lang="tr-TR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sz="2000" b="1" dirty="0" err="1">
                <a:solidFill>
                  <a:schemeClr val="bg1"/>
                </a:solidFill>
              </a:rPr>
              <a:t>Simvastatin</a:t>
            </a:r>
            <a:endParaRPr lang="tr-TR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sz="2000" b="1" u="sng" dirty="0" err="1">
                <a:solidFill>
                  <a:schemeClr val="accent3">
                    <a:lumMod val="50000"/>
                  </a:schemeClr>
                </a:solidFill>
              </a:rPr>
              <a:t>Trisiklik</a:t>
            </a:r>
            <a:r>
              <a:rPr lang="tr-TR" sz="2000" b="1" u="sng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tr-TR" sz="2000" b="1" u="sng" dirty="0" err="1">
                <a:solidFill>
                  <a:schemeClr val="accent3">
                    <a:lumMod val="50000"/>
                  </a:schemeClr>
                </a:solidFill>
              </a:rPr>
              <a:t>Antidepresanlar</a:t>
            </a:r>
            <a:endParaRPr lang="tr-TR" sz="2000" b="1" u="sng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tr-TR" sz="2000" b="1" dirty="0" err="1">
                <a:solidFill>
                  <a:schemeClr val="bg1"/>
                </a:solidFill>
              </a:rPr>
              <a:t>Amitriptilin</a:t>
            </a:r>
            <a:endParaRPr lang="tr-TR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sz="2000" b="1" dirty="0" err="1">
                <a:solidFill>
                  <a:schemeClr val="bg1"/>
                </a:solidFill>
              </a:rPr>
              <a:t>İmipramin</a:t>
            </a:r>
            <a:endParaRPr lang="tr-TR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sz="2000" b="1" u="sng" dirty="0">
                <a:solidFill>
                  <a:schemeClr val="accent3">
                    <a:lumMod val="50000"/>
                  </a:schemeClr>
                </a:solidFill>
              </a:rPr>
              <a:t>SSRI</a:t>
            </a:r>
          </a:p>
          <a:p>
            <a:pPr marL="0" indent="0">
              <a:buNone/>
            </a:pPr>
            <a:r>
              <a:rPr lang="tr-TR" sz="2000" b="1" dirty="0" err="1">
                <a:solidFill>
                  <a:schemeClr val="bg1"/>
                </a:solidFill>
              </a:rPr>
              <a:t>Sertralin</a:t>
            </a:r>
            <a:endParaRPr lang="tr-TR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sz="2000" b="1" dirty="0" err="1">
                <a:solidFill>
                  <a:schemeClr val="bg1"/>
                </a:solidFill>
              </a:rPr>
              <a:t>Sitalopram</a:t>
            </a:r>
            <a:endParaRPr lang="tr-TR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sz="2000" b="1" u="sng" dirty="0" err="1">
                <a:solidFill>
                  <a:schemeClr val="accent3">
                    <a:lumMod val="50000"/>
                  </a:schemeClr>
                </a:solidFill>
              </a:rPr>
              <a:t>Opioidler</a:t>
            </a:r>
            <a:endParaRPr lang="tr-TR" sz="2000" b="1" u="sng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tr-TR" sz="2000" b="1" dirty="0">
                <a:solidFill>
                  <a:schemeClr val="bg1"/>
                </a:solidFill>
              </a:rPr>
              <a:t>Kodein</a:t>
            </a:r>
          </a:p>
          <a:p>
            <a:pPr marL="0" indent="0">
              <a:buNone/>
            </a:pPr>
            <a:r>
              <a:rPr lang="tr-TR" sz="2000" b="1" dirty="0" err="1">
                <a:solidFill>
                  <a:schemeClr val="bg1"/>
                </a:solidFill>
              </a:rPr>
              <a:t>Fentanil</a:t>
            </a:r>
            <a:endParaRPr lang="tr-TR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sz="2000" b="1" dirty="0" err="1">
                <a:solidFill>
                  <a:schemeClr val="bg1"/>
                </a:solidFill>
              </a:rPr>
              <a:t>Metadon</a:t>
            </a:r>
            <a:endParaRPr lang="tr-TR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sz="2000" b="1" dirty="0" err="1">
                <a:solidFill>
                  <a:schemeClr val="bg1"/>
                </a:solidFill>
              </a:rPr>
              <a:t>Bupronerfin</a:t>
            </a:r>
            <a:endParaRPr lang="tr-T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624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eşgen 4"/>
          <p:cNvSpPr/>
          <p:nvPr/>
        </p:nvSpPr>
        <p:spPr>
          <a:xfrm>
            <a:off x="1845940" y="260648"/>
            <a:ext cx="4176464" cy="1656184"/>
          </a:xfrm>
          <a:prstGeom prst="homePlat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bg1"/>
                </a:solidFill>
                <a:latin typeface="Georgia" panose="02040502050405020303" pitchFamily="18" charset="0"/>
              </a:rPr>
              <a:t>ÖSTRADİOL</a:t>
            </a:r>
          </a:p>
        </p:txBody>
      </p:sp>
    </p:spTree>
    <p:extLst>
      <p:ext uri="{BB962C8B-B14F-4D97-AF65-F5344CB8AC3E}">
        <p14:creationId xmlns:p14="http://schemas.microsoft.com/office/powerpoint/2010/main" val="3986705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7539825" cy="706091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r>
              <a:rPr lang="tr-TR" dirty="0"/>
              <a:t>ÖSTRADİOL’E AİT İLAÇ ETKİLEŞİMLERİ </a:t>
            </a:r>
          </a:p>
        </p:txBody>
      </p:sp>
      <p:graphicFrame>
        <p:nvGraphicFramePr>
          <p:cNvPr id="12" name="İçerik Yer Tutucusu 1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93167938"/>
              </p:ext>
            </p:extLst>
          </p:nvPr>
        </p:nvGraphicFramePr>
        <p:xfrm>
          <a:off x="6958508" y="1556792"/>
          <a:ext cx="5078413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Beşgen 13"/>
          <p:cNvSpPr/>
          <p:nvPr/>
        </p:nvSpPr>
        <p:spPr>
          <a:xfrm>
            <a:off x="1341884" y="1421468"/>
            <a:ext cx="2520280" cy="158417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000" b="1" dirty="0">
              <a:solidFill>
                <a:schemeClr val="bg1"/>
              </a:solidFill>
            </a:endParaRPr>
          </a:p>
          <a:p>
            <a:pPr algn="ctr"/>
            <a:r>
              <a:rPr lang="tr-TR" sz="2000" b="1" dirty="0">
                <a:solidFill>
                  <a:schemeClr val="bg1"/>
                </a:solidFill>
              </a:rPr>
              <a:t>MAJÖR ETKİLEŞİMLER</a:t>
            </a:r>
          </a:p>
          <a:p>
            <a:pPr algn="ctr"/>
            <a:r>
              <a:rPr lang="tr-TR" sz="2000" b="1" dirty="0" err="1">
                <a:solidFill>
                  <a:schemeClr val="tx1"/>
                </a:solidFill>
              </a:rPr>
              <a:t>Dantrolen</a:t>
            </a:r>
            <a:endParaRPr lang="tr-TR" sz="2000" b="1" dirty="0">
              <a:solidFill>
                <a:schemeClr val="tx1"/>
              </a:solidFill>
            </a:endParaRPr>
          </a:p>
          <a:p>
            <a:pPr algn="ctr"/>
            <a:r>
              <a:rPr lang="tr-TR" sz="2000" b="1" dirty="0" err="1">
                <a:solidFill>
                  <a:schemeClr val="accent5">
                    <a:lumMod val="50000"/>
                  </a:schemeClr>
                </a:solidFill>
              </a:rPr>
              <a:t>Ritonavir</a:t>
            </a:r>
            <a:endParaRPr lang="tr-TR" sz="20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tr-TR" sz="20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tr-TR" sz="2000" b="1" dirty="0">
              <a:solidFill>
                <a:schemeClr val="bg1"/>
              </a:solidFill>
            </a:endParaRPr>
          </a:p>
        </p:txBody>
      </p:sp>
      <p:sp>
        <p:nvSpPr>
          <p:cNvPr id="15" name="İçerik Yer Tutucusu 14"/>
          <p:cNvSpPr>
            <a:spLocks noGrp="1"/>
          </p:cNvSpPr>
          <p:nvPr>
            <p:ph sz="half" idx="2"/>
          </p:nvPr>
        </p:nvSpPr>
        <p:spPr>
          <a:xfrm>
            <a:off x="1329886" y="3212976"/>
            <a:ext cx="3744415" cy="1506096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10000"/>
          </a:bodyPr>
          <a:lstStyle/>
          <a:p>
            <a:r>
              <a:rPr lang="tr-TR" b="1" dirty="0">
                <a:solidFill>
                  <a:schemeClr val="bg1"/>
                </a:solidFill>
              </a:rPr>
              <a:t>MİNÖR ETKİLEŞİMLER</a:t>
            </a:r>
          </a:p>
          <a:p>
            <a:r>
              <a:rPr lang="tr-TR" b="1" dirty="0" err="1">
                <a:solidFill>
                  <a:srgbClr val="FF9900"/>
                </a:solidFill>
              </a:rPr>
              <a:t>Simetidin</a:t>
            </a:r>
            <a:endParaRPr lang="tr-TR" b="1" dirty="0">
              <a:solidFill>
                <a:srgbClr val="FF9900"/>
              </a:solidFill>
            </a:endParaRPr>
          </a:p>
          <a:p>
            <a:r>
              <a:rPr lang="tr-TR" b="1" dirty="0" err="1">
                <a:solidFill>
                  <a:srgbClr val="FF9900"/>
                </a:solidFill>
              </a:rPr>
              <a:t>Fentanil</a:t>
            </a:r>
            <a:endParaRPr lang="tr-TR" b="1" dirty="0">
              <a:solidFill>
                <a:srgbClr val="FF9900"/>
              </a:solidFill>
            </a:endParaRPr>
          </a:p>
        </p:txBody>
      </p:sp>
      <p:sp>
        <p:nvSpPr>
          <p:cNvPr id="16" name="Beşgen 15"/>
          <p:cNvSpPr/>
          <p:nvPr/>
        </p:nvSpPr>
        <p:spPr>
          <a:xfrm>
            <a:off x="1349912" y="4907325"/>
            <a:ext cx="5374333" cy="1731760"/>
          </a:xfrm>
          <a:prstGeom prst="homePlate">
            <a:avLst/>
          </a:prstGeom>
          <a:solidFill>
            <a:srgbClr val="CC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bg1"/>
                </a:solidFill>
              </a:rPr>
              <a:t>ORTA DERECELİ ETKİLEŞİMLER</a:t>
            </a:r>
          </a:p>
          <a:p>
            <a:pPr algn="ctr"/>
            <a:r>
              <a:rPr lang="tr-TR" sz="1800" b="1" dirty="0" err="1">
                <a:solidFill>
                  <a:schemeClr val="tx1"/>
                </a:solidFill>
              </a:rPr>
              <a:t>Hidrokortizon</a:t>
            </a:r>
            <a:r>
              <a:rPr lang="tr-TR" sz="1800" b="1" dirty="0">
                <a:solidFill>
                  <a:schemeClr val="tx1"/>
                </a:solidFill>
              </a:rPr>
              <a:t>/</a:t>
            </a:r>
            <a:r>
              <a:rPr lang="tr-TR" sz="1800" b="1" dirty="0" err="1">
                <a:solidFill>
                  <a:schemeClr val="tx1"/>
                </a:solidFill>
              </a:rPr>
              <a:t>Prednizolon</a:t>
            </a:r>
            <a:r>
              <a:rPr lang="tr-TR" sz="1800" b="1" dirty="0">
                <a:solidFill>
                  <a:schemeClr val="tx1"/>
                </a:solidFill>
              </a:rPr>
              <a:t>/</a:t>
            </a:r>
            <a:r>
              <a:rPr lang="tr-TR" sz="1800" b="1" dirty="0" err="1">
                <a:solidFill>
                  <a:schemeClr val="tx1"/>
                </a:solidFill>
              </a:rPr>
              <a:t>Fenobarbital</a:t>
            </a:r>
            <a:r>
              <a:rPr lang="tr-TR" sz="1800" b="1" dirty="0">
                <a:solidFill>
                  <a:schemeClr val="tx1"/>
                </a:solidFill>
              </a:rPr>
              <a:t>/</a:t>
            </a:r>
            <a:r>
              <a:rPr lang="tr-TR" sz="1800" b="1" dirty="0" err="1">
                <a:solidFill>
                  <a:schemeClr val="tx1"/>
                </a:solidFill>
              </a:rPr>
              <a:t>Karbamazepin</a:t>
            </a:r>
            <a:r>
              <a:rPr lang="tr-TR" sz="1800" b="1" dirty="0">
                <a:solidFill>
                  <a:schemeClr val="tx1"/>
                </a:solidFill>
              </a:rPr>
              <a:t>/</a:t>
            </a:r>
            <a:r>
              <a:rPr lang="tr-TR" sz="1800" b="1" dirty="0" err="1">
                <a:solidFill>
                  <a:schemeClr val="tx1"/>
                </a:solidFill>
              </a:rPr>
              <a:t>Fenitoin</a:t>
            </a:r>
            <a:r>
              <a:rPr lang="tr-TR" sz="1800" b="1" dirty="0">
                <a:solidFill>
                  <a:schemeClr val="tx1"/>
                </a:solidFill>
              </a:rPr>
              <a:t>/</a:t>
            </a:r>
            <a:r>
              <a:rPr lang="tr-TR" sz="1800" b="1" dirty="0" err="1">
                <a:solidFill>
                  <a:schemeClr val="tx1"/>
                </a:solidFill>
              </a:rPr>
              <a:t>Griseofulvin</a:t>
            </a:r>
            <a:r>
              <a:rPr lang="tr-TR" sz="1800" b="1" dirty="0">
                <a:solidFill>
                  <a:schemeClr val="tx1"/>
                </a:solidFill>
              </a:rPr>
              <a:t>/</a:t>
            </a:r>
            <a:r>
              <a:rPr lang="tr-TR" sz="1800" b="1" dirty="0" err="1">
                <a:solidFill>
                  <a:schemeClr val="tx1"/>
                </a:solidFill>
              </a:rPr>
              <a:t>Pioglitazon</a:t>
            </a:r>
            <a:r>
              <a:rPr lang="tr-TR" sz="1800" b="1" dirty="0">
                <a:solidFill>
                  <a:schemeClr val="accent3">
                    <a:lumMod val="50000"/>
                  </a:schemeClr>
                </a:solidFill>
              </a:rPr>
              <a:t>/</a:t>
            </a:r>
            <a:r>
              <a:rPr lang="tr-TR" sz="1800" b="1" dirty="0" err="1">
                <a:solidFill>
                  <a:schemeClr val="accent3">
                    <a:lumMod val="50000"/>
                  </a:schemeClr>
                </a:solidFill>
              </a:rPr>
              <a:t>Flukonazol</a:t>
            </a:r>
            <a:r>
              <a:rPr lang="tr-TR" sz="1800" b="1" dirty="0">
                <a:solidFill>
                  <a:schemeClr val="accent3">
                    <a:lumMod val="50000"/>
                  </a:schemeClr>
                </a:solidFill>
              </a:rPr>
              <a:t>/</a:t>
            </a:r>
            <a:r>
              <a:rPr lang="tr-TR" sz="1800" b="1" dirty="0" err="1">
                <a:solidFill>
                  <a:schemeClr val="accent3">
                    <a:lumMod val="50000"/>
                  </a:schemeClr>
                </a:solidFill>
              </a:rPr>
              <a:t>Klaritromisin</a:t>
            </a:r>
            <a:r>
              <a:rPr lang="tr-TR" sz="1800" b="1" dirty="0">
                <a:solidFill>
                  <a:schemeClr val="accent3">
                    <a:lumMod val="50000"/>
                  </a:schemeClr>
                </a:solidFill>
              </a:rPr>
              <a:t>/</a:t>
            </a:r>
            <a:r>
              <a:rPr lang="tr-TR" sz="1800" b="1" dirty="0" err="1">
                <a:solidFill>
                  <a:schemeClr val="accent3">
                    <a:lumMod val="50000"/>
                  </a:schemeClr>
                </a:solidFill>
              </a:rPr>
              <a:t>Eritromisin</a:t>
            </a:r>
            <a:r>
              <a:rPr lang="tr-TR" sz="1800" b="1" dirty="0">
                <a:solidFill>
                  <a:schemeClr val="accent3">
                    <a:lumMod val="50000"/>
                  </a:schemeClr>
                </a:solidFill>
              </a:rPr>
              <a:t>/</a:t>
            </a:r>
            <a:r>
              <a:rPr lang="tr-TR" sz="1800" b="1" dirty="0" err="1">
                <a:solidFill>
                  <a:schemeClr val="accent3">
                    <a:lumMod val="50000"/>
                  </a:schemeClr>
                </a:solidFill>
              </a:rPr>
              <a:t>Diltiazem</a:t>
            </a:r>
            <a:r>
              <a:rPr lang="tr-TR" sz="1800" b="1" dirty="0">
                <a:solidFill>
                  <a:schemeClr val="accent3">
                    <a:lumMod val="50000"/>
                  </a:schemeClr>
                </a:solidFill>
              </a:rPr>
              <a:t>/</a:t>
            </a:r>
            <a:r>
              <a:rPr lang="tr-TR" sz="1800" b="1" dirty="0" err="1">
                <a:solidFill>
                  <a:schemeClr val="accent3">
                    <a:lumMod val="50000"/>
                  </a:schemeClr>
                </a:solidFill>
              </a:rPr>
              <a:t>Sakinavir</a:t>
            </a:r>
            <a:r>
              <a:rPr lang="tr-TR" sz="1800" b="1" dirty="0">
                <a:solidFill>
                  <a:srgbClr val="FFFF00"/>
                </a:solidFill>
              </a:rPr>
              <a:t>/</a:t>
            </a:r>
            <a:r>
              <a:rPr lang="tr-TR" sz="1800" b="1" dirty="0" err="1">
                <a:solidFill>
                  <a:srgbClr val="FFFF00"/>
                </a:solidFill>
              </a:rPr>
              <a:t>Warfarin</a:t>
            </a:r>
            <a:r>
              <a:rPr lang="tr-TR" sz="1800" b="1" dirty="0">
                <a:solidFill>
                  <a:srgbClr val="FFFF00"/>
                </a:solidFill>
              </a:rPr>
              <a:t>/</a:t>
            </a:r>
            <a:r>
              <a:rPr lang="tr-TR" sz="1800" b="1" dirty="0" err="1">
                <a:solidFill>
                  <a:srgbClr val="FFFF00"/>
                </a:solidFill>
              </a:rPr>
              <a:t>Metformin</a:t>
            </a:r>
            <a:r>
              <a:rPr lang="tr-TR" sz="1800" b="1" dirty="0">
                <a:solidFill>
                  <a:srgbClr val="FFFF00"/>
                </a:solidFill>
              </a:rPr>
              <a:t>/İnsülin</a:t>
            </a:r>
          </a:p>
          <a:p>
            <a:pPr algn="ctr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220830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eşgen 4"/>
          <p:cNvSpPr/>
          <p:nvPr/>
        </p:nvSpPr>
        <p:spPr>
          <a:xfrm>
            <a:off x="1341884" y="260648"/>
            <a:ext cx="4824536" cy="1800200"/>
          </a:xfrm>
          <a:prstGeom prst="homePlat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bg1"/>
                </a:solidFill>
                <a:latin typeface="Georgia" panose="02040502050405020303" pitchFamily="18" charset="0"/>
              </a:rPr>
              <a:t>PROGESTERON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654" y="3356992"/>
            <a:ext cx="4354996" cy="2865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456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1218883" y="274637"/>
            <a:ext cx="8115889" cy="634083"/>
          </a:xfrm>
          <a:solidFill>
            <a:schemeClr val="tx1"/>
          </a:solidFill>
        </p:spPr>
        <p:txBody>
          <a:bodyPr rtlCol="0"/>
          <a:lstStyle/>
          <a:p>
            <a:pPr rtl="0"/>
            <a:r>
              <a:rPr lang="tr" dirty="0">
                <a:solidFill>
                  <a:schemeClr val="bg1"/>
                </a:solidFill>
              </a:rPr>
              <a:t>PROGESTERON’A AİT İLAÇ ETKİLEŞİMLERİ</a:t>
            </a:r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19311211"/>
              </p:ext>
            </p:extLst>
          </p:nvPr>
        </p:nvGraphicFramePr>
        <p:xfrm>
          <a:off x="6238428" y="1407972"/>
          <a:ext cx="576064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Beşgen 11"/>
          <p:cNvSpPr/>
          <p:nvPr/>
        </p:nvSpPr>
        <p:spPr>
          <a:xfrm>
            <a:off x="1413892" y="1484784"/>
            <a:ext cx="2088232" cy="1152128"/>
          </a:xfrm>
          <a:prstGeom prst="homePlat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800" b="1" dirty="0">
                <a:solidFill>
                  <a:schemeClr val="bg1"/>
                </a:solidFill>
              </a:rPr>
              <a:t>MAJÖR ETKİLEŞİMLER</a:t>
            </a:r>
          </a:p>
          <a:p>
            <a:pPr algn="ctr"/>
            <a:r>
              <a:rPr lang="tr-TR" sz="1600" b="1" dirty="0" err="1">
                <a:solidFill>
                  <a:srgbClr val="002060"/>
                </a:solidFill>
              </a:rPr>
              <a:t>Edoksaban</a:t>
            </a:r>
            <a:endParaRPr lang="tr-TR" sz="1600" b="1" dirty="0">
              <a:solidFill>
                <a:srgbClr val="002060"/>
              </a:solidFill>
            </a:endParaRPr>
          </a:p>
        </p:txBody>
      </p:sp>
      <p:sp>
        <p:nvSpPr>
          <p:cNvPr id="13" name="Beşgen 12"/>
          <p:cNvSpPr/>
          <p:nvPr/>
        </p:nvSpPr>
        <p:spPr>
          <a:xfrm>
            <a:off x="1423349" y="2996952"/>
            <a:ext cx="2808312" cy="1440160"/>
          </a:xfrm>
          <a:prstGeom prst="homePlat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800" b="1" dirty="0">
                <a:solidFill>
                  <a:schemeClr val="bg1"/>
                </a:solidFill>
              </a:rPr>
              <a:t>MİNÖR ETKİLEŞİMLER</a:t>
            </a:r>
          </a:p>
          <a:p>
            <a:pPr algn="ctr"/>
            <a:r>
              <a:rPr lang="tr-TR" sz="1800" b="1" dirty="0" err="1">
                <a:solidFill>
                  <a:srgbClr val="FFFF00"/>
                </a:solidFill>
              </a:rPr>
              <a:t>Atorvastatin</a:t>
            </a:r>
            <a:endParaRPr lang="tr-TR" sz="1800" b="1" dirty="0">
              <a:solidFill>
                <a:srgbClr val="FFFF00"/>
              </a:solidFill>
            </a:endParaRPr>
          </a:p>
          <a:p>
            <a:pPr algn="ctr"/>
            <a:r>
              <a:rPr lang="tr-TR" sz="1800" b="1" dirty="0" err="1">
                <a:solidFill>
                  <a:srgbClr val="FFFF00"/>
                </a:solidFill>
              </a:rPr>
              <a:t>Amlodipin</a:t>
            </a:r>
            <a:endParaRPr lang="tr-TR" sz="1800" b="1" dirty="0">
              <a:solidFill>
                <a:srgbClr val="FFFF00"/>
              </a:solidFill>
            </a:endParaRPr>
          </a:p>
          <a:p>
            <a:pPr algn="ctr"/>
            <a:r>
              <a:rPr lang="tr-TR" sz="1800" b="1" dirty="0" err="1">
                <a:solidFill>
                  <a:srgbClr val="FFFF00"/>
                </a:solidFill>
              </a:rPr>
              <a:t>İndinavir</a:t>
            </a:r>
            <a:endParaRPr lang="tr-TR" sz="1800" b="1" dirty="0">
              <a:solidFill>
                <a:srgbClr val="FFFF00"/>
              </a:solidFill>
            </a:endParaRPr>
          </a:p>
          <a:p>
            <a:pPr algn="ctr"/>
            <a:endParaRPr lang="tr-TR" sz="1800" b="1" dirty="0">
              <a:solidFill>
                <a:schemeClr val="bg1"/>
              </a:solidFill>
            </a:endParaRPr>
          </a:p>
        </p:txBody>
      </p:sp>
      <p:sp>
        <p:nvSpPr>
          <p:cNvPr id="14" name="Beşgen 13"/>
          <p:cNvSpPr/>
          <p:nvPr/>
        </p:nvSpPr>
        <p:spPr>
          <a:xfrm>
            <a:off x="1405932" y="4797152"/>
            <a:ext cx="4680520" cy="1728192"/>
          </a:xfrm>
          <a:prstGeom prst="homePlat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800" b="1" dirty="0">
                <a:solidFill>
                  <a:schemeClr val="bg1"/>
                </a:solidFill>
              </a:rPr>
              <a:t>ORTA DERECELİ ETKİLEŞİMLER</a:t>
            </a:r>
          </a:p>
          <a:p>
            <a:pPr algn="ctr"/>
            <a:r>
              <a:rPr lang="tr-TR" sz="1800" b="1" dirty="0" err="1">
                <a:solidFill>
                  <a:srgbClr val="FFFF00"/>
                </a:solidFill>
              </a:rPr>
              <a:t>Amoksisilin</a:t>
            </a:r>
            <a:r>
              <a:rPr lang="tr-TR" sz="1800" b="1" dirty="0">
                <a:solidFill>
                  <a:schemeClr val="tx1"/>
                </a:solidFill>
              </a:rPr>
              <a:t>/</a:t>
            </a:r>
            <a:r>
              <a:rPr lang="tr-TR" sz="1800" b="1" dirty="0" err="1">
                <a:solidFill>
                  <a:schemeClr val="tx1"/>
                </a:solidFill>
              </a:rPr>
              <a:t>Fenobarbital</a:t>
            </a:r>
            <a:r>
              <a:rPr lang="tr-TR" sz="1800" b="1" dirty="0">
                <a:solidFill>
                  <a:schemeClr val="tx1"/>
                </a:solidFill>
              </a:rPr>
              <a:t>/</a:t>
            </a:r>
            <a:r>
              <a:rPr lang="tr-TR" sz="1800" b="1" dirty="0" err="1">
                <a:solidFill>
                  <a:schemeClr val="tx1"/>
                </a:solidFill>
              </a:rPr>
              <a:t>Fenitoin</a:t>
            </a:r>
            <a:r>
              <a:rPr lang="tr-TR" sz="1800" b="1" dirty="0">
                <a:solidFill>
                  <a:schemeClr val="tx1"/>
                </a:solidFill>
              </a:rPr>
              <a:t>/</a:t>
            </a:r>
            <a:r>
              <a:rPr lang="tr-TR" sz="1800" b="1" dirty="0" err="1">
                <a:solidFill>
                  <a:schemeClr val="tx1"/>
                </a:solidFill>
              </a:rPr>
              <a:t>Karbamazepin</a:t>
            </a:r>
            <a:r>
              <a:rPr lang="tr-TR" sz="1800" b="1" dirty="0">
                <a:solidFill>
                  <a:schemeClr val="tx1"/>
                </a:solidFill>
              </a:rPr>
              <a:t>/</a:t>
            </a:r>
            <a:r>
              <a:rPr lang="tr-TR" sz="1800" b="1" dirty="0" err="1">
                <a:solidFill>
                  <a:schemeClr val="tx1"/>
                </a:solidFill>
              </a:rPr>
              <a:t>Griseofulvin</a:t>
            </a:r>
            <a:r>
              <a:rPr lang="tr-TR" sz="1800" b="1" dirty="0">
                <a:solidFill>
                  <a:schemeClr val="tx1"/>
                </a:solidFill>
              </a:rPr>
              <a:t>/</a:t>
            </a:r>
            <a:r>
              <a:rPr lang="tr-TR" sz="1800" b="1" dirty="0" err="1">
                <a:solidFill>
                  <a:schemeClr val="tx1"/>
                </a:solidFill>
              </a:rPr>
              <a:t>Rifampisin</a:t>
            </a:r>
            <a:r>
              <a:rPr lang="tr-TR" sz="1800" b="1" dirty="0">
                <a:solidFill>
                  <a:schemeClr val="bg1"/>
                </a:solidFill>
              </a:rPr>
              <a:t>/</a:t>
            </a:r>
            <a:r>
              <a:rPr lang="tr-TR" sz="1800" b="1" dirty="0" err="1">
                <a:solidFill>
                  <a:schemeClr val="bg1"/>
                </a:solidFill>
              </a:rPr>
              <a:t>Klaritromisin</a:t>
            </a:r>
            <a:r>
              <a:rPr lang="tr-TR" sz="1800" b="1" dirty="0">
                <a:solidFill>
                  <a:schemeClr val="bg1"/>
                </a:solidFill>
              </a:rPr>
              <a:t>/</a:t>
            </a:r>
            <a:r>
              <a:rPr lang="tr-TR" sz="1800" b="1" dirty="0" err="1">
                <a:solidFill>
                  <a:schemeClr val="bg1"/>
                </a:solidFill>
              </a:rPr>
              <a:t>Eritromisin</a:t>
            </a:r>
            <a:r>
              <a:rPr lang="tr-TR" sz="1800" b="1" dirty="0">
                <a:solidFill>
                  <a:schemeClr val="bg1"/>
                </a:solidFill>
              </a:rPr>
              <a:t>/</a:t>
            </a:r>
            <a:r>
              <a:rPr lang="tr-TR" sz="1800" b="1" dirty="0" err="1">
                <a:solidFill>
                  <a:schemeClr val="bg1"/>
                </a:solidFill>
              </a:rPr>
              <a:t>Telitromisin</a:t>
            </a:r>
            <a:r>
              <a:rPr lang="tr-TR" sz="1800" b="1" dirty="0">
                <a:solidFill>
                  <a:schemeClr val="bg1"/>
                </a:solidFill>
              </a:rPr>
              <a:t>/</a:t>
            </a:r>
            <a:r>
              <a:rPr lang="tr-TR" sz="1800" b="1" dirty="0" err="1">
                <a:solidFill>
                  <a:schemeClr val="bg1"/>
                </a:solidFill>
              </a:rPr>
              <a:t>Sakinavir</a:t>
            </a:r>
            <a:r>
              <a:rPr lang="tr-TR" sz="1800" b="1" dirty="0">
                <a:solidFill>
                  <a:schemeClr val="bg1"/>
                </a:solidFill>
              </a:rPr>
              <a:t>/</a:t>
            </a:r>
            <a:r>
              <a:rPr lang="tr-TR" sz="1800" b="1" dirty="0" err="1">
                <a:solidFill>
                  <a:schemeClr val="bg1"/>
                </a:solidFill>
              </a:rPr>
              <a:t>Flukonazol</a:t>
            </a:r>
            <a:r>
              <a:rPr lang="tr-TR" sz="1800" b="1" dirty="0">
                <a:solidFill>
                  <a:schemeClr val="bg1"/>
                </a:solidFill>
              </a:rPr>
              <a:t>/</a:t>
            </a:r>
            <a:r>
              <a:rPr lang="tr-TR" sz="1800" b="1" dirty="0" err="1">
                <a:solidFill>
                  <a:schemeClr val="bg1"/>
                </a:solidFill>
              </a:rPr>
              <a:t>Diltiazem</a:t>
            </a:r>
            <a:endParaRPr lang="tr-TR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039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eşgen 2"/>
          <p:cNvSpPr/>
          <p:nvPr/>
        </p:nvSpPr>
        <p:spPr>
          <a:xfrm>
            <a:off x="1053852" y="404664"/>
            <a:ext cx="4536504" cy="1584176"/>
          </a:xfrm>
          <a:prstGeom prst="homePlat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bg1"/>
                </a:solidFill>
                <a:latin typeface="Georgia" panose="02040502050405020303" pitchFamily="18" charset="0"/>
              </a:rPr>
              <a:t>LEVONERGESTREL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52" y="3645024"/>
            <a:ext cx="4205559" cy="264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238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8691953" cy="706091"/>
          </a:xfrm>
          <a:solidFill>
            <a:schemeClr val="tx1"/>
          </a:solidFill>
        </p:spPr>
        <p:txBody>
          <a:bodyPr/>
          <a:lstStyle/>
          <a:p>
            <a:r>
              <a:rPr lang="tr-TR" dirty="0">
                <a:solidFill>
                  <a:schemeClr val="bg1"/>
                </a:solidFill>
              </a:rPr>
              <a:t>LEVONORGESTREL’E AİT İLAÇ ETKİLEŞİMLERİ</a:t>
            </a:r>
          </a:p>
        </p:txBody>
      </p:sp>
      <p:graphicFrame>
        <p:nvGraphicFramePr>
          <p:cNvPr id="21" name="Grafik 20"/>
          <p:cNvGraphicFramePr/>
          <p:nvPr>
            <p:extLst>
              <p:ext uri="{D42A27DB-BD31-4B8C-83A1-F6EECF244321}">
                <p14:modId xmlns:p14="http://schemas.microsoft.com/office/powerpoint/2010/main" val="3237605378"/>
              </p:ext>
            </p:extLst>
          </p:nvPr>
        </p:nvGraphicFramePr>
        <p:xfrm>
          <a:off x="6975575" y="1273481"/>
          <a:ext cx="5101547" cy="5197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" name="Beşgen 21"/>
          <p:cNvSpPr/>
          <p:nvPr/>
        </p:nvSpPr>
        <p:spPr>
          <a:xfrm>
            <a:off x="1218883" y="1323149"/>
            <a:ext cx="1872208" cy="1296144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b="1" dirty="0">
                <a:solidFill>
                  <a:schemeClr val="bg1"/>
                </a:solidFill>
              </a:rPr>
              <a:t>MİNÖR ETKİLEŞİMLER</a:t>
            </a:r>
          </a:p>
          <a:p>
            <a:pPr algn="ctr"/>
            <a:r>
              <a:rPr lang="tr-TR" sz="1600" b="1" dirty="0" err="1">
                <a:solidFill>
                  <a:srgbClr val="002060"/>
                </a:solidFill>
              </a:rPr>
              <a:t>Atorvastatin</a:t>
            </a:r>
            <a:endParaRPr lang="tr-TR" sz="1600" b="1" dirty="0">
              <a:solidFill>
                <a:srgbClr val="002060"/>
              </a:solidFill>
            </a:endParaRPr>
          </a:p>
        </p:txBody>
      </p:sp>
      <p:sp>
        <p:nvSpPr>
          <p:cNvPr id="23" name="Beşgen 22"/>
          <p:cNvSpPr/>
          <p:nvPr/>
        </p:nvSpPr>
        <p:spPr>
          <a:xfrm>
            <a:off x="1205083" y="2864321"/>
            <a:ext cx="3672408" cy="2016224"/>
          </a:xfrm>
          <a:prstGeom prst="homePlat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b="1" dirty="0">
                <a:solidFill>
                  <a:schemeClr val="bg1"/>
                </a:solidFill>
              </a:rPr>
              <a:t>MAJÖR ETKİLEŞİMLER</a:t>
            </a:r>
          </a:p>
          <a:p>
            <a:pPr algn="ctr"/>
            <a:r>
              <a:rPr lang="tr-TR" sz="1400" b="1" dirty="0" err="1">
                <a:solidFill>
                  <a:schemeClr val="tx1"/>
                </a:solidFill>
              </a:rPr>
              <a:t>Karbamazepin</a:t>
            </a:r>
            <a:endParaRPr lang="tr-TR" sz="1400" b="1" dirty="0">
              <a:solidFill>
                <a:schemeClr val="tx1"/>
              </a:solidFill>
            </a:endParaRPr>
          </a:p>
          <a:p>
            <a:pPr algn="ctr"/>
            <a:r>
              <a:rPr lang="tr-TR" sz="1400" b="1" dirty="0" err="1">
                <a:solidFill>
                  <a:schemeClr val="tx1"/>
                </a:solidFill>
              </a:rPr>
              <a:t>Fenobarbital</a:t>
            </a:r>
            <a:endParaRPr lang="tr-TR" sz="1400" b="1" dirty="0">
              <a:solidFill>
                <a:schemeClr val="tx1"/>
              </a:solidFill>
            </a:endParaRPr>
          </a:p>
          <a:p>
            <a:pPr algn="ctr"/>
            <a:r>
              <a:rPr lang="tr-TR" sz="1400" b="1" dirty="0" err="1">
                <a:solidFill>
                  <a:schemeClr val="tx1"/>
                </a:solidFill>
              </a:rPr>
              <a:t>Fenitoin</a:t>
            </a:r>
            <a:endParaRPr lang="tr-TR" sz="1400" b="1" dirty="0">
              <a:solidFill>
                <a:schemeClr val="tx1"/>
              </a:solidFill>
            </a:endParaRPr>
          </a:p>
          <a:p>
            <a:pPr algn="ctr"/>
            <a:r>
              <a:rPr lang="tr-TR" sz="1400" b="1" dirty="0" err="1">
                <a:solidFill>
                  <a:schemeClr val="tx1"/>
                </a:solidFill>
              </a:rPr>
              <a:t>Griseofulvin</a:t>
            </a:r>
            <a:endParaRPr lang="tr-TR" sz="1400" b="1" dirty="0">
              <a:solidFill>
                <a:schemeClr val="tx1"/>
              </a:solidFill>
            </a:endParaRPr>
          </a:p>
          <a:p>
            <a:pPr algn="ctr"/>
            <a:r>
              <a:rPr lang="tr-TR" sz="1400" b="1" dirty="0" err="1">
                <a:solidFill>
                  <a:schemeClr val="tx1"/>
                </a:solidFill>
              </a:rPr>
              <a:t>Rifampin</a:t>
            </a:r>
            <a:endParaRPr lang="tr-TR" sz="1400" b="1" dirty="0">
              <a:solidFill>
                <a:schemeClr val="tx1"/>
              </a:solidFill>
            </a:endParaRPr>
          </a:p>
          <a:p>
            <a:pPr algn="ctr"/>
            <a:r>
              <a:rPr lang="tr-TR" sz="1400" b="1" dirty="0">
                <a:solidFill>
                  <a:schemeClr val="tx1"/>
                </a:solidFill>
              </a:rPr>
              <a:t>Sarı Kantaron</a:t>
            </a:r>
          </a:p>
        </p:txBody>
      </p:sp>
      <p:sp>
        <p:nvSpPr>
          <p:cNvPr id="24" name="Beşgen 23"/>
          <p:cNvSpPr/>
          <p:nvPr/>
        </p:nvSpPr>
        <p:spPr>
          <a:xfrm>
            <a:off x="1218883" y="5114033"/>
            <a:ext cx="5734373" cy="1700808"/>
          </a:xfrm>
          <a:prstGeom prst="homePlat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800" b="1" dirty="0">
                <a:solidFill>
                  <a:schemeClr val="bg1"/>
                </a:solidFill>
              </a:rPr>
              <a:t>ORTA DERECELİ ETKİLEŞİMLER</a:t>
            </a:r>
          </a:p>
          <a:p>
            <a:pPr algn="ctr"/>
            <a:r>
              <a:rPr lang="tr-TR" sz="1800" b="1" dirty="0" err="1">
                <a:solidFill>
                  <a:srgbClr val="002060"/>
                </a:solidFill>
              </a:rPr>
              <a:t>Ritonavir</a:t>
            </a:r>
            <a:r>
              <a:rPr lang="tr-TR" sz="1800" b="1" dirty="0">
                <a:solidFill>
                  <a:srgbClr val="002060"/>
                </a:solidFill>
              </a:rPr>
              <a:t>/</a:t>
            </a:r>
            <a:r>
              <a:rPr lang="tr-TR" sz="1800" b="1" dirty="0" err="1">
                <a:solidFill>
                  <a:srgbClr val="002060"/>
                </a:solidFill>
              </a:rPr>
              <a:t>Sakinavir</a:t>
            </a:r>
            <a:r>
              <a:rPr lang="tr-TR" sz="1800" b="1" dirty="0">
                <a:solidFill>
                  <a:srgbClr val="002060"/>
                </a:solidFill>
              </a:rPr>
              <a:t>/ </a:t>
            </a:r>
            <a:r>
              <a:rPr lang="tr-TR" sz="1800" b="1" dirty="0" err="1">
                <a:solidFill>
                  <a:srgbClr val="002060"/>
                </a:solidFill>
              </a:rPr>
              <a:t>Klaritromisin</a:t>
            </a:r>
            <a:r>
              <a:rPr lang="tr-TR" sz="1800" b="1" dirty="0">
                <a:solidFill>
                  <a:srgbClr val="002060"/>
                </a:solidFill>
              </a:rPr>
              <a:t>/</a:t>
            </a:r>
            <a:r>
              <a:rPr lang="tr-TR" sz="1800" b="1" dirty="0" err="1">
                <a:solidFill>
                  <a:srgbClr val="002060"/>
                </a:solidFill>
              </a:rPr>
              <a:t>Eritromisin</a:t>
            </a:r>
            <a:r>
              <a:rPr lang="tr-TR" sz="1800" b="1" dirty="0">
                <a:solidFill>
                  <a:srgbClr val="002060"/>
                </a:solidFill>
              </a:rPr>
              <a:t>/</a:t>
            </a:r>
            <a:r>
              <a:rPr lang="tr-TR" sz="1800" b="1" dirty="0" err="1">
                <a:solidFill>
                  <a:srgbClr val="002060"/>
                </a:solidFill>
              </a:rPr>
              <a:t>Telitromisin</a:t>
            </a:r>
            <a:r>
              <a:rPr lang="tr-TR" sz="1800" b="1" dirty="0">
                <a:solidFill>
                  <a:srgbClr val="002060"/>
                </a:solidFill>
              </a:rPr>
              <a:t>/</a:t>
            </a:r>
            <a:r>
              <a:rPr lang="tr-TR" sz="1800" b="1" dirty="0" err="1">
                <a:solidFill>
                  <a:srgbClr val="002060"/>
                </a:solidFill>
              </a:rPr>
              <a:t>Diltiazem</a:t>
            </a:r>
            <a:r>
              <a:rPr lang="tr-TR" sz="1800" b="1" dirty="0">
                <a:solidFill>
                  <a:srgbClr val="002060"/>
                </a:solidFill>
              </a:rPr>
              <a:t>/</a:t>
            </a:r>
            <a:r>
              <a:rPr lang="tr-TR" sz="1800" b="1" dirty="0" err="1">
                <a:solidFill>
                  <a:srgbClr val="002060"/>
                </a:solidFill>
              </a:rPr>
              <a:t>Flukonazo</a:t>
            </a:r>
            <a:r>
              <a:rPr lang="tr-TR" sz="1800" dirty="0" err="1">
                <a:solidFill>
                  <a:srgbClr val="002060"/>
                </a:solidFill>
              </a:rPr>
              <a:t>l</a:t>
            </a:r>
            <a:endParaRPr lang="tr-TR" sz="1800" dirty="0">
              <a:solidFill>
                <a:srgbClr val="002060"/>
              </a:solidFill>
            </a:endParaRPr>
          </a:p>
          <a:p>
            <a:pPr algn="ctr"/>
            <a:r>
              <a:rPr lang="tr-TR" sz="1800" b="1" dirty="0" err="1">
                <a:solidFill>
                  <a:srgbClr val="002060"/>
                </a:solidFill>
              </a:rPr>
              <a:t>Ketokonazol</a:t>
            </a:r>
            <a:r>
              <a:rPr lang="tr-TR" sz="1800" b="1" dirty="0">
                <a:solidFill>
                  <a:schemeClr val="tx1"/>
                </a:solidFill>
              </a:rPr>
              <a:t>/ </a:t>
            </a:r>
            <a:r>
              <a:rPr lang="tr-TR" sz="1800" b="1" dirty="0" err="1">
                <a:solidFill>
                  <a:schemeClr val="tx1"/>
                </a:solidFill>
              </a:rPr>
              <a:t>Troglitazon</a:t>
            </a:r>
            <a:r>
              <a:rPr lang="tr-TR" sz="1800" b="1" dirty="0">
                <a:solidFill>
                  <a:schemeClr val="tx1"/>
                </a:solidFill>
              </a:rPr>
              <a:t>/</a:t>
            </a:r>
            <a:r>
              <a:rPr lang="tr-TR" sz="1800" b="1" dirty="0" err="1">
                <a:solidFill>
                  <a:schemeClr val="tx1"/>
                </a:solidFill>
              </a:rPr>
              <a:t>Pioglitazon</a:t>
            </a:r>
            <a:endParaRPr lang="tr-TR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10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60" y="2503704"/>
            <a:ext cx="4404268" cy="4049902"/>
          </a:xfrm>
        </p:spPr>
      </p:pic>
      <p:sp>
        <p:nvSpPr>
          <p:cNvPr id="9" name="Beşgen 8"/>
          <p:cNvSpPr/>
          <p:nvPr/>
        </p:nvSpPr>
        <p:spPr>
          <a:xfrm>
            <a:off x="1341884" y="548680"/>
            <a:ext cx="3972220" cy="1584176"/>
          </a:xfrm>
          <a:prstGeom prst="homePlat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bg1"/>
                </a:solidFill>
                <a:latin typeface="Georgia" panose="02040502050405020303" pitchFamily="18" charset="0"/>
              </a:rPr>
              <a:t>DROSPİRENON/ÖSTRADİOL KOMBİNASYONU</a:t>
            </a:r>
          </a:p>
        </p:txBody>
      </p:sp>
    </p:spTree>
    <p:extLst>
      <p:ext uri="{BB962C8B-B14F-4D97-AF65-F5344CB8AC3E}">
        <p14:creationId xmlns:p14="http://schemas.microsoft.com/office/powerpoint/2010/main" val="92930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9700065" cy="922115"/>
          </a:xfrm>
        </p:spPr>
        <p:txBody>
          <a:bodyPr/>
          <a:lstStyle/>
          <a:p>
            <a:r>
              <a:rPr lang="tr-TR" dirty="0"/>
              <a:t>ORAL KONTRASEPTİF GRUBU İLAÇLAR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8883" y="1412776"/>
            <a:ext cx="10360501" cy="4751293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sym typeface="Wingdings" panose="05000000000000000000" pitchFamily="2" charset="2"/>
              </a:rPr>
              <a:t> </a:t>
            </a:r>
            <a:r>
              <a:rPr lang="tr-TR" dirty="0"/>
              <a:t>Bu ilaçlar hormon içeren ilaçlardır. </a:t>
            </a:r>
          </a:p>
          <a:p>
            <a:pPr>
              <a:buFont typeface="Wingdings" panose="05000000000000000000" pitchFamily="2" charset="2"/>
              <a:buChar char="ð"/>
            </a:pPr>
            <a:r>
              <a:rPr lang="tr-TR" dirty="0"/>
              <a:t>Çoğunlukla östrojen- </a:t>
            </a:r>
            <a:r>
              <a:rPr lang="tr-TR" dirty="0" err="1"/>
              <a:t>progesteron</a:t>
            </a:r>
            <a:r>
              <a:rPr lang="tr-TR" dirty="0"/>
              <a:t> kombinasyonu olmakla beraber bazen sadece </a:t>
            </a:r>
            <a:r>
              <a:rPr lang="tr-TR" dirty="0" err="1"/>
              <a:t>progesteron</a:t>
            </a:r>
            <a:r>
              <a:rPr lang="tr-TR" dirty="0"/>
              <a:t> içerirler.</a:t>
            </a:r>
          </a:p>
          <a:p>
            <a:pPr>
              <a:buFont typeface="Wingdings" panose="05000000000000000000" pitchFamily="2" charset="2"/>
              <a:buChar char="ð"/>
            </a:pPr>
            <a:r>
              <a:rPr lang="tr-TR" dirty="0"/>
              <a:t> </a:t>
            </a:r>
          </a:p>
        </p:txBody>
      </p:sp>
      <p:sp>
        <p:nvSpPr>
          <p:cNvPr id="4" name="Oval 3"/>
          <p:cNvSpPr/>
          <p:nvPr/>
        </p:nvSpPr>
        <p:spPr>
          <a:xfrm>
            <a:off x="1341884" y="2924944"/>
            <a:ext cx="6624736" cy="37261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2800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</a:t>
            </a:r>
            <a:r>
              <a:rPr lang="tr-TR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tr-TR" sz="2800" dirty="0" err="1">
                <a:solidFill>
                  <a:schemeClr val="accent6">
                    <a:lumMod val="50000"/>
                  </a:schemeClr>
                </a:solidFill>
              </a:rPr>
              <a:t>Östradiol</a:t>
            </a:r>
            <a:r>
              <a:rPr lang="tr-TR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tr-TR" sz="2800" dirty="0">
                <a:solidFill>
                  <a:schemeClr val="accent6">
                    <a:lumMod val="50000"/>
                  </a:schemeClr>
                </a:solidFill>
                <a:sym typeface="Wingdings" panose="05000000000000000000" pitchFamily="2" charset="2"/>
              </a:rPr>
              <a:t>    </a:t>
            </a:r>
            <a:r>
              <a:rPr lang="tr-TR" sz="2800" dirty="0" err="1">
                <a:solidFill>
                  <a:schemeClr val="accent6">
                    <a:lumMod val="50000"/>
                  </a:schemeClr>
                </a:solidFill>
              </a:rPr>
              <a:t>Progesteron</a:t>
            </a:r>
            <a:endParaRPr lang="tr-TR" sz="2800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 algn="ctr">
              <a:buFont typeface="Wingdings" panose="05000000000000000000" pitchFamily="2" charset="2"/>
              <a:buChar char="ð"/>
            </a:pPr>
            <a:r>
              <a:rPr lang="tr-TR" sz="2800" dirty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tr-TR" sz="2800" dirty="0" err="1">
                <a:solidFill>
                  <a:schemeClr val="accent6">
                    <a:lumMod val="50000"/>
                  </a:schemeClr>
                </a:solidFill>
              </a:rPr>
              <a:t>Levonergestrel</a:t>
            </a:r>
            <a:endParaRPr lang="tr-TR" sz="2800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 algn="ctr">
              <a:buFont typeface="Wingdings" panose="05000000000000000000" pitchFamily="2" charset="2"/>
              <a:buChar char="ð"/>
            </a:pPr>
            <a:r>
              <a:rPr lang="tr-TR" sz="2800" dirty="0" err="1">
                <a:solidFill>
                  <a:schemeClr val="accent6">
                    <a:lumMod val="50000"/>
                  </a:schemeClr>
                </a:solidFill>
              </a:rPr>
              <a:t>Drospirenon</a:t>
            </a:r>
            <a:r>
              <a:rPr lang="tr-TR" sz="2800" dirty="0">
                <a:solidFill>
                  <a:schemeClr val="accent6">
                    <a:lumMod val="50000"/>
                  </a:schemeClr>
                </a:solidFill>
              </a:rPr>
              <a:t>/</a:t>
            </a:r>
            <a:r>
              <a:rPr lang="tr-TR" sz="2800" dirty="0" err="1">
                <a:solidFill>
                  <a:schemeClr val="accent6">
                    <a:lumMod val="50000"/>
                  </a:schemeClr>
                </a:solidFill>
              </a:rPr>
              <a:t>östradiol</a:t>
            </a:r>
            <a:endParaRPr lang="tr-TR" sz="2800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tr-TR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92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afik 10"/>
          <p:cNvGraphicFramePr/>
          <p:nvPr>
            <p:extLst>
              <p:ext uri="{D42A27DB-BD31-4B8C-83A1-F6EECF244321}">
                <p14:modId xmlns:p14="http://schemas.microsoft.com/office/powerpoint/2010/main" val="3851059388"/>
              </p:ext>
            </p:extLst>
          </p:nvPr>
        </p:nvGraphicFramePr>
        <p:xfrm>
          <a:off x="6166420" y="1700808"/>
          <a:ext cx="5719125" cy="4148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Metin kutusu 11"/>
          <p:cNvSpPr txBox="1"/>
          <p:nvPr/>
        </p:nvSpPr>
        <p:spPr>
          <a:xfrm>
            <a:off x="1125860" y="116632"/>
            <a:ext cx="8640960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tr-TR" sz="3200" b="1" dirty="0">
                <a:solidFill>
                  <a:srgbClr val="7030A0"/>
                </a:solidFill>
              </a:rPr>
              <a:t>DROSPİRENON/ÖSTRADİOL KOMBİNASYONUNA AİT İLAÇ ETKİLEŞİMLERİ</a:t>
            </a:r>
          </a:p>
        </p:txBody>
      </p:sp>
      <p:sp>
        <p:nvSpPr>
          <p:cNvPr id="13" name="Beşgen 12"/>
          <p:cNvSpPr/>
          <p:nvPr/>
        </p:nvSpPr>
        <p:spPr>
          <a:xfrm>
            <a:off x="1125860" y="1308070"/>
            <a:ext cx="2016224" cy="1328842"/>
          </a:xfrm>
          <a:prstGeom prst="homePlat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b="1" dirty="0">
                <a:solidFill>
                  <a:schemeClr val="bg1"/>
                </a:solidFill>
              </a:rPr>
              <a:t>MİNÖR ETKİLEŞİM</a:t>
            </a:r>
          </a:p>
          <a:p>
            <a:pPr algn="ctr"/>
            <a:r>
              <a:rPr lang="tr-TR" sz="1400" b="1" dirty="0" err="1">
                <a:solidFill>
                  <a:schemeClr val="bg1"/>
                </a:solidFill>
              </a:rPr>
              <a:t>Atorvastatin</a:t>
            </a:r>
            <a:endParaRPr lang="tr-TR" sz="1400" b="1" dirty="0">
              <a:solidFill>
                <a:schemeClr val="bg1"/>
              </a:solidFill>
            </a:endParaRPr>
          </a:p>
          <a:p>
            <a:pPr algn="ctr"/>
            <a:r>
              <a:rPr lang="tr-TR" sz="1400" b="1" dirty="0" err="1">
                <a:solidFill>
                  <a:schemeClr val="bg1"/>
                </a:solidFill>
              </a:rPr>
              <a:t>Simetidin</a:t>
            </a:r>
            <a:endParaRPr lang="tr-TR" sz="1400" b="1" dirty="0">
              <a:solidFill>
                <a:schemeClr val="bg1"/>
              </a:solidFill>
            </a:endParaRPr>
          </a:p>
          <a:p>
            <a:pPr algn="ctr"/>
            <a:r>
              <a:rPr lang="tr-TR" sz="1400" b="1" dirty="0" err="1">
                <a:solidFill>
                  <a:schemeClr val="bg1"/>
                </a:solidFill>
              </a:rPr>
              <a:t>Fentanil</a:t>
            </a:r>
            <a:endParaRPr lang="tr-TR" sz="1400" b="1" dirty="0">
              <a:solidFill>
                <a:schemeClr val="bg1"/>
              </a:solidFill>
            </a:endParaRPr>
          </a:p>
          <a:p>
            <a:pPr algn="ctr"/>
            <a:endParaRPr lang="tr-TR" sz="1600" b="1" dirty="0">
              <a:solidFill>
                <a:schemeClr val="bg1"/>
              </a:solidFill>
            </a:endParaRPr>
          </a:p>
        </p:txBody>
      </p:sp>
      <p:sp>
        <p:nvSpPr>
          <p:cNvPr id="14" name="Beşgen 13"/>
          <p:cNvSpPr/>
          <p:nvPr/>
        </p:nvSpPr>
        <p:spPr>
          <a:xfrm>
            <a:off x="1125860" y="2810724"/>
            <a:ext cx="3528392" cy="201622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800" b="1" dirty="0">
                <a:solidFill>
                  <a:schemeClr val="bg1"/>
                </a:solidFill>
              </a:rPr>
              <a:t>MAJÖR ETKİLEŞİMLER</a:t>
            </a:r>
          </a:p>
          <a:p>
            <a:pPr algn="ctr"/>
            <a:r>
              <a:rPr lang="tr-TR" sz="1400" b="1" dirty="0" err="1">
                <a:solidFill>
                  <a:schemeClr val="tx1"/>
                </a:solidFill>
              </a:rPr>
              <a:t>Karbamazepin</a:t>
            </a:r>
            <a:endParaRPr lang="tr-TR" sz="1400" b="1" dirty="0">
              <a:solidFill>
                <a:schemeClr val="tx1"/>
              </a:solidFill>
            </a:endParaRPr>
          </a:p>
          <a:p>
            <a:pPr algn="ctr"/>
            <a:r>
              <a:rPr lang="tr-TR" sz="1400" b="1" dirty="0" err="1">
                <a:solidFill>
                  <a:schemeClr val="tx1"/>
                </a:solidFill>
              </a:rPr>
              <a:t>Fenitoin</a:t>
            </a:r>
            <a:endParaRPr lang="tr-TR" sz="1400" b="1" dirty="0">
              <a:solidFill>
                <a:schemeClr val="tx1"/>
              </a:solidFill>
            </a:endParaRPr>
          </a:p>
          <a:p>
            <a:pPr algn="ctr"/>
            <a:r>
              <a:rPr lang="tr-TR" sz="1400" b="1" dirty="0" err="1">
                <a:solidFill>
                  <a:schemeClr val="tx1"/>
                </a:solidFill>
              </a:rPr>
              <a:t>Fenobarbital</a:t>
            </a:r>
            <a:endParaRPr lang="tr-TR" sz="1400" b="1" dirty="0">
              <a:solidFill>
                <a:schemeClr val="tx1"/>
              </a:solidFill>
            </a:endParaRPr>
          </a:p>
          <a:p>
            <a:pPr algn="ctr"/>
            <a:r>
              <a:rPr lang="tr-TR" sz="1400" b="1" dirty="0" err="1">
                <a:solidFill>
                  <a:schemeClr val="tx1"/>
                </a:solidFill>
              </a:rPr>
              <a:t>Dantrolen</a:t>
            </a:r>
            <a:endParaRPr lang="tr-TR" sz="1400" b="1" dirty="0">
              <a:solidFill>
                <a:schemeClr val="tx1"/>
              </a:solidFill>
            </a:endParaRPr>
          </a:p>
          <a:p>
            <a:pPr algn="ctr"/>
            <a:r>
              <a:rPr lang="tr-TR" sz="1400" b="1" dirty="0" err="1">
                <a:solidFill>
                  <a:schemeClr val="tx1"/>
                </a:solidFill>
              </a:rPr>
              <a:t>Griseofulvin</a:t>
            </a:r>
            <a:endParaRPr lang="tr-TR" sz="1400" b="1" dirty="0">
              <a:solidFill>
                <a:schemeClr val="tx1"/>
              </a:solidFill>
            </a:endParaRPr>
          </a:p>
          <a:p>
            <a:pPr algn="ctr"/>
            <a:r>
              <a:rPr lang="tr-TR" sz="1400" b="1" dirty="0" err="1">
                <a:solidFill>
                  <a:schemeClr val="tx1"/>
                </a:solidFill>
              </a:rPr>
              <a:t>Rifampin</a:t>
            </a:r>
            <a:endParaRPr lang="tr-TR" sz="1400" b="1" dirty="0">
              <a:solidFill>
                <a:schemeClr val="tx1"/>
              </a:solidFill>
            </a:endParaRPr>
          </a:p>
          <a:p>
            <a:pPr algn="ctr"/>
            <a:r>
              <a:rPr lang="tr-TR" sz="1400" b="1" dirty="0">
                <a:solidFill>
                  <a:schemeClr val="tx1"/>
                </a:solidFill>
              </a:rPr>
              <a:t>Sarı Kantaron</a:t>
            </a:r>
          </a:p>
          <a:p>
            <a:pPr algn="ctr"/>
            <a:endParaRPr lang="tr-TR" sz="1800" b="1" dirty="0">
              <a:solidFill>
                <a:schemeClr val="bg1"/>
              </a:solidFill>
            </a:endParaRPr>
          </a:p>
        </p:txBody>
      </p:sp>
      <p:sp>
        <p:nvSpPr>
          <p:cNvPr id="15" name="Beşgen 14"/>
          <p:cNvSpPr/>
          <p:nvPr/>
        </p:nvSpPr>
        <p:spPr>
          <a:xfrm>
            <a:off x="1125860" y="4941168"/>
            <a:ext cx="4896544" cy="1800200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bg1"/>
                </a:solidFill>
              </a:rPr>
              <a:t>ORTA DERECELİ ETKİLEŞİMLER</a:t>
            </a:r>
          </a:p>
          <a:p>
            <a:pPr algn="ctr"/>
            <a:r>
              <a:rPr lang="tr-TR" sz="1600" b="1" dirty="0" err="1">
                <a:solidFill>
                  <a:schemeClr val="tx1"/>
                </a:solidFill>
              </a:rPr>
              <a:t>Hidrokortizon</a:t>
            </a:r>
            <a:r>
              <a:rPr lang="tr-TR" sz="1600" b="1" dirty="0">
                <a:solidFill>
                  <a:schemeClr val="tx1"/>
                </a:solidFill>
              </a:rPr>
              <a:t>/</a:t>
            </a:r>
            <a:r>
              <a:rPr lang="tr-TR" sz="1600" b="1" dirty="0" err="1">
                <a:solidFill>
                  <a:schemeClr val="tx1"/>
                </a:solidFill>
              </a:rPr>
              <a:t>Prednizolon</a:t>
            </a:r>
            <a:r>
              <a:rPr lang="tr-TR" sz="1600" b="1" dirty="0">
                <a:solidFill>
                  <a:schemeClr val="tx1"/>
                </a:solidFill>
              </a:rPr>
              <a:t>/</a:t>
            </a:r>
            <a:r>
              <a:rPr lang="tr-TR" sz="1600" b="1" dirty="0" err="1">
                <a:solidFill>
                  <a:schemeClr val="tx1"/>
                </a:solidFill>
              </a:rPr>
              <a:t>Secobarbital</a:t>
            </a:r>
            <a:r>
              <a:rPr lang="tr-TR" sz="1600" b="1" dirty="0">
                <a:solidFill>
                  <a:schemeClr val="bg1"/>
                </a:solidFill>
              </a:rPr>
              <a:t>/</a:t>
            </a:r>
            <a:r>
              <a:rPr lang="tr-TR" sz="1600" b="1" dirty="0" err="1">
                <a:solidFill>
                  <a:schemeClr val="bg1"/>
                </a:solidFill>
              </a:rPr>
              <a:t>Ritonavir</a:t>
            </a:r>
            <a:r>
              <a:rPr lang="tr-TR" sz="1600" b="1" dirty="0">
                <a:solidFill>
                  <a:schemeClr val="bg1"/>
                </a:solidFill>
              </a:rPr>
              <a:t>/</a:t>
            </a:r>
            <a:r>
              <a:rPr lang="tr-TR" sz="1600" b="1" dirty="0" err="1">
                <a:solidFill>
                  <a:schemeClr val="bg1"/>
                </a:solidFill>
              </a:rPr>
              <a:t>Klaritromisin</a:t>
            </a:r>
            <a:r>
              <a:rPr lang="tr-TR" sz="1600" b="1" dirty="0">
                <a:solidFill>
                  <a:schemeClr val="bg1"/>
                </a:solidFill>
              </a:rPr>
              <a:t>/</a:t>
            </a:r>
            <a:r>
              <a:rPr lang="tr-TR" sz="1600" b="1" dirty="0" err="1">
                <a:solidFill>
                  <a:schemeClr val="bg1"/>
                </a:solidFill>
              </a:rPr>
              <a:t>Eritromisin</a:t>
            </a:r>
            <a:r>
              <a:rPr lang="tr-TR" sz="1600" b="1" dirty="0">
                <a:solidFill>
                  <a:schemeClr val="bg1"/>
                </a:solidFill>
              </a:rPr>
              <a:t>/</a:t>
            </a:r>
            <a:r>
              <a:rPr lang="tr-TR" sz="1600" b="1" dirty="0" err="1">
                <a:solidFill>
                  <a:schemeClr val="bg1"/>
                </a:solidFill>
              </a:rPr>
              <a:t>Telitromisin</a:t>
            </a:r>
            <a:r>
              <a:rPr lang="tr-TR" sz="1600" b="1" dirty="0">
                <a:solidFill>
                  <a:schemeClr val="bg1"/>
                </a:solidFill>
              </a:rPr>
              <a:t>/</a:t>
            </a:r>
            <a:r>
              <a:rPr lang="tr-TR" sz="1600" b="1" dirty="0" err="1">
                <a:solidFill>
                  <a:schemeClr val="bg1"/>
                </a:solidFill>
              </a:rPr>
              <a:t>Diltiazem</a:t>
            </a:r>
            <a:r>
              <a:rPr lang="tr-TR" sz="1600" b="1" dirty="0">
                <a:solidFill>
                  <a:schemeClr val="bg1"/>
                </a:solidFill>
              </a:rPr>
              <a:t>/</a:t>
            </a:r>
            <a:r>
              <a:rPr lang="tr-TR" sz="1600" b="1" dirty="0" err="1">
                <a:solidFill>
                  <a:schemeClr val="bg1"/>
                </a:solidFill>
              </a:rPr>
              <a:t>Flukonazol</a:t>
            </a:r>
            <a:r>
              <a:rPr lang="tr-TR" sz="1600" b="1" dirty="0">
                <a:solidFill>
                  <a:schemeClr val="bg1"/>
                </a:solidFill>
              </a:rPr>
              <a:t>/</a:t>
            </a:r>
            <a:r>
              <a:rPr lang="tr-TR" sz="1600" b="1" dirty="0" err="1">
                <a:solidFill>
                  <a:schemeClr val="bg1"/>
                </a:solidFill>
              </a:rPr>
              <a:t>Ketokonazol</a:t>
            </a:r>
            <a:r>
              <a:rPr lang="tr-TR" sz="1600" b="1" dirty="0">
                <a:solidFill>
                  <a:srgbClr val="FFFF00"/>
                </a:solidFill>
              </a:rPr>
              <a:t>/Aspirin/</a:t>
            </a:r>
            <a:r>
              <a:rPr lang="tr-TR" sz="1600" b="1" dirty="0" err="1">
                <a:solidFill>
                  <a:srgbClr val="FFFF00"/>
                </a:solidFill>
              </a:rPr>
              <a:t>Warfarin</a:t>
            </a:r>
            <a:endParaRPr lang="tr-TR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85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706091"/>
          </a:xfrm>
        </p:spPr>
        <p:txBody>
          <a:bodyPr/>
          <a:lstStyle/>
          <a:p>
            <a:r>
              <a:rPr lang="tr-TR" dirty="0"/>
              <a:t>ORAL KONTRASEPTİFLERİN ETKİ MEKANİZMASI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09836" y="1556792"/>
            <a:ext cx="10360501" cy="4462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latin typeface="Georgia" panose="02040502050405020303" pitchFamily="18" charset="0"/>
              </a:rPr>
              <a:t> Oral </a:t>
            </a:r>
            <a:r>
              <a:rPr lang="tr-TR" dirty="0" err="1">
                <a:latin typeface="Georgia" panose="02040502050405020303" pitchFamily="18" charset="0"/>
              </a:rPr>
              <a:t>kontraseptifler</a:t>
            </a:r>
            <a:r>
              <a:rPr lang="tr-TR" dirty="0">
                <a:latin typeface="Georgia" panose="02040502050405020303" pitchFamily="18" charset="0"/>
              </a:rPr>
              <a:t> ;</a:t>
            </a:r>
          </a:p>
          <a:p>
            <a:pPr>
              <a:buFontTx/>
              <a:buChar char="-"/>
            </a:pPr>
            <a:r>
              <a:rPr lang="tr-TR" dirty="0">
                <a:latin typeface="Georgia" panose="02040502050405020303" pitchFamily="18" charset="0"/>
              </a:rPr>
              <a:t>Kadınların doğal hormon düzeylerini değiştirir </a:t>
            </a:r>
            <a:r>
              <a:rPr lang="tr-TR" dirty="0">
                <a:latin typeface="Georgia" panose="02040502050405020303" pitchFamily="18" charset="0"/>
                <a:sym typeface="Wingdings" panose="05000000000000000000" pitchFamily="2" charset="2"/>
              </a:rPr>
              <a:t></a:t>
            </a:r>
          </a:p>
          <a:p>
            <a:pPr marL="0" indent="0">
              <a:buNone/>
            </a:pPr>
            <a:endParaRPr lang="tr-TR" dirty="0">
              <a:latin typeface="Georgia" panose="02040502050405020303" pitchFamily="18" charset="0"/>
            </a:endParaRPr>
          </a:p>
          <a:p>
            <a:pPr>
              <a:buFontTx/>
              <a:buChar char="-"/>
            </a:pPr>
            <a:r>
              <a:rPr lang="tr-TR" dirty="0" err="1">
                <a:latin typeface="Georgia" panose="02040502050405020303" pitchFamily="18" charset="0"/>
              </a:rPr>
              <a:t>Serviksten</a:t>
            </a:r>
            <a:r>
              <a:rPr lang="tr-TR" dirty="0">
                <a:latin typeface="Georgia" panose="02040502050405020303" pitchFamily="18" charset="0"/>
              </a:rPr>
              <a:t>  mukus salınımını azaltır </a:t>
            </a:r>
            <a:r>
              <a:rPr lang="tr-TR" dirty="0">
                <a:latin typeface="Georgia" panose="02040502050405020303" pitchFamily="18" charset="0"/>
                <a:sym typeface="Wingdings" panose="05000000000000000000" pitchFamily="2" charset="2"/>
              </a:rPr>
              <a:t></a:t>
            </a:r>
            <a:endParaRPr lang="tr-TR" dirty="0">
              <a:latin typeface="Georgia" panose="02040502050405020303" pitchFamily="18" charset="0"/>
            </a:endParaRPr>
          </a:p>
          <a:p>
            <a:pPr>
              <a:buFontTx/>
              <a:buChar char="-"/>
            </a:pPr>
            <a:endParaRPr lang="tr-TR" dirty="0">
              <a:latin typeface="Georgia" panose="02040502050405020303" pitchFamily="18" charset="0"/>
            </a:endParaRPr>
          </a:p>
          <a:p>
            <a:pPr>
              <a:buFontTx/>
              <a:buChar char="-"/>
            </a:pPr>
            <a:r>
              <a:rPr lang="tr-TR" dirty="0">
                <a:latin typeface="Georgia" panose="02040502050405020303" pitchFamily="18" charset="0"/>
              </a:rPr>
              <a:t>Rahim içi dokusunu inceltir </a:t>
            </a:r>
            <a:r>
              <a:rPr lang="tr-TR" dirty="0">
                <a:latin typeface="Georgia" panose="02040502050405020303" pitchFamily="18" charset="0"/>
                <a:sym typeface="Wingdings" panose="05000000000000000000" pitchFamily="2" charset="2"/>
              </a:rPr>
              <a:t></a:t>
            </a:r>
            <a:endParaRPr lang="tr-TR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577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850107"/>
          </a:xfrm>
        </p:spPr>
        <p:txBody>
          <a:bodyPr/>
          <a:lstStyle/>
          <a:p>
            <a:r>
              <a:rPr lang="tr-TR" dirty="0"/>
              <a:t>ORAL KONTRASEPTİFLERİN YAN ETKİLERİ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/>
              <a:t>Bulantı</a:t>
            </a:r>
          </a:p>
          <a:p>
            <a:r>
              <a:rPr lang="tr-TR" b="1" dirty="0"/>
              <a:t>Ara kanaması</a:t>
            </a:r>
          </a:p>
          <a:p>
            <a:r>
              <a:rPr lang="tr-TR" b="1" dirty="0" err="1"/>
              <a:t>Amenore</a:t>
            </a:r>
            <a:endParaRPr lang="tr-TR" b="1" dirty="0"/>
          </a:p>
          <a:p>
            <a:r>
              <a:rPr lang="tr-TR" b="1" dirty="0"/>
              <a:t>Göğüslerde dolgunluk, duyarlılık</a:t>
            </a:r>
          </a:p>
          <a:p>
            <a:r>
              <a:rPr lang="tr-TR" b="1" dirty="0" err="1"/>
              <a:t>Laktasyonun</a:t>
            </a:r>
            <a:r>
              <a:rPr lang="tr-TR" b="1" dirty="0"/>
              <a:t> </a:t>
            </a:r>
            <a:r>
              <a:rPr lang="tr-TR" b="1" dirty="0" err="1"/>
              <a:t>inhibisyonu</a:t>
            </a:r>
            <a:endParaRPr lang="tr-TR" b="1" dirty="0"/>
          </a:p>
          <a:p>
            <a:r>
              <a:rPr lang="tr-TR" b="1" dirty="0"/>
              <a:t>İştah artması ve kilo alımı</a:t>
            </a:r>
          </a:p>
          <a:p>
            <a:r>
              <a:rPr lang="tr-TR" b="1" dirty="0"/>
              <a:t>Akne </a:t>
            </a:r>
          </a:p>
          <a:p>
            <a:r>
              <a:rPr lang="tr-TR" b="1" dirty="0"/>
              <a:t>Depresyon</a:t>
            </a:r>
          </a:p>
        </p:txBody>
      </p:sp>
    </p:spTree>
    <p:extLst>
      <p:ext uri="{BB962C8B-B14F-4D97-AF65-F5344CB8AC3E}">
        <p14:creationId xmlns:p14="http://schemas.microsoft.com/office/powerpoint/2010/main" val="419673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aşlık 12"/>
          <p:cNvSpPr>
            <a:spLocks noGrp="1"/>
          </p:cNvSpPr>
          <p:nvPr>
            <p:ph type="title"/>
          </p:nvPr>
        </p:nvSpPr>
        <p:spPr>
          <a:xfrm>
            <a:off x="1218883" y="274637"/>
            <a:ext cx="4083441" cy="1210147"/>
          </a:xfrm>
          <a:solidFill>
            <a:schemeClr val="bg2">
              <a:lumMod val="50000"/>
            </a:schemeClr>
          </a:solidFill>
          <a:ln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rtl="0"/>
            <a:r>
              <a:rPr lang="tr-TR" dirty="0"/>
              <a:t> </a:t>
            </a:r>
            <a:r>
              <a:rPr lang="tr-TR" dirty="0">
                <a:latin typeface="+mn-lt"/>
              </a:rPr>
              <a:t>ÖSTROJEN ENDİKASYONLARI</a:t>
            </a:r>
            <a:endParaRPr lang="en-US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İçerik Yer Tutucusu 13"/>
              <p:cNvSpPr>
                <a:spLocks noGrp="1"/>
              </p:cNvSpPr>
              <p:nvPr>
                <p:ph idx="1"/>
              </p:nvPr>
            </p:nvSpPr>
            <p:spPr>
              <a:xfrm>
                <a:off x="1183897" y="1701797"/>
                <a:ext cx="4947537" cy="4401205"/>
              </a:xfrm>
              <a:solidFill>
                <a:schemeClr val="accent1">
                  <a:lumMod val="60000"/>
                  <a:lumOff val="40000"/>
                </a:schemeClr>
              </a:solidFill>
            </p:spPr>
            <p:txBody>
              <a:bodyPr rtlCol="0">
                <a:no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20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" sz="2000" i="1" dirty="0">
                    <a:solidFill>
                      <a:schemeClr val="bg1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tr" sz="2400" dirty="0">
                    <a:solidFill>
                      <a:schemeClr val="bg1"/>
                    </a:solidFill>
                  </a:rPr>
                  <a:t>Kontrasepsiyon</a:t>
                </a:r>
                <a:endParaRPr lang="tr" sz="2400" i="1" dirty="0">
                  <a:solidFill>
                    <a:schemeClr val="bg1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20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 </m:t>
                    </m:r>
                  </m:oMath>
                </a14:m>
                <a:r>
                  <a:rPr lang="tr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Atrofik vajinit (Vajinal dejenerasyon)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20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 </m:t>
                    </m:r>
                  </m:oMath>
                </a14:m>
                <a:r>
                  <a:rPr lang="tr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Disfonksiyonel  Uterus  Kanaması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20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 </m:t>
                    </m:r>
                  </m:oMath>
                </a14:m>
                <a:r>
                  <a:rPr lang="tr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Hipogonadizm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20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 </m:t>
                    </m:r>
                  </m:oMath>
                </a14:m>
                <a:r>
                  <a:rPr lang="tr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Menopoz kaynaklı sıcak basması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20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 </m:t>
                    </m:r>
                  </m:oMath>
                </a14:m>
                <a:r>
                  <a:rPr lang="tr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Osteoporoz profilaksisi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20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 </m:t>
                    </m:r>
                  </m:oMath>
                </a14:m>
                <a:r>
                  <a:rPr lang="tr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Prostat kanseri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20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 </m:t>
                    </m:r>
                  </m:oMath>
                </a14:m>
                <a:r>
                  <a:rPr lang="tr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Over kisti</a:t>
                </a:r>
              </a:p>
            </p:txBody>
          </p:sp>
        </mc:Choice>
        <mc:Fallback xmlns="">
          <p:sp>
            <p:nvSpPr>
              <p:cNvPr id="14" name="İçerik Yer Tutucusu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83897" y="1701797"/>
                <a:ext cx="4947537" cy="4401205"/>
              </a:xfrm>
              <a:blipFill rotWithShape="0">
                <a:blip r:embed="rId2"/>
                <a:stretch>
                  <a:fillRect t="-152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ikdörtgen 2"/>
          <p:cNvSpPr/>
          <p:nvPr/>
        </p:nvSpPr>
        <p:spPr>
          <a:xfrm>
            <a:off x="6706480" y="260648"/>
            <a:ext cx="4788532" cy="122413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dirty="0">
                <a:solidFill>
                  <a:schemeClr val="tx1"/>
                </a:solidFill>
              </a:rPr>
              <a:t>ÖSTROJEN KONTRENDİKASYONLARI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Metin kutusu 4"/>
              <p:cNvSpPr txBox="1"/>
              <p:nvPr/>
            </p:nvSpPr>
            <p:spPr>
              <a:xfrm>
                <a:off x="6706480" y="1701797"/>
                <a:ext cx="4932548" cy="4401205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tr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dirty="0"/>
                  <a:t> </a:t>
                </a:r>
                <a:r>
                  <a:rPr lang="tr-TR" dirty="0">
                    <a:solidFill>
                      <a:schemeClr val="bg1"/>
                    </a:solidFill>
                  </a:rPr>
                  <a:t>GEBELİK</a:t>
                </a:r>
              </a:p>
              <a:p>
                <a:r>
                  <a:rPr lang="tr-TR" dirty="0"/>
                  <a:t> </a:t>
                </a:r>
                <a14:m>
                  <m:oMath xmlns:m="http://schemas.openxmlformats.org/officeDocument/2006/math">
                    <m:r>
                      <a:rPr lang="tr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dirty="0">
                    <a:solidFill>
                      <a:schemeClr val="bg1"/>
                    </a:solidFill>
                  </a:rPr>
                  <a:t>Anjiyoödem</a:t>
                </a:r>
              </a:p>
              <a:p>
                <a14:m>
                  <m:oMath xmlns:m="http://schemas.openxmlformats.org/officeDocument/2006/math">
                    <m:r>
                      <a:rPr lang="tr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dirty="0"/>
                  <a:t> </a:t>
                </a:r>
                <a:r>
                  <a:rPr lang="tr-TR" dirty="0" err="1">
                    <a:solidFill>
                      <a:schemeClr val="bg1"/>
                    </a:solidFill>
                  </a:rPr>
                  <a:t>Endometriyum</a:t>
                </a:r>
                <a:r>
                  <a:rPr lang="tr-TR" dirty="0">
                    <a:solidFill>
                      <a:schemeClr val="bg1"/>
                    </a:solidFill>
                  </a:rPr>
                  <a:t> </a:t>
                </a:r>
                <a:r>
                  <a:rPr lang="tr-TR" dirty="0" err="1">
                    <a:solidFill>
                      <a:schemeClr val="bg1"/>
                    </a:solidFill>
                  </a:rPr>
                  <a:t>Karsinoması</a:t>
                </a:r>
                <a:endParaRPr lang="tr-TR" dirty="0">
                  <a:solidFill>
                    <a:schemeClr val="bg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tr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dirty="0"/>
                  <a:t> </a:t>
                </a:r>
                <a:r>
                  <a:rPr lang="tr-TR" dirty="0" err="1">
                    <a:solidFill>
                      <a:schemeClr val="bg1"/>
                    </a:solidFill>
                  </a:rPr>
                  <a:t>Hepatik</a:t>
                </a:r>
                <a:r>
                  <a:rPr lang="tr-TR" dirty="0">
                    <a:solidFill>
                      <a:schemeClr val="bg1"/>
                    </a:solidFill>
                  </a:rPr>
                  <a:t> </a:t>
                </a:r>
                <a:r>
                  <a:rPr lang="tr-TR" dirty="0" err="1">
                    <a:solidFill>
                      <a:schemeClr val="bg1"/>
                    </a:solidFill>
                  </a:rPr>
                  <a:t>Karsinom</a:t>
                </a:r>
                <a:endParaRPr lang="tr-TR" dirty="0">
                  <a:solidFill>
                    <a:schemeClr val="bg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tr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dirty="0"/>
                  <a:t> </a:t>
                </a:r>
                <a:r>
                  <a:rPr lang="tr-TR" dirty="0">
                    <a:solidFill>
                      <a:schemeClr val="bg1"/>
                    </a:solidFill>
                  </a:rPr>
                  <a:t>Meme Kanseri</a:t>
                </a:r>
              </a:p>
              <a:p>
                <a14:m>
                  <m:oMath xmlns:m="http://schemas.openxmlformats.org/officeDocument/2006/math">
                    <m:r>
                      <a:rPr lang="tr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dirty="0">
                    <a:solidFill>
                      <a:schemeClr val="bg1"/>
                    </a:solidFill>
                  </a:rPr>
                  <a:t> </a:t>
                </a:r>
                <a:r>
                  <a:rPr lang="tr-TR" dirty="0" err="1">
                    <a:solidFill>
                      <a:schemeClr val="bg1"/>
                    </a:solidFill>
                  </a:rPr>
                  <a:t>Over</a:t>
                </a:r>
                <a:r>
                  <a:rPr lang="tr-TR" dirty="0">
                    <a:solidFill>
                      <a:schemeClr val="bg1"/>
                    </a:solidFill>
                  </a:rPr>
                  <a:t> Kanseri</a:t>
                </a:r>
              </a:p>
              <a:p>
                <a14:m>
                  <m:oMath xmlns:m="http://schemas.openxmlformats.org/officeDocument/2006/math">
                    <m:r>
                      <a:rPr lang="tr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dirty="0"/>
                  <a:t> </a:t>
                </a:r>
                <a:r>
                  <a:rPr lang="tr-TR" dirty="0">
                    <a:solidFill>
                      <a:schemeClr val="bg1"/>
                    </a:solidFill>
                  </a:rPr>
                  <a:t>Vajinal </a:t>
                </a:r>
                <a:r>
                  <a:rPr lang="tr-TR" dirty="0" err="1">
                    <a:solidFill>
                      <a:schemeClr val="bg1"/>
                    </a:solidFill>
                  </a:rPr>
                  <a:t>karsinom</a:t>
                </a:r>
                <a:endParaRPr lang="tr-TR" dirty="0">
                  <a:solidFill>
                    <a:schemeClr val="bg1"/>
                  </a:solidFill>
                </a:endParaRPr>
              </a:p>
              <a:p>
                <a:endParaRPr lang="tr-TR" sz="2800" dirty="0">
                  <a:solidFill>
                    <a:schemeClr val="bg1"/>
                  </a:solidFill>
                </a:endParaRPr>
              </a:p>
              <a:p>
                <a:endParaRPr lang="tr-TR" sz="2800" dirty="0">
                  <a:solidFill>
                    <a:schemeClr val="bg1"/>
                  </a:solidFill>
                </a:endParaRPr>
              </a:p>
              <a:p>
                <a:endParaRPr lang="tr-TR" sz="2800" dirty="0">
                  <a:solidFill>
                    <a:schemeClr val="bg1"/>
                  </a:solidFill>
                </a:endParaRPr>
              </a:p>
              <a:p>
                <a:endParaRPr lang="tr-TR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Metin kutusu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6480" y="1701797"/>
                <a:ext cx="4932548" cy="4401205"/>
              </a:xfrm>
              <a:prstGeom prst="rect">
                <a:avLst/>
              </a:prstGeom>
              <a:blipFill rotWithShape="0">
                <a:blip r:embed="rId3"/>
                <a:stretch>
                  <a:fillRect t="-11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911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4443481" cy="122396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>
                <a:solidFill>
                  <a:schemeClr val="bg1"/>
                </a:solidFill>
              </a:rPr>
              <a:t>PROGESTERON ENDİKASYONLARI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Metin kutusu 5"/>
              <p:cNvSpPr txBox="1"/>
              <p:nvPr/>
            </p:nvSpPr>
            <p:spPr>
              <a:xfrm>
                <a:off x="7174532" y="1810536"/>
                <a:ext cx="4752528" cy="483209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tr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Miyokart </a:t>
                </a:r>
                <a:r>
                  <a:rPr lang="tr-TR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İnfarktüs</a:t>
                </a:r>
                <a:endParaRPr lang="tr-TR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tr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Meme Kanseri</a:t>
                </a:r>
              </a:p>
              <a:p>
                <a14:m>
                  <m:oMath xmlns:m="http://schemas.openxmlformats.org/officeDocument/2006/math">
                    <m:r>
                      <a:rPr lang="tr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tr-TR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Serviks</a:t>
                </a:r>
                <a:r>
                  <a:rPr lang="tr-TR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tr-TR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Karsinomu</a:t>
                </a:r>
                <a:r>
                  <a:rPr lang="tr-TR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tr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 </m:t>
                    </m:r>
                  </m:oMath>
                </a14:m>
                <a:r>
                  <a:rPr lang="tr-TR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Tromboembolitik Hastalıklar</a:t>
                </a:r>
              </a:p>
              <a:p>
                <a14:m>
                  <m:oMath xmlns:m="http://schemas.openxmlformats.org/officeDocument/2006/math">
                    <m:r>
                      <a:rPr lang="tr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tr-TR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Uterus</a:t>
                </a:r>
                <a:r>
                  <a:rPr lang="tr-TR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tr-TR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Karsinomu</a:t>
                </a:r>
                <a:r>
                  <a:rPr lang="tr-TR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tr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sz="28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Vajinal </a:t>
                </a:r>
                <a:r>
                  <a:rPr lang="tr-TR" sz="2800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Karsinom</a:t>
                </a:r>
                <a:endParaRPr lang="tr-TR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tr-TR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tr-TR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tr-TR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tr-TR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Metin kutusu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4532" y="1810536"/>
                <a:ext cx="4752528" cy="4832092"/>
              </a:xfrm>
              <a:prstGeom prst="rect">
                <a:avLst/>
              </a:prstGeom>
              <a:blipFill rotWithShape="0">
                <a:blip r:embed="rId3"/>
                <a:stretch>
                  <a:fillRect l="-2692" t="-126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İçerik Yer Tutucusu 6"/>
              <p:cNvSpPr txBox="1">
                <a:spLocks noGrp="1"/>
              </p:cNvSpPr>
              <p:nvPr>
                <p:ph idx="1"/>
              </p:nvPr>
            </p:nvSpPr>
            <p:spPr>
              <a:xfrm>
                <a:off x="1341884" y="1845651"/>
                <a:ext cx="4536504" cy="4844381"/>
              </a:xfrm>
              <a:prstGeom prst="rect">
                <a:avLst/>
              </a:prstGeom>
              <a:solidFill>
                <a:srgbClr val="7030A0"/>
              </a:solidFill>
            </p:spPr>
            <p:txBody>
              <a:bodyPr wrap="square" rtlCol="0">
                <a:sp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i="1"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Amenore</a:t>
                </a:r>
                <a:endParaRPr lang="tr-TR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i="1"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tr-TR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Disfonksiyonel</a:t>
                </a:r>
                <a:r>
                  <a:rPr lang="tr-TR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tr-TR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Uterus</a:t>
                </a:r>
                <a:r>
                  <a:rPr lang="tr-TR" dirty="0">
                    <a:latin typeface="Arial" panose="020B0604020202020204" pitchFamily="34" charset="0"/>
                    <a:cs typeface="Arial" panose="020B0604020202020204" pitchFamily="34" charset="0"/>
                  </a:rPr>
                  <a:t> Kanaması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i="1"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tr-TR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İnfertilite</a:t>
                </a:r>
                <a:r>
                  <a:rPr lang="tr-TR" dirty="0">
                    <a:latin typeface="Arial" panose="020B0604020202020204" pitchFamily="34" charset="0"/>
                    <a:cs typeface="Arial" panose="020B0604020202020204" pitchFamily="34" charset="0"/>
                  </a:rPr>
                  <a:t> (kısırlık)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i="1"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dirty="0">
                    <a:latin typeface="Arial" panose="020B0604020202020204" pitchFamily="34" charset="0"/>
                    <a:cs typeface="Arial" panose="020B0604020202020204" pitchFamily="34" charset="0"/>
                  </a:rPr>
                  <a:t> Kontrasepsiyon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i="1"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dirty="0">
                    <a:latin typeface="Arial" panose="020B0604020202020204" pitchFamily="34" charset="0"/>
                    <a:cs typeface="Arial" panose="020B0604020202020204" pitchFamily="34" charset="0"/>
                  </a:rPr>
                  <a:t> Erken Doğum </a:t>
                </a:r>
                <a:r>
                  <a:rPr lang="tr-TR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Profilaksisi</a:t>
                </a:r>
                <a:endParaRPr lang="tr-TR" dirty="0"/>
              </a:p>
              <a:p>
                <a:pPr marL="0" indent="0">
                  <a:buNone/>
                </a:pPr>
                <a:endParaRPr lang="tr-TR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tr-TR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İçerik Yer Tutucusu 6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41884" y="1845651"/>
                <a:ext cx="4536504" cy="4844381"/>
              </a:xfrm>
              <a:prstGeom prst="rect">
                <a:avLst/>
              </a:prstGeom>
              <a:blipFill rotWithShape="0">
                <a:blip r:embed="rId4"/>
                <a:stretch>
                  <a:fillRect l="-2016" t="-188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Metin kutusu 7"/>
          <p:cNvSpPr txBox="1"/>
          <p:nvPr/>
        </p:nvSpPr>
        <p:spPr>
          <a:xfrm>
            <a:off x="7030516" y="274637"/>
            <a:ext cx="4792300" cy="120032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tr-TR" sz="3600" dirty="0"/>
              <a:t>PROGESTERON KONTRENDİKASYONLARI</a:t>
            </a:r>
          </a:p>
        </p:txBody>
      </p:sp>
    </p:spTree>
    <p:extLst>
      <p:ext uri="{BB962C8B-B14F-4D97-AF65-F5344CB8AC3E}">
        <p14:creationId xmlns:p14="http://schemas.microsoft.com/office/powerpoint/2010/main" val="94624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İçerik Yer Tutucusu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13930">
            <a:off x="1071094" y="561016"/>
            <a:ext cx="4585692" cy="2292846"/>
          </a:xfrm>
        </p:spPr>
      </p:pic>
      <p:sp>
        <p:nvSpPr>
          <p:cNvPr id="9" name="Oval 8"/>
          <p:cNvSpPr/>
          <p:nvPr/>
        </p:nvSpPr>
        <p:spPr>
          <a:xfrm>
            <a:off x="549796" y="3429000"/>
            <a:ext cx="4464496" cy="309634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rgbClr val="FF0000"/>
                </a:solidFill>
              </a:rPr>
              <a:t>DİKKAT !! İSTENMEYEN GEBELİK TEHLİKESİ </a:t>
            </a:r>
          </a:p>
        </p:txBody>
      </p:sp>
    </p:spTree>
    <p:extLst>
      <p:ext uri="{BB962C8B-B14F-4D97-AF65-F5344CB8AC3E}">
        <p14:creationId xmlns:p14="http://schemas.microsoft.com/office/powerpoint/2010/main" val="322800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r>
              <a:rPr lang="tr-TR" b="1" u="sng" dirty="0">
                <a:solidFill>
                  <a:srgbClr val="FFFF00"/>
                </a:solidFill>
              </a:rPr>
              <a:t>ORAL KONTRASEPTİFLER VE GENİŞ SPREKTUMLU ANTİBİYOTİKLERİN BİRLİKTE KULLANIMI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solidFill>
            <a:srgbClr val="FAF02E"/>
          </a:solidFill>
        </p:spPr>
        <p:txBody>
          <a:bodyPr>
            <a:normAutofit fontScale="92500"/>
          </a:bodyPr>
          <a:lstStyle/>
          <a:p>
            <a:r>
              <a:rPr lang="tr-TR" sz="2400" b="1" dirty="0">
                <a:solidFill>
                  <a:schemeClr val="bg2"/>
                </a:solidFill>
              </a:rPr>
              <a:t>GENİŞ SPEKTRUMLU ANTİBİYOTİKLERİN KULLANIMI </a:t>
            </a:r>
            <a:r>
              <a:rPr lang="tr-TR" sz="2400" b="1" dirty="0" err="1">
                <a:solidFill>
                  <a:schemeClr val="bg2"/>
                </a:solidFill>
              </a:rPr>
              <a:t>enterohepatik</a:t>
            </a:r>
            <a:r>
              <a:rPr lang="tr-TR" sz="2400" b="1" dirty="0">
                <a:solidFill>
                  <a:schemeClr val="bg2"/>
                </a:solidFill>
              </a:rPr>
              <a:t> sirkülasyonu sağlayan ve BETA GLUKURONİDAZ İLE SÜLFATAZ enzimi üreten bakterilerin yok olmasına neden olur.</a:t>
            </a:r>
            <a:br>
              <a:rPr lang="tr-TR" sz="2400" b="1" dirty="0">
                <a:solidFill>
                  <a:schemeClr val="bg2"/>
                </a:solidFill>
              </a:rPr>
            </a:br>
            <a:r>
              <a:rPr lang="tr-TR" sz="2400" b="1" dirty="0">
                <a:solidFill>
                  <a:schemeClr val="bg2"/>
                </a:solidFill>
              </a:rPr>
              <a:t>- Oral </a:t>
            </a:r>
            <a:r>
              <a:rPr lang="tr-TR" sz="2400" b="1" dirty="0" err="1">
                <a:solidFill>
                  <a:schemeClr val="bg2"/>
                </a:solidFill>
              </a:rPr>
              <a:t>kontraseptiflerin</a:t>
            </a:r>
            <a:r>
              <a:rPr lang="tr-TR" sz="2400" b="1" dirty="0">
                <a:solidFill>
                  <a:schemeClr val="bg2"/>
                </a:solidFill>
              </a:rPr>
              <a:t> </a:t>
            </a:r>
            <a:r>
              <a:rPr lang="tr-TR" sz="2400" b="1" dirty="0" err="1">
                <a:solidFill>
                  <a:schemeClr val="bg2"/>
                </a:solidFill>
              </a:rPr>
              <a:t>coğu</a:t>
            </a:r>
            <a:r>
              <a:rPr lang="tr-TR" sz="2400" b="1" dirty="0">
                <a:solidFill>
                  <a:schemeClr val="bg2"/>
                </a:solidFill>
              </a:rPr>
              <a:t> ÖSTROJEN </a:t>
            </a:r>
            <a:r>
              <a:rPr lang="tr-TR" sz="2400" b="1" dirty="0" err="1">
                <a:solidFill>
                  <a:schemeClr val="bg2"/>
                </a:solidFill>
              </a:rPr>
              <a:t>icerikli</a:t>
            </a:r>
            <a:r>
              <a:rPr lang="tr-TR" sz="2400" b="1" dirty="0">
                <a:solidFill>
                  <a:schemeClr val="bg2"/>
                </a:solidFill>
              </a:rPr>
              <a:t> </a:t>
            </a:r>
            <a:r>
              <a:rPr lang="tr-TR" sz="2400" b="1" dirty="0" err="1">
                <a:solidFill>
                  <a:schemeClr val="bg2"/>
                </a:solidFill>
              </a:rPr>
              <a:t>ilaclardır</a:t>
            </a:r>
            <a:r>
              <a:rPr lang="tr-TR" sz="2400" b="1" dirty="0">
                <a:solidFill>
                  <a:schemeClr val="bg2"/>
                </a:solidFill>
              </a:rPr>
              <a:t> ve </a:t>
            </a:r>
            <a:r>
              <a:rPr lang="tr-TR" sz="2400" b="1" dirty="0" err="1">
                <a:solidFill>
                  <a:schemeClr val="bg2"/>
                </a:solidFill>
              </a:rPr>
              <a:t>enterohepatik</a:t>
            </a:r>
            <a:r>
              <a:rPr lang="tr-TR" sz="2400" b="1" dirty="0">
                <a:solidFill>
                  <a:schemeClr val="bg2"/>
                </a:solidFill>
              </a:rPr>
              <a:t> sirkülasyona uğrarlar. Bu sayede defalarca bağırsaklarda aktifleşerek tekrardan kana karışırlar ve kandaki düzeyleri bu sayede sürekli yüksek kalır</a:t>
            </a:r>
            <a:r>
              <a:rPr lang="tr-TR" sz="2400" dirty="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solidFill>
            <a:srgbClr val="FAF02E"/>
          </a:solidFill>
        </p:spPr>
        <p:txBody>
          <a:bodyPr>
            <a:normAutofit fontScale="92500"/>
          </a:bodyPr>
          <a:lstStyle/>
          <a:p>
            <a:r>
              <a:rPr lang="tr-TR" sz="2400" b="1" dirty="0">
                <a:solidFill>
                  <a:schemeClr val="bg2"/>
                </a:solidFill>
              </a:rPr>
              <a:t>- Oral </a:t>
            </a:r>
            <a:r>
              <a:rPr lang="tr-TR" sz="2400" b="1" dirty="0" err="1">
                <a:solidFill>
                  <a:schemeClr val="bg2"/>
                </a:solidFill>
              </a:rPr>
              <a:t>kontraseptif</a:t>
            </a:r>
            <a:r>
              <a:rPr lang="tr-TR" sz="2400" b="1" dirty="0">
                <a:solidFill>
                  <a:schemeClr val="bg2"/>
                </a:solidFill>
              </a:rPr>
              <a:t> kullanan kadınlarda eş zamanlı olarak GENİŞ SPEKTRUMLU antibiyotik kullanılması; bağırsaklarda bulunan ve </a:t>
            </a:r>
            <a:r>
              <a:rPr lang="tr-TR" sz="2400" b="1" dirty="0" err="1">
                <a:solidFill>
                  <a:schemeClr val="bg2"/>
                </a:solidFill>
              </a:rPr>
              <a:t>inaktif</a:t>
            </a:r>
            <a:r>
              <a:rPr lang="tr-TR" sz="2400" b="1" dirty="0">
                <a:solidFill>
                  <a:schemeClr val="bg2"/>
                </a:solidFill>
              </a:rPr>
              <a:t> oral </a:t>
            </a:r>
            <a:r>
              <a:rPr lang="tr-TR" sz="2400" b="1" dirty="0" err="1">
                <a:solidFill>
                  <a:schemeClr val="bg2"/>
                </a:solidFill>
              </a:rPr>
              <a:t>kontraseptif</a:t>
            </a:r>
            <a:r>
              <a:rPr lang="tr-TR" sz="2400" b="1" dirty="0">
                <a:solidFill>
                  <a:schemeClr val="bg2"/>
                </a:solidFill>
              </a:rPr>
              <a:t> </a:t>
            </a:r>
            <a:r>
              <a:rPr lang="tr-TR" sz="2400" b="1" dirty="0" err="1">
                <a:solidFill>
                  <a:schemeClr val="bg2"/>
                </a:solidFill>
              </a:rPr>
              <a:t>metabolitlerini</a:t>
            </a:r>
            <a:r>
              <a:rPr lang="tr-TR" sz="2400" b="1" dirty="0">
                <a:solidFill>
                  <a:schemeClr val="bg2"/>
                </a:solidFill>
              </a:rPr>
              <a:t> yeniden aktif hale getirerek kana karışmasını sağlayacak bakterileri yok edeceğinden dolayı; ilacın kandaki dozunun her zamankinden daha düşük olmasına ve beklenmeyen hamileliklere neden olabilir. Bu nedenle antibiyotik kullanıldığı sürece ek bir korunma yöntemi kullanılmalıdır.</a:t>
            </a:r>
          </a:p>
        </p:txBody>
      </p:sp>
    </p:spTree>
    <p:extLst>
      <p:ext uri="{BB962C8B-B14F-4D97-AF65-F5344CB8AC3E}">
        <p14:creationId xmlns:p14="http://schemas.microsoft.com/office/powerpoint/2010/main" val="931418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8883" y="332656"/>
            <a:ext cx="8259905" cy="850107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tr-TR" b="1" u="sng" dirty="0">
                <a:solidFill>
                  <a:srgbClr val="FFFF00"/>
                </a:solidFill>
              </a:rPr>
              <a:t>GENİŞ SPEKTRUMLU ANTİBİYOTİK ÖRNEKLERİ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218883" y="1706880"/>
                <a:ext cx="5078677" cy="4818464"/>
              </a:xfrm>
              <a:solidFill>
                <a:schemeClr val="tx1"/>
              </a:solidFill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200" i="1" smtClean="0">
                        <a:solidFill>
                          <a:srgbClr val="718412"/>
                        </a:solidFill>
                        <a:latin typeface="Cambria Math" panose="02040503050406030204" pitchFamily="18" charset="0"/>
                      </a:rPr>
                      <m:t>⤘</m:t>
                    </m:r>
                    <m:r>
                      <a:rPr lang="tr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3200" b="1" dirty="0">
                    <a:solidFill>
                      <a:schemeClr val="accent5">
                        <a:lumMod val="50000"/>
                      </a:schemeClr>
                    </a:solidFill>
                  </a:rPr>
                  <a:t>AMOKSİSİLİN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200" i="1" smtClean="0">
                        <a:solidFill>
                          <a:srgbClr val="718412"/>
                        </a:solidFill>
                        <a:latin typeface="Cambria Math" panose="02040503050406030204" pitchFamily="18" charset="0"/>
                      </a:rPr>
                      <m:t>⤘</m:t>
                    </m:r>
                    <m:r>
                      <a:rPr lang="tr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3200" b="1" dirty="0">
                    <a:solidFill>
                      <a:schemeClr val="accent5">
                        <a:lumMod val="50000"/>
                      </a:schemeClr>
                    </a:solidFill>
                  </a:rPr>
                  <a:t>SEFUROKSİM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200" i="1" smtClean="0">
                        <a:solidFill>
                          <a:srgbClr val="718412"/>
                        </a:solidFill>
                        <a:latin typeface="Cambria Math" panose="02040503050406030204" pitchFamily="18" charset="0"/>
                      </a:rPr>
                      <m:t>⤘</m:t>
                    </m:r>
                    <m:r>
                      <a:rPr lang="tr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3200" b="1" dirty="0">
                    <a:solidFill>
                      <a:schemeClr val="accent5">
                        <a:lumMod val="50000"/>
                      </a:schemeClr>
                    </a:solidFill>
                  </a:rPr>
                  <a:t>SİPROFLOKSASİN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200" i="1" smtClean="0">
                        <a:solidFill>
                          <a:srgbClr val="718412"/>
                        </a:solidFill>
                        <a:latin typeface="Cambria Math" panose="02040503050406030204" pitchFamily="18" charset="0"/>
                      </a:rPr>
                      <m:t>⤘</m:t>
                    </m:r>
                    <m:r>
                      <a:rPr lang="tr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3200" b="1" dirty="0">
                    <a:solidFill>
                      <a:schemeClr val="accent5">
                        <a:lumMod val="50000"/>
                      </a:schemeClr>
                    </a:solidFill>
                  </a:rPr>
                  <a:t>LEVOFLOKSASİN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200" i="1" smtClean="0">
                        <a:solidFill>
                          <a:srgbClr val="718412"/>
                        </a:solidFill>
                        <a:latin typeface="Cambria Math" panose="02040503050406030204" pitchFamily="18" charset="0"/>
                      </a:rPr>
                      <m:t>⤘</m:t>
                    </m:r>
                    <m:r>
                      <a:rPr lang="tr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3200" b="1" dirty="0">
                    <a:solidFill>
                      <a:schemeClr val="accent5">
                        <a:lumMod val="50000"/>
                      </a:schemeClr>
                    </a:solidFill>
                  </a:rPr>
                  <a:t>TETRASİKLİN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200" i="1" smtClean="0">
                        <a:solidFill>
                          <a:srgbClr val="718412"/>
                        </a:solidFill>
                        <a:latin typeface="Cambria Math" panose="02040503050406030204" pitchFamily="18" charset="0"/>
                      </a:rPr>
                      <m:t>⤘</m:t>
                    </m:r>
                    <m:r>
                      <a:rPr lang="tr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3200" b="1" dirty="0">
                    <a:solidFill>
                      <a:schemeClr val="accent5">
                        <a:lumMod val="50000"/>
                      </a:schemeClr>
                    </a:solidFill>
                  </a:rPr>
                  <a:t>KLORAMFENİKOL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" sz="3200" i="1" smtClean="0">
                        <a:solidFill>
                          <a:srgbClr val="718412"/>
                        </a:solidFill>
                        <a:latin typeface="Cambria Math" panose="02040503050406030204" pitchFamily="18" charset="0"/>
                      </a:rPr>
                      <m:t>⤘</m:t>
                    </m:r>
                  </m:oMath>
                </a14:m>
                <a:r>
                  <a:rPr lang="tr-TR" sz="3200" b="1" dirty="0">
                    <a:solidFill>
                      <a:srgbClr val="718412"/>
                    </a:solidFill>
                  </a:rPr>
                  <a:t> </a:t>
                </a:r>
                <a:r>
                  <a:rPr lang="tr-TR" sz="3200" b="1" dirty="0">
                    <a:solidFill>
                      <a:schemeClr val="accent5">
                        <a:lumMod val="50000"/>
                      </a:schemeClr>
                    </a:solidFill>
                  </a:rPr>
                  <a:t>AZİTROMİSİN</a:t>
                </a:r>
                <a:endParaRPr lang="tr-TR" sz="3200" b="1" dirty="0">
                  <a:solidFill>
                    <a:srgbClr val="718412"/>
                  </a:solidFill>
                </a:endParaRP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218883" y="1706880"/>
                <a:ext cx="5078677" cy="4818464"/>
              </a:xfrm>
              <a:blipFill rotWithShape="0">
                <a:blip r:embed="rId2"/>
                <a:stretch>
                  <a:fillRect t="-227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5427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knik 16x9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 sz="28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2787990.potx" id="{BDB9CD5E-36EC-45F3-B87D-6D062B8A3823}" vid="{51682E2F-7C85-4D6F-AD40-072EFC83910D}"/>
    </a:ext>
  </a:extLst>
</a:theme>
</file>

<file path=ppt/theme/theme2.xml><?xml version="1.0" encoding="utf-8"?>
<a:theme xmlns:a="http://schemas.openxmlformats.org/drawingml/2006/main" name="Office Teması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PublishedLinkedAssetsLookup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LocLastLocAttemptVersionTypeLookup xmlns="4873beb7-5857-4685-be1f-d57550cc96cc" xsi:nil="true"/>
    <DirectSourceMarket xmlns="4873beb7-5857-4685-be1f-d57550cc96cc" xsi:nil="true"/>
    <ThumbnailAssetId xmlns="4873beb7-5857-4685-be1f-d57550cc96cc" xsi:nil="true"/>
    <PrimaryImageGen xmlns="4873beb7-5857-4685-be1f-d57550cc96cc">false</PrimaryImageGen>
    <LocNewPublishedVersionLookup xmlns="4873beb7-5857-4685-be1f-d57550cc96cc" xsi:nil="true"/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LocOverallPublishStatusLookup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LocOverallLocStatusLookup xmlns="4873beb7-5857-4685-be1f-d57550cc96cc" xsi:nil="true"/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1345093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This simple template design works for technology and  businesses, but it's versatile enough to use in other contexts.  It features multiple slide layouts designed for widescreen (16x9 resolution) and includes a sample SmartArt list and chart that are easily editable.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2011-11-26T00:30:00+00:00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TemplateStatus xmlns="4873beb7-5857-4685-be1f-d57550cc96cc">Complete</TemplateStatus>
    <Downloads xmlns="4873beb7-5857-4685-be1f-d57550cc96cc">0</Downloads>
    <OOCacheId xmlns="4873beb7-5857-4685-be1f-d57550cc96cc" xsi:nil="true"/>
    <IsDeleted xmlns="4873beb7-5857-4685-be1f-d57550cc96cc">false</IsDeleted>
    <LocPublishedDependentAssetsLookup xmlns="4873beb7-5857-4685-be1f-d57550cc96cc" xsi:nil="true"/>
    <TPExecutable xmlns="4873beb7-5857-4685-be1f-d57550cc96cc" xsi:nil="true"/>
    <EditorialTags xmlns="4873beb7-5857-4685-be1f-d57550cc96cc" xsi:nil="true"/>
    <SubmitterId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TP102787989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694266</LocLastLocAttemptVersionLookup>
    <LocProcessedForHandoffsLookup xmlns="4873beb7-5857-4685-be1f-d57550cc96cc" xsi:nil="true"/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LocOverallPreviewStatusLookup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 xsi:nil="true"/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LocProcessedForMarketsLookup xmlns="4873beb7-5857-4685-be1f-d57550cc96cc" xsi:nil="true"/>
    <TPLaunchHelpLinkType xmlns="4873beb7-5857-4685-be1f-d57550cc96cc">Template</TPLaunchHelpLinkType>
    <OriginalRelease xmlns="4873beb7-5857-4685-be1f-d57550cc96cc">15</OriginalRelease>
    <LocalizationTagsTaxHTField0 xmlns="4873beb7-5857-4685-be1f-d57550cc96cc">
      <Terms xmlns="http://schemas.microsoft.com/office/infopath/2007/PartnerControls"/>
    </LocalizationTagsTaxHTField0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LocOverallHandbackStatusLookup xmlns="4873beb7-5857-4685-be1f-d57550cc96cc" xsi:nil="true"/>
    <ShowIn xmlns="4873beb7-5857-4685-be1f-d57550cc96cc">Show everywhere</ShowIn>
    <UANotes xmlns="4873beb7-5857-4685-be1f-d57550cc96cc" xsi:nil="true"/>
    <InternalTagsTaxHTField0 xmlns="4873beb7-5857-4685-be1f-d57550cc96cc">
      <Terms xmlns="http://schemas.microsoft.com/office/infopath/2007/PartnerControls"/>
    </InternalTagsTaxHTField0>
    <CSXHash xmlns="4873beb7-5857-4685-be1f-d57550cc96cc" xsi:nil="true"/>
    <VoteCount xmlns="4873beb7-5857-4685-be1f-d57550cc96cc" xsi:nil="true"/>
    <AssetExpire xmlns="4873beb7-5857-4685-be1f-d57550cc96cc">2029-05-12T07:00:00+00:00</AssetExpire>
    <DSATActionTaken xmlns="4873beb7-5857-4685-be1f-d57550cc96cc" xsi:nil="true"/>
    <CSXSubmissionMarket xmlns="4873beb7-5857-4685-be1f-d57550cc96cc" xsi:nil="true"/>
    <LocMarketGroupTiers2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3836F65B-1B07-41EE-A0E8-BC6EF38552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C67BEE-D13F-4BD2-98A5-34D8A0977F68}">
  <ds:schemaRefs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4873beb7-5857-4685-be1f-d57550cc96cc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Üçlü devre hatları sunusu (geniş ekran)</Template>
  <TotalTime>941</TotalTime>
  <Words>592</Words>
  <Application>Microsoft Office PowerPoint</Application>
  <PresentationFormat>Özel</PresentationFormat>
  <Paragraphs>186</Paragraphs>
  <Slides>20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Arial</vt:lpstr>
      <vt:lpstr>Calibri</vt:lpstr>
      <vt:lpstr>Cambria Math</vt:lpstr>
      <vt:lpstr>Georgia</vt:lpstr>
      <vt:lpstr>Wingdings</vt:lpstr>
      <vt:lpstr>Teknik 16x9</vt:lpstr>
      <vt:lpstr>ORAL KONTRASEPTİF İLAÇLAR VE İLAÇ ETKİLEŞİMLERİ</vt:lpstr>
      <vt:lpstr>ORAL KONTRASEPTİF GRUBU İLAÇLAR </vt:lpstr>
      <vt:lpstr>ORAL KONTRASEPTİFLERİN ETKİ MEKANİZMASI</vt:lpstr>
      <vt:lpstr>ORAL KONTRASEPTİFLERİN YAN ETKİLERİ</vt:lpstr>
      <vt:lpstr> ÖSTROJEN ENDİKASYONLARI</vt:lpstr>
      <vt:lpstr>PROGESTERON ENDİKASYONLARI</vt:lpstr>
      <vt:lpstr>PowerPoint Sunusu</vt:lpstr>
      <vt:lpstr>ORAL KONTRASEPTİFLER VE GENİŞ SPREKTUMLU ANTİBİYOTİKLERİN BİRLİKTE KULLANIMI</vt:lpstr>
      <vt:lpstr>GENİŞ SPEKTRUMLU ANTİBİYOTİK ÖRNEKLERİ</vt:lpstr>
      <vt:lpstr>ORAL KONTRASEPTİF İLAÇLARIN METABOLİZMASI </vt:lpstr>
      <vt:lpstr>CYP3A4 ENZİM AKTİVİTESİNE ETKİLİ İLAÇLAR </vt:lpstr>
      <vt:lpstr>CYP3A4 ENZİMİYLE METABOLİZE OLAN İLAÇLAR </vt:lpstr>
      <vt:lpstr>PowerPoint Sunusu</vt:lpstr>
      <vt:lpstr>ÖSTRADİOL’E AİT İLAÇ ETKİLEŞİMLERİ </vt:lpstr>
      <vt:lpstr>PowerPoint Sunusu</vt:lpstr>
      <vt:lpstr>PROGESTERON’A AİT İLAÇ ETKİLEŞİMLERİ</vt:lpstr>
      <vt:lpstr>PowerPoint Sunusu</vt:lpstr>
      <vt:lpstr>LEVONORGESTREL’E AİT İLAÇ ETKİLEŞİMLERİ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KONTRASEPTİF İLAÇLAR VE İLAÇ ETKİLEŞİMLERİ</dc:title>
  <dc:creator>user</dc:creator>
  <cp:lastModifiedBy>Windows Kullanıcısı</cp:lastModifiedBy>
  <cp:revision>86</cp:revision>
  <dcterms:created xsi:type="dcterms:W3CDTF">2017-11-18T16:25:50Z</dcterms:created>
  <dcterms:modified xsi:type="dcterms:W3CDTF">2018-01-05T07:37:58Z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