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7" r:id="rId5"/>
    <p:sldId id="273" r:id="rId6"/>
    <p:sldId id="272" r:id="rId7"/>
    <p:sldId id="280" r:id="rId8"/>
    <p:sldId id="268" r:id="rId9"/>
    <p:sldId id="274" r:id="rId10"/>
    <p:sldId id="284" r:id="rId11"/>
    <p:sldId id="285" r:id="rId12"/>
    <p:sldId id="286" r:id="rId13"/>
    <p:sldId id="276" r:id="rId14"/>
    <p:sldId id="277" r:id="rId15"/>
    <p:sldId id="278" r:id="rId16"/>
    <p:sldId id="283" r:id="rId17"/>
    <p:sldId id="275" r:id="rId18"/>
    <p:sldId id="281" r:id="rId19"/>
    <p:sldId id="261" r:id="rId20"/>
    <p:sldId id="282" r:id="rId21"/>
    <p:sldId id="262" r:id="rId22"/>
    <p:sldId id="279" r:id="rId23"/>
    <p:sldId id="263" r:id="rId24"/>
  </p:sldIdLst>
  <p:sldSz cx="12188825" cy="6858000"/>
  <p:notesSz cx="6858000" cy="9144000"/>
  <p:defaultTextStyle>
    <a:defPPr rtl="0">
      <a:defRPr lang="tr-T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8412"/>
    <a:srgbClr val="FAF02E"/>
    <a:srgbClr val="FF9900"/>
    <a:srgbClr val="CC6600"/>
    <a:srgbClr val="BBB205"/>
    <a:srgbClr val="BC5500"/>
    <a:srgbClr val="394404"/>
    <a:srgbClr val="5F6F0F"/>
    <a:srgbClr val="65741A"/>
    <a:srgbClr val="708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600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4785227195976"/>
          <c:y val="1.9907574216175655E-2"/>
          <c:w val="0.82431992041608271"/>
          <c:h val="0.93743333817773367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2E-42FA-B824-EF9CF054AA4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2E-42FA-B824-EF9CF054AA4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2E-42FA-B824-EF9CF054AA4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15000"/>
                      <a:satMod val="180000"/>
                    </a:schemeClr>
                  </a:gs>
                  <a:gs pos="50000">
                    <a:schemeClr val="accent4">
                      <a:shade val="45000"/>
                      <a:satMod val="170000"/>
                    </a:schemeClr>
                  </a:gs>
                  <a:gs pos="70000">
                    <a:schemeClr val="accent4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4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2E-42FA-B824-EF9CF054AA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8</c:v>
                </c:pt>
                <c:pt idx="1">
                  <c:v>226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2E-42FA-B824-EF9CF054AA41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72E-42FA-B824-EF9CF054AA4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72E-42FA-B824-EF9CF054AA4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72E-42FA-B824-EF9CF054AA4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15000"/>
                      <a:satMod val="180000"/>
                    </a:schemeClr>
                  </a:gs>
                  <a:gs pos="50000">
                    <a:schemeClr val="accent4">
                      <a:shade val="45000"/>
                      <a:satMod val="170000"/>
                    </a:schemeClr>
                  </a:gs>
                  <a:gs pos="70000">
                    <a:schemeClr val="accent4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4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5100000"/>
                </a:lightRig>
              </a:scene3d>
              <a:sp3d contourW="6350">
                <a:bevelT w="29210" h="127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72E-42FA-B824-EF9CF054AA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72E-42FA-B824-EF9CF054AA4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22624569492279"/>
          <c:y val="3.0747992574094021E-2"/>
          <c:w val="0.77813983773949369"/>
          <c:h val="0.93850420390016287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4CE-4AFD-B723-D85EF660572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4CE-4AFD-B723-D85EF660572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4CE-4AFD-B723-D85EF6605721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4CE-4AFD-B723-D85EF6605721}"/>
              </c:ext>
            </c:extLst>
          </c:dPt>
          <c:dLbls>
            <c:dLbl>
              <c:idx val="0"/>
              <c:layout>
                <c:manualLayout>
                  <c:x val="0.11368098656017145"/>
                  <c:y val="8.329782306623437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Majör</a:t>
                    </a:r>
                    <a:r>
                      <a:rPr lang="en-US" baseline="0" dirty="0"/>
                      <a:t>
</a:t>
                    </a:r>
                    <a:fld id="{33171131-73DE-409E-A18C-74F909E15AB6}" type="PERCENTAGE">
                      <a:rPr lang="en-US" baseline="0" dirty="0"/>
                      <a:pPr/>
                      <a:t>[YÜZDE]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CE-4AFD-B723-D85EF660572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Orta Dereceli</a:t>
                    </a:r>
                    <a:r>
                      <a:rPr lang="en-US" baseline="0" dirty="0"/>
                      <a:t>
</a:t>
                    </a:r>
                    <a:fld id="{92A51570-3C74-44EB-89B7-FCFE0BAC4960}" type="PERCENTAGE">
                      <a:rPr lang="en-US" baseline="0"/>
                      <a:pPr/>
                      <a:t>[YÜZDE]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CE-4AFD-B723-D85EF6605721}"/>
                </c:ext>
              </c:extLst>
            </c:dLbl>
            <c:dLbl>
              <c:idx val="2"/>
              <c:layout>
                <c:manualLayout>
                  <c:x val="-6.9672159393101771E-2"/>
                  <c:y val="0.1641801760074108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>
                        <a:solidFill>
                          <a:schemeClr val="tx1"/>
                        </a:solidFill>
                      </a:rPr>
                      <a:t>Minör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91A472E4-A905-469C-9223-45CF3EE0B0B2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[YÜZDE]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CE-4AFD-B723-D85EF660572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</c:v>
                </c:pt>
                <c:pt idx="1">
                  <c:v>180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CE-4AFD-B723-D85EF6605721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450515304475292E-2"/>
          <c:y val="0.11807607798760388"/>
          <c:w val="0.96561604443480176"/>
          <c:h val="0.81199651631748615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770-4999-9681-08B0971D83AA}"/>
              </c:ext>
            </c:extLst>
          </c:dPt>
          <c:dPt>
            <c:idx val="1"/>
            <c:bubble3D val="0"/>
            <c:explosion val="1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770-4999-9681-08B0971D83A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770-4999-9681-08B0971D83A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770-4999-9681-08B0971D83A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MAJÖR</a:t>
                    </a:r>
                  </a:p>
                  <a:p>
                    <a:r>
                      <a:rPr lang="en-US"/>
                      <a:t>%16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0-4999-9681-08B0971D83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ORTA DERECELİ</a:t>
                    </a:r>
                  </a:p>
                  <a:p>
                    <a:r>
                      <a:rPr lang="en-US"/>
                      <a:t>%75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70-4999-9681-08B0971D83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MİNÖR</a:t>
                    </a:r>
                  </a:p>
                  <a:p>
                    <a:r>
                      <a:rPr lang="en-US"/>
                      <a:t>%9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70-4999-9681-08B0971D83A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41</c:v>
                </c:pt>
                <c:pt idx="1">
                  <c:v>193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70-4999-9681-08B0971D83A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DA-4654-AEB5-083497052C9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DA-4654-AEB5-083497052C9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2DA-4654-AEB5-083497052C9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2DA-4654-AEB5-083497052C92}"/>
              </c:ext>
            </c:extLst>
          </c:dPt>
          <c:dLbls>
            <c:dLbl>
              <c:idx val="0"/>
              <c:layout>
                <c:manualLayout>
                  <c:x val="4.3608069416205004E-4"/>
                  <c:y val="0.1045787348015854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MAJÖR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%9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DA-4654-AEB5-083497052C9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ORT DERECELİ </a:t>
                    </a:r>
                  </a:p>
                  <a:p>
                    <a:r>
                      <a:rPr lang="en-US"/>
                      <a:t>%84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DA-4654-AEB5-083497052C92}"/>
                </c:ext>
              </c:extLst>
            </c:dLbl>
            <c:dLbl>
              <c:idx val="2"/>
              <c:layout>
                <c:manualLayout>
                  <c:x val="8.8092146963040276E-3"/>
                  <c:y val="0.1067138161795685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MİNÖR</a:t>
                    </a:r>
                    <a:endParaRPr lang="en-US" baseline="0"/>
                  </a:p>
                  <a:p>
                    <a:r>
                      <a:rPr lang="en-US" baseline="0"/>
                      <a:t>%7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DA-4654-AEB5-083497052C9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45</c:v>
                </c:pt>
                <c:pt idx="1">
                  <c:v>417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DA-4654-AEB5-083497052C9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/>
          </a:p>
        </p:txBody>
      </p:sp>
      <p:sp>
        <p:nvSpPr>
          <p:cNvPr id="6" name="Üstbilgi Yer Tutucusu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6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köşegenler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Düz Bağlayıcı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alt çizgiler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Serbest Biçi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Serbest 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Serbest Biçi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tıklatın</a:t>
            </a:r>
            <a:endParaRPr/>
          </a:p>
        </p:txBody>
      </p:sp>
      <p:sp>
        <p:nvSpPr>
          <p:cNvPr id="22" name="Tarih Yer Tutucusu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23" name="Alt Bilgi Yer Tutucusu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Slayt Numarası Yer Tutucusu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köşegenler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Düz Bağlayıcı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Düz Bağlayıcı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Düz Bağlayıcı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tr-TR"/>
              <a:t>Asıl başlık stili için tıklatın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tr-TR"/>
              <a:t>Asıl metin stillerini düzenlemek için tıklatın</a:t>
            </a:r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tr-TR"/>
              <a:t>Resim eklemek için simgeyi tıklatın</a:t>
            </a:r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ol çizgiler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Serbest Biçi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Serbest Biçi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Serbest Biçi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tr"/>
              <a:t>Asıl başlık stili için tıklatın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tr"/>
              <a:t>Asıl metin stillerini düzenle</a:t>
            </a:r>
          </a:p>
          <a:p>
            <a:pPr lvl="1" rtl="0"/>
            <a:r>
              <a:rPr lang="tr"/>
              <a:t>İkinci düzey</a:t>
            </a:r>
          </a:p>
          <a:p>
            <a:pPr lvl="2" rtl="0"/>
            <a:r>
              <a:rPr lang="tr"/>
              <a:t>Üçüncü düzey</a:t>
            </a:r>
          </a:p>
          <a:p>
            <a:pPr lvl="3" rtl="0"/>
            <a:r>
              <a:rPr lang="tr"/>
              <a:t>Dördüncü düzey</a:t>
            </a:r>
          </a:p>
          <a:p>
            <a:pPr lvl="4" rtl="0"/>
            <a:r>
              <a:rPr lang="tr"/>
              <a:t>Beşinci düzey</a:t>
            </a:r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25176" y="584201"/>
            <a:ext cx="8735325" cy="1476648"/>
          </a:xfrm>
        </p:spPr>
        <p:txBody>
          <a:bodyPr rtlCol="0">
            <a:normAutofit/>
          </a:bodyPr>
          <a:lstStyle/>
          <a:p>
            <a:pPr rtl="0"/>
            <a:r>
              <a:rPr lang="tr" sz="4000" dirty="0">
                <a:latin typeface="Georgia" panose="02040502050405020303" pitchFamily="18" charset="0"/>
              </a:rPr>
              <a:t>ORAL KONTRASEPTİF İLAÇLAR VE İLAÇ ETKİLEŞİMLERİ</a:t>
            </a: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2B52166B-FED7-4393-A807-1D9CC7517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9556049" cy="7060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ORAL KONTRASEPTİF İLAÇLARIN METABOLİZMASI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413893" y="1706880"/>
            <a:ext cx="10165492" cy="446532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Oral </a:t>
            </a:r>
            <a:r>
              <a:rPr lang="tr-TR" dirty="0" err="1">
                <a:solidFill>
                  <a:schemeClr val="bg1"/>
                </a:solidFill>
              </a:rPr>
              <a:t>kontraseptif</a:t>
            </a:r>
            <a:r>
              <a:rPr lang="tr-TR" dirty="0">
                <a:solidFill>
                  <a:schemeClr val="bg1"/>
                </a:solidFill>
              </a:rPr>
              <a:t> ilaçlar karaciğerde bulunan </a:t>
            </a:r>
            <a:r>
              <a:rPr lang="tr-TR" dirty="0" err="1">
                <a:solidFill>
                  <a:schemeClr val="bg1"/>
                </a:solidFill>
              </a:rPr>
              <a:t>sitokrom</a:t>
            </a:r>
            <a:r>
              <a:rPr lang="tr-TR" dirty="0">
                <a:solidFill>
                  <a:schemeClr val="bg1"/>
                </a:solidFill>
              </a:rPr>
              <a:t> P </a:t>
            </a:r>
            <a:r>
              <a:rPr lang="tr-TR" dirty="0" err="1">
                <a:solidFill>
                  <a:schemeClr val="bg1"/>
                </a:solidFill>
              </a:rPr>
              <a:t>oksidaz</a:t>
            </a:r>
            <a:r>
              <a:rPr lang="tr-TR" dirty="0">
                <a:solidFill>
                  <a:schemeClr val="bg1"/>
                </a:solidFill>
              </a:rPr>
              <a:t> enzimlerinden CYP3A4 ile </a:t>
            </a:r>
            <a:r>
              <a:rPr lang="tr-TR" dirty="0" err="1">
                <a:solidFill>
                  <a:schemeClr val="bg1"/>
                </a:solidFill>
              </a:rPr>
              <a:t>metabolize</a:t>
            </a:r>
            <a:r>
              <a:rPr lang="tr-TR" dirty="0">
                <a:solidFill>
                  <a:schemeClr val="bg1"/>
                </a:solidFill>
              </a:rPr>
              <a:t> olur. </a:t>
            </a:r>
          </a:p>
          <a:p>
            <a:r>
              <a:rPr lang="tr-TR" dirty="0">
                <a:solidFill>
                  <a:schemeClr val="bg1"/>
                </a:solidFill>
              </a:rPr>
              <a:t>Bu nedenle CYP3A4 ile </a:t>
            </a:r>
            <a:r>
              <a:rPr lang="tr-TR" dirty="0" err="1">
                <a:solidFill>
                  <a:schemeClr val="bg1"/>
                </a:solidFill>
              </a:rPr>
              <a:t>metabolize</a:t>
            </a:r>
            <a:r>
              <a:rPr lang="tr-TR" dirty="0">
                <a:solidFill>
                  <a:schemeClr val="bg1"/>
                </a:solidFill>
              </a:rPr>
              <a:t> olan diğer ilaçlarla ve CYP3A4 ün etkinliğini değiştirebilecek ilaçlarla kullanımına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345124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9051993" cy="778099"/>
          </a:xfrm>
          <a:solidFill>
            <a:srgbClr val="00B0F0"/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CYP3A4 ENZİM AKTİVİTESİNE ETKİLİ İLAÇLAR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solidFill>
                <a:srgbClr val="FFFF00"/>
              </a:solidFill>
            </p:spPr>
            <p:txBody>
              <a:bodyPr>
                <a:normAutofit fontScale="47500" lnSpcReduction="20000"/>
              </a:bodyPr>
              <a:lstStyle/>
              <a:p>
                <a:r>
                  <a:rPr lang="tr-TR" sz="3800" b="1" u="sng" dirty="0">
                    <a:solidFill>
                      <a:schemeClr val="bg1"/>
                    </a:solidFill>
                  </a:rPr>
                  <a:t>CYP3A4 İndükleyiciler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" sz="3800" b="1" i="1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tr" sz="3800" b="1" dirty="0">
                    <a:solidFill>
                      <a:schemeClr val="bg1"/>
                    </a:solidFill>
                  </a:rPr>
                  <a:t>Bazı Nöromusküler İlaçlar (Dantrolen)</a:t>
                </a:r>
                <a:endParaRPr lang="tr" sz="38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dirty="0" err="1">
                    <a:solidFill>
                      <a:schemeClr val="bg1"/>
                    </a:solidFill>
                  </a:rPr>
                  <a:t>Glukokortikoitler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(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Hidrokortizon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Prednizolon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dirty="0">
                    <a:solidFill>
                      <a:schemeClr val="bg1"/>
                    </a:solidFill>
                  </a:rPr>
                  <a:t> Bazı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Antiepileptik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İlaçlar (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Karbamazepin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Fenitoin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,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Fenobarbital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dirty="0">
                    <a:solidFill>
                      <a:schemeClr val="bg1"/>
                    </a:solidFill>
                  </a:rPr>
                  <a:t> Bazı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Antifungal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İlaçlar (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Griseofulvin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vs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-TR" sz="3800" b="1" dirty="0">
                    <a:solidFill>
                      <a:schemeClr val="bg1"/>
                    </a:solidFill>
                  </a:rPr>
                  <a:t>Bazı Antibiyotikler (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Tetrasiklin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Rifampin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-TR" sz="3800" b="1" dirty="0">
                    <a:solidFill>
                      <a:schemeClr val="bg1"/>
                    </a:solidFill>
                  </a:rPr>
                  <a:t>Bazı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Hipoglisemik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 İlaçlar (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Pioglitazon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dirty="0" err="1">
                    <a:solidFill>
                      <a:schemeClr val="bg1"/>
                    </a:solidFill>
                  </a:rPr>
                  <a:t>Troglitazon</a:t>
                </a:r>
                <a:r>
                  <a:rPr lang="tr-TR" sz="3800" b="1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-TR" sz="3800" b="1" dirty="0">
                    <a:solidFill>
                      <a:schemeClr val="bg1"/>
                    </a:solidFill>
                  </a:rPr>
                  <a:t>Sarı Kantaron</a:t>
                </a:r>
              </a:p>
              <a:p>
                <a:pPr marL="0" indent="0">
                  <a:buNone/>
                </a:pPr>
                <a:endParaRPr lang="tr-TR" sz="3600" b="1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tr-TR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480" t="-19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solidFill>
                <a:srgbClr val="00B050"/>
              </a:solidFill>
            </p:spPr>
            <p:txBody>
              <a:bodyPr>
                <a:normAutofit fontScale="47500" lnSpcReduction="20000"/>
              </a:bodyPr>
              <a:lstStyle/>
              <a:p>
                <a:r>
                  <a:rPr lang="tr-TR" sz="3800" b="1" u="sng" dirty="0">
                    <a:solidFill>
                      <a:schemeClr val="bg1"/>
                    </a:solidFill>
                  </a:rPr>
                  <a:t>CYP3A4 İnhibitörleri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Bazı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Makrolid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Grubu Antibiyotikler (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Klaritromisin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Eritromisin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Telitromisin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Bazı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Proteaz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İnhibitörleri (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Ritonavir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Sakinavir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İndinavir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Bazı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Antifungal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İlaçlar (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Flukonazol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Ketokonazol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İtrakonazol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Kalsiyum Kanal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Blokerleri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(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Diltiazem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,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Verapamil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Bazı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Bakteriyostatik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İlaçlar (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Kloramfenikol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Bazı H2 Reseptör Antagonistleri (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Simetidin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Greyfurt Suyu (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Bergamottin</a:t>
                </a:r>
                <a:r>
                  <a:rPr lang="tr-TR" sz="3800" b="1" u="sng" dirty="0">
                    <a:solidFill>
                      <a:schemeClr val="bg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800" b="1" u="sng" dirty="0">
                    <a:solidFill>
                      <a:schemeClr val="bg1"/>
                    </a:solidFill>
                  </a:rPr>
                  <a:t> Ginkgo </a:t>
                </a:r>
                <a:r>
                  <a:rPr lang="tr-TR" sz="3800" b="1" u="sng" dirty="0" err="1">
                    <a:solidFill>
                      <a:schemeClr val="bg1"/>
                    </a:solidFill>
                  </a:rPr>
                  <a:t>Biloba</a:t>
                </a:r>
                <a:endParaRPr lang="tr-TR" sz="3800" b="1" u="sng" dirty="0">
                  <a:solidFill>
                    <a:schemeClr val="bg1"/>
                  </a:solidFill>
                </a:endParaRPr>
              </a:p>
              <a:p>
                <a:endParaRPr lang="tr-TR" u="sng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360" t="-19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3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9628057" cy="706091"/>
          </a:xfrm>
          <a:solidFill>
            <a:schemeClr val="accent1"/>
          </a:solidFill>
        </p:spPr>
        <p:txBody>
          <a:bodyPr/>
          <a:lstStyle/>
          <a:p>
            <a:r>
              <a:rPr lang="tr-TR" dirty="0">
                <a:solidFill>
                  <a:srgbClr val="FAF02E"/>
                </a:solidFill>
              </a:rPr>
              <a:t>CYP3A4 ENZİMİYLE METABOLİZE OLAN İLAÇLAR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169368"/>
            <a:ext cx="5091553" cy="568863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u="sng" dirty="0" err="1">
                <a:solidFill>
                  <a:schemeClr val="accent3">
                    <a:lumMod val="50000"/>
                  </a:schemeClr>
                </a:solidFill>
              </a:rPr>
              <a:t>Antiaritmikler</a:t>
            </a:r>
            <a:endParaRPr lang="tr-TR" sz="16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Amiodaron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Kinidin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u="sng" dirty="0" err="1">
                <a:solidFill>
                  <a:schemeClr val="accent3">
                    <a:lumMod val="50000"/>
                  </a:schemeClr>
                </a:solidFill>
              </a:rPr>
              <a:t>Antihistaminikler</a:t>
            </a:r>
            <a:endParaRPr lang="tr-TR" sz="16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Klorfeniramin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Astemizol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u="sng" dirty="0" err="1">
                <a:solidFill>
                  <a:schemeClr val="accent3">
                    <a:lumMod val="50000"/>
                  </a:schemeClr>
                </a:solidFill>
              </a:rPr>
              <a:t>Antikanser</a:t>
            </a:r>
            <a:r>
              <a:rPr lang="tr-TR" sz="1600" b="1" u="sng" dirty="0">
                <a:solidFill>
                  <a:schemeClr val="accent3">
                    <a:lumMod val="50000"/>
                  </a:schemeClr>
                </a:solidFill>
              </a:rPr>
              <a:t> İlaçlar</a:t>
            </a: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Tamoksifen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Vinblastin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u="sng" dirty="0" err="1">
                <a:solidFill>
                  <a:schemeClr val="accent3">
                    <a:lumMod val="50000"/>
                  </a:schemeClr>
                </a:solidFill>
              </a:rPr>
              <a:t>Benzodiazepinler</a:t>
            </a:r>
            <a:endParaRPr lang="tr-TR" sz="16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Midazolam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Diazepam</a:t>
            </a:r>
            <a:endParaRPr lang="tr-TR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1600" b="1" dirty="0" err="1">
                <a:solidFill>
                  <a:schemeClr val="bg1"/>
                </a:solidFill>
              </a:rPr>
              <a:t>Alprazolam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00707" y="1169368"/>
            <a:ext cx="5078677" cy="568863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000" b="1" u="sng" dirty="0" err="1">
                <a:solidFill>
                  <a:schemeClr val="accent3">
                    <a:lumMod val="50000"/>
                  </a:schemeClr>
                </a:solidFill>
              </a:rPr>
              <a:t>Statinler</a:t>
            </a:r>
            <a:endParaRPr lang="tr-TR" sz="20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Atorvastatin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Simvastatin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u="sng" dirty="0" err="1">
                <a:solidFill>
                  <a:schemeClr val="accent3">
                    <a:lumMod val="50000"/>
                  </a:schemeClr>
                </a:solidFill>
              </a:rPr>
              <a:t>Trisiklik</a:t>
            </a:r>
            <a:r>
              <a:rPr lang="tr-TR" sz="20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2000" b="1" u="sng" dirty="0" err="1">
                <a:solidFill>
                  <a:schemeClr val="accent3">
                    <a:lumMod val="50000"/>
                  </a:schemeClr>
                </a:solidFill>
              </a:rPr>
              <a:t>Antidepresanlar</a:t>
            </a:r>
            <a:endParaRPr lang="tr-TR" sz="20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Amitriptilin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İmipramin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u="sng" dirty="0">
                <a:solidFill>
                  <a:schemeClr val="accent3">
                    <a:lumMod val="50000"/>
                  </a:schemeClr>
                </a:solidFill>
              </a:rPr>
              <a:t>SSRI</a:t>
            </a: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Sertralin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Sitalopram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u="sng" dirty="0" err="1">
                <a:solidFill>
                  <a:schemeClr val="accent3">
                    <a:lumMod val="50000"/>
                  </a:schemeClr>
                </a:solidFill>
              </a:rPr>
              <a:t>Opioidler</a:t>
            </a:r>
            <a:endParaRPr lang="tr-TR" sz="20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chemeClr val="bg1"/>
                </a:solidFill>
              </a:rPr>
              <a:t>Kodein</a:t>
            </a: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Fentanil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Metadon</a:t>
            </a:r>
            <a:endParaRPr lang="tr-T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000" b="1" dirty="0" err="1">
                <a:solidFill>
                  <a:schemeClr val="bg1"/>
                </a:solidFill>
              </a:rPr>
              <a:t>Bupronerfin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2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şgen 4"/>
          <p:cNvSpPr/>
          <p:nvPr/>
        </p:nvSpPr>
        <p:spPr>
          <a:xfrm>
            <a:off x="1845940" y="260648"/>
            <a:ext cx="4176464" cy="1656184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ÖSTRADİOL</a:t>
            </a:r>
          </a:p>
        </p:txBody>
      </p:sp>
    </p:spTree>
    <p:extLst>
      <p:ext uri="{BB962C8B-B14F-4D97-AF65-F5344CB8AC3E}">
        <p14:creationId xmlns:p14="http://schemas.microsoft.com/office/powerpoint/2010/main" val="398670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7539825" cy="706091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tr-TR" dirty="0"/>
              <a:t>ÖSTRADİOL’E AİT İLAÇ ETKİLEŞİMLERİ </a:t>
            </a:r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3167938"/>
              </p:ext>
            </p:extLst>
          </p:nvPr>
        </p:nvGraphicFramePr>
        <p:xfrm>
          <a:off x="6958508" y="1556792"/>
          <a:ext cx="507841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Beşgen 13"/>
          <p:cNvSpPr/>
          <p:nvPr/>
        </p:nvSpPr>
        <p:spPr>
          <a:xfrm>
            <a:off x="1341884" y="1421468"/>
            <a:ext cx="2520280" cy="1584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tr-TR" sz="2000" b="1" dirty="0">
                <a:solidFill>
                  <a:schemeClr val="bg1"/>
                </a:solidFill>
              </a:rPr>
              <a:t>MAJÖR ETKİLEŞİMLER</a:t>
            </a:r>
          </a:p>
          <a:p>
            <a:pPr algn="ctr"/>
            <a:r>
              <a:rPr lang="tr-TR" sz="2000" b="1" dirty="0" err="1">
                <a:solidFill>
                  <a:schemeClr val="tx1"/>
                </a:solidFill>
              </a:rPr>
              <a:t>Dantrolen</a:t>
            </a:r>
            <a:endParaRPr lang="tr-TR" sz="2000" b="1" dirty="0">
              <a:solidFill>
                <a:schemeClr val="tx1"/>
              </a:solidFill>
            </a:endParaRPr>
          </a:p>
          <a:p>
            <a:pPr algn="ctr"/>
            <a:r>
              <a:rPr lang="tr-TR" sz="2000" b="1" dirty="0" err="1">
                <a:solidFill>
                  <a:schemeClr val="accent5">
                    <a:lumMod val="50000"/>
                  </a:schemeClr>
                </a:solidFill>
              </a:rPr>
              <a:t>Ritonavir</a:t>
            </a:r>
            <a:endParaRPr lang="tr-T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tr-T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5" name="İçerik Yer Tutucusu 14"/>
          <p:cNvSpPr>
            <a:spLocks noGrp="1"/>
          </p:cNvSpPr>
          <p:nvPr>
            <p:ph sz="half" idx="2"/>
          </p:nvPr>
        </p:nvSpPr>
        <p:spPr>
          <a:xfrm>
            <a:off x="1329886" y="3212976"/>
            <a:ext cx="3744415" cy="1506096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MİNÖR ETKİLEŞİMLER</a:t>
            </a:r>
          </a:p>
          <a:p>
            <a:r>
              <a:rPr lang="tr-TR" b="1" dirty="0" err="1">
                <a:solidFill>
                  <a:srgbClr val="FF9900"/>
                </a:solidFill>
              </a:rPr>
              <a:t>Simetidin</a:t>
            </a:r>
            <a:endParaRPr lang="tr-TR" b="1" dirty="0">
              <a:solidFill>
                <a:srgbClr val="FF9900"/>
              </a:solidFill>
            </a:endParaRPr>
          </a:p>
          <a:p>
            <a:r>
              <a:rPr lang="tr-TR" b="1" dirty="0" err="1">
                <a:solidFill>
                  <a:srgbClr val="FF9900"/>
                </a:solidFill>
              </a:rPr>
              <a:t>Fentanil</a:t>
            </a:r>
            <a:endParaRPr lang="tr-TR" b="1" dirty="0">
              <a:solidFill>
                <a:srgbClr val="FF9900"/>
              </a:solidFill>
            </a:endParaRPr>
          </a:p>
        </p:txBody>
      </p:sp>
      <p:sp>
        <p:nvSpPr>
          <p:cNvPr id="16" name="Beşgen 15"/>
          <p:cNvSpPr/>
          <p:nvPr/>
        </p:nvSpPr>
        <p:spPr>
          <a:xfrm>
            <a:off x="1349912" y="4907325"/>
            <a:ext cx="5374333" cy="1731760"/>
          </a:xfrm>
          <a:prstGeom prst="homePlate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bg1"/>
                </a:solidFill>
              </a:rPr>
              <a:t>ORTA DERECELİ ETKİLEŞİMLER</a:t>
            </a:r>
          </a:p>
          <a:p>
            <a:pPr algn="ctr"/>
            <a:r>
              <a:rPr lang="tr-TR" sz="1800" b="1" dirty="0" err="1">
                <a:solidFill>
                  <a:schemeClr val="tx1"/>
                </a:solidFill>
              </a:rPr>
              <a:t>Hidrokortizon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Prednizolon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Fenobarbital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Karbamazepin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Fenitoin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Griseofulvin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Pioglitazon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tr-TR" sz="1800" b="1" dirty="0" err="1">
                <a:solidFill>
                  <a:schemeClr val="accent3">
                    <a:lumMod val="50000"/>
                  </a:schemeClr>
                </a:solidFill>
              </a:rPr>
              <a:t>Flukonazol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tr-TR" sz="1800" b="1" dirty="0" err="1">
                <a:solidFill>
                  <a:schemeClr val="accent3">
                    <a:lumMod val="50000"/>
                  </a:schemeClr>
                </a:solidFill>
              </a:rPr>
              <a:t>Klaritromisin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tr-TR" sz="1800" b="1" dirty="0" err="1">
                <a:solidFill>
                  <a:schemeClr val="accent3">
                    <a:lumMod val="50000"/>
                  </a:schemeClr>
                </a:solidFill>
              </a:rPr>
              <a:t>Eritromisin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tr-TR" sz="1800" b="1" dirty="0" err="1">
                <a:solidFill>
                  <a:schemeClr val="accent3">
                    <a:lumMod val="50000"/>
                  </a:schemeClr>
                </a:solidFill>
              </a:rPr>
              <a:t>Diltiazem</a:t>
            </a:r>
            <a:r>
              <a:rPr lang="tr-TR" sz="1800" b="1" dirty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tr-TR" sz="1800" b="1" dirty="0" err="1">
                <a:solidFill>
                  <a:schemeClr val="accent3">
                    <a:lumMod val="50000"/>
                  </a:schemeClr>
                </a:solidFill>
              </a:rPr>
              <a:t>Sakinavir</a:t>
            </a:r>
            <a:r>
              <a:rPr lang="tr-TR" sz="1800" b="1" dirty="0">
                <a:solidFill>
                  <a:srgbClr val="FFFF00"/>
                </a:solidFill>
              </a:rPr>
              <a:t>/</a:t>
            </a:r>
            <a:r>
              <a:rPr lang="tr-TR" sz="1800" b="1" dirty="0" err="1">
                <a:solidFill>
                  <a:srgbClr val="FFFF00"/>
                </a:solidFill>
              </a:rPr>
              <a:t>Warfarin</a:t>
            </a:r>
            <a:r>
              <a:rPr lang="tr-TR" sz="1800" b="1" dirty="0">
                <a:solidFill>
                  <a:srgbClr val="FFFF00"/>
                </a:solidFill>
              </a:rPr>
              <a:t>/</a:t>
            </a:r>
            <a:r>
              <a:rPr lang="tr-TR" sz="1800" b="1" dirty="0" err="1">
                <a:solidFill>
                  <a:srgbClr val="FFFF00"/>
                </a:solidFill>
              </a:rPr>
              <a:t>Metformin</a:t>
            </a:r>
            <a:r>
              <a:rPr lang="tr-TR" sz="1800" b="1" dirty="0">
                <a:solidFill>
                  <a:srgbClr val="FFFF00"/>
                </a:solidFill>
              </a:rPr>
              <a:t>/İnsülin</a:t>
            </a:r>
          </a:p>
          <a:p>
            <a:pPr algn="ctr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2083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şgen 4"/>
          <p:cNvSpPr/>
          <p:nvPr/>
        </p:nvSpPr>
        <p:spPr>
          <a:xfrm>
            <a:off x="1341884" y="260648"/>
            <a:ext cx="4824536" cy="1800200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PROGESTERON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54" y="3356992"/>
            <a:ext cx="4354996" cy="286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5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1218883" y="274637"/>
            <a:ext cx="8115889" cy="634083"/>
          </a:xfrm>
          <a:solidFill>
            <a:schemeClr val="tx1"/>
          </a:solidFill>
        </p:spPr>
        <p:txBody>
          <a:bodyPr rtlCol="0"/>
          <a:lstStyle/>
          <a:p>
            <a:pPr rtl="0"/>
            <a:r>
              <a:rPr lang="tr" dirty="0">
                <a:solidFill>
                  <a:schemeClr val="bg1"/>
                </a:solidFill>
              </a:rPr>
              <a:t>PROGESTERON’A AİT İLAÇ ETKİLEŞİMLERİ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9311211"/>
              </p:ext>
            </p:extLst>
          </p:nvPr>
        </p:nvGraphicFramePr>
        <p:xfrm>
          <a:off x="6238428" y="1407972"/>
          <a:ext cx="57606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Beşgen 11"/>
          <p:cNvSpPr/>
          <p:nvPr/>
        </p:nvSpPr>
        <p:spPr>
          <a:xfrm>
            <a:off x="1413892" y="1484784"/>
            <a:ext cx="2088232" cy="1152128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1" dirty="0">
                <a:solidFill>
                  <a:schemeClr val="bg1"/>
                </a:solidFill>
              </a:rPr>
              <a:t>MAJÖR ETKİLEŞİMLER</a:t>
            </a:r>
          </a:p>
          <a:p>
            <a:pPr algn="ctr"/>
            <a:r>
              <a:rPr lang="tr-TR" sz="1600" b="1" dirty="0" err="1">
                <a:solidFill>
                  <a:srgbClr val="002060"/>
                </a:solidFill>
              </a:rPr>
              <a:t>Edoksaban</a:t>
            </a:r>
            <a:endParaRPr lang="tr-TR" sz="1600" b="1" dirty="0">
              <a:solidFill>
                <a:srgbClr val="002060"/>
              </a:solidFill>
            </a:endParaRPr>
          </a:p>
        </p:txBody>
      </p:sp>
      <p:sp>
        <p:nvSpPr>
          <p:cNvPr id="13" name="Beşgen 12"/>
          <p:cNvSpPr/>
          <p:nvPr/>
        </p:nvSpPr>
        <p:spPr>
          <a:xfrm>
            <a:off x="1423349" y="2996952"/>
            <a:ext cx="2808312" cy="1440160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1" dirty="0">
                <a:solidFill>
                  <a:schemeClr val="bg1"/>
                </a:solidFill>
              </a:rPr>
              <a:t>MİNÖR ETKİLEŞİMLER</a:t>
            </a:r>
          </a:p>
          <a:p>
            <a:pPr algn="ctr"/>
            <a:r>
              <a:rPr lang="tr-TR" sz="1800" b="1" dirty="0" err="1">
                <a:solidFill>
                  <a:srgbClr val="FFFF00"/>
                </a:solidFill>
              </a:rPr>
              <a:t>Atorvastatin</a:t>
            </a:r>
            <a:endParaRPr lang="tr-TR" sz="1800" b="1" dirty="0">
              <a:solidFill>
                <a:srgbClr val="FFFF00"/>
              </a:solidFill>
            </a:endParaRPr>
          </a:p>
          <a:p>
            <a:pPr algn="ctr"/>
            <a:r>
              <a:rPr lang="tr-TR" sz="1800" b="1" dirty="0" err="1">
                <a:solidFill>
                  <a:srgbClr val="FFFF00"/>
                </a:solidFill>
              </a:rPr>
              <a:t>Amlodipin</a:t>
            </a:r>
            <a:endParaRPr lang="tr-TR" sz="1800" b="1" dirty="0">
              <a:solidFill>
                <a:srgbClr val="FFFF00"/>
              </a:solidFill>
            </a:endParaRPr>
          </a:p>
          <a:p>
            <a:pPr algn="ctr"/>
            <a:r>
              <a:rPr lang="tr-TR" sz="1800" b="1" dirty="0" err="1">
                <a:solidFill>
                  <a:srgbClr val="FFFF00"/>
                </a:solidFill>
              </a:rPr>
              <a:t>İndinavir</a:t>
            </a:r>
            <a:endParaRPr lang="tr-TR" sz="1800" b="1" dirty="0">
              <a:solidFill>
                <a:srgbClr val="FFFF00"/>
              </a:solidFill>
            </a:endParaRPr>
          </a:p>
          <a:p>
            <a:pPr algn="ctr"/>
            <a:endParaRPr lang="tr-TR" sz="1800" b="1" dirty="0">
              <a:solidFill>
                <a:schemeClr val="bg1"/>
              </a:solidFill>
            </a:endParaRPr>
          </a:p>
        </p:txBody>
      </p:sp>
      <p:sp>
        <p:nvSpPr>
          <p:cNvPr id="14" name="Beşgen 13"/>
          <p:cNvSpPr/>
          <p:nvPr/>
        </p:nvSpPr>
        <p:spPr>
          <a:xfrm>
            <a:off x="1405932" y="4797152"/>
            <a:ext cx="4680520" cy="1728192"/>
          </a:xfrm>
          <a:prstGeom prst="homeP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1" dirty="0">
                <a:solidFill>
                  <a:schemeClr val="bg1"/>
                </a:solidFill>
              </a:rPr>
              <a:t>ORTA DERECELİ ETKİLEŞİMLER</a:t>
            </a:r>
          </a:p>
          <a:p>
            <a:pPr algn="ctr"/>
            <a:r>
              <a:rPr lang="tr-TR" sz="1800" b="1" dirty="0" err="1">
                <a:solidFill>
                  <a:srgbClr val="FFFF00"/>
                </a:solidFill>
              </a:rPr>
              <a:t>Amoksisilin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Fenobarbital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Fenitoin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Karbamazepin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Griseofulvin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Rifampisin</a:t>
            </a:r>
            <a:r>
              <a:rPr lang="tr-TR" sz="1800" b="1" dirty="0">
                <a:solidFill>
                  <a:schemeClr val="bg1"/>
                </a:solidFill>
              </a:rPr>
              <a:t>/</a:t>
            </a:r>
            <a:r>
              <a:rPr lang="tr-TR" sz="1800" b="1" dirty="0" err="1">
                <a:solidFill>
                  <a:schemeClr val="bg1"/>
                </a:solidFill>
              </a:rPr>
              <a:t>Klaritromisin</a:t>
            </a:r>
            <a:r>
              <a:rPr lang="tr-TR" sz="1800" b="1" dirty="0">
                <a:solidFill>
                  <a:schemeClr val="bg1"/>
                </a:solidFill>
              </a:rPr>
              <a:t>/</a:t>
            </a:r>
            <a:r>
              <a:rPr lang="tr-TR" sz="1800" b="1" dirty="0" err="1">
                <a:solidFill>
                  <a:schemeClr val="bg1"/>
                </a:solidFill>
              </a:rPr>
              <a:t>Eritromisin</a:t>
            </a:r>
            <a:r>
              <a:rPr lang="tr-TR" sz="1800" b="1" dirty="0">
                <a:solidFill>
                  <a:schemeClr val="bg1"/>
                </a:solidFill>
              </a:rPr>
              <a:t>/</a:t>
            </a:r>
            <a:r>
              <a:rPr lang="tr-TR" sz="1800" b="1" dirty="0" err="1">
                <a:solidFill>
                  <a:schemeClr val="bg1"/>
                </a:solidFill>
              </a:rPr>
              <a:t>Telitromisin</a:t>
            </a:r>
            <a:r>
              <a:rPr lang="tr-TR" sz="1800" b="1" dirty="0">
                <a:solidFill>
                  <a:schemeClr val="bg1"/>
                </a:solidFill>
              </a:rPr>
              <a:t>/</a:t>
            </a:r>
            <a:r>
              <a:rPr lang="tr-TR" sz="1800" b="1" dirty="0" err="1">
                <a:solidFill>
                  <a:schemeClr val="bg1"/>
                </a:solidFill>
              </a:rPr>
              <a:t>Sakinavir</a:t>
            </a:r>
            <a:r>
              <a:rPr lang="tr-TR" sz="1800" b="1" dirty="0">
                <a:solidFill>
                  <a:schemeClr val="bg1"/>
                </a:solidFill>
              </a:rPr>
              <a:t>/</a:t>
            </a:r>
            <a:r>
              <a:rPr lang="tr-TR" sz="1800" b="1" dirty="0" err="1">
                <a:solidFill>
                  <a:schemeClr val="bg1"/>
                </a:solidFill>
              </a:rPr>
              <a:t>Flukonazol</a:t>
            </a:r>
            <a:r>
              <a:rPr lang="tr-TR" sz="1800" b="1" dirty="0">
                <a:solidFill>
                  <a:schemeClr val="bg1"/>
                </a:solidFill>
              </a:rPr>
              <a:t>/</a:t>
            </a:r>
            <a:r>
              <a:rPr lang="tr-TR" sz="1800" b="1" dirty="0" err="1">
                <a:solidFill>
                  <a:schemeClr val="bg1"/>
                </a:solidFill>
              </a:rPr>
              <a:t>Diltiazem</a:t>
            </a:r>
            <a:endParaRPr lang="tr-TR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şgen 2"/>
          <p:cNvSpPr/>
          <p:nvPr/>
        </p:nvSpPr>
        <p:spPr>
          <a:xfrm>
            <a:off x="1053852" y="404664"/>
            <a:ext cx="4536504" cy="158417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LEVONERGESTREL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52" y="3645024"/>
            <a:ext cx="4205559" cy="264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8691953" cy="706091"/>
          </a:xfrm>
          <a:solidFill>
            <a:schemeClr val="tx1"/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LEVONORGESTREL’E AİT İLAÇ ETKİLEŞİMLERİ</a:t>
            </a:r>
          </a:p>
        </p:txBody>
      </p:sp>
      <p:graphicFrame>
        <p:nvGraphicFramePr>
          <p:cNvPr id="21" name="Grafik 20"/>
          <p:cNvGraphicFramePr/>
          <p:nvPr>
            <p:extLst>
              <p:ext uri="{D42A27DB-BD31-4B8C-83A1-F6EECF244321}">
                <p14:modId xmlns:p14="http://schemas.microsoft.com/office/powerpoint/2010/main" val="3237605378"/>
              </p:ext>
            </p:extLst>
          </p:nvPr>
        </p:nvGraphicFramePr>
        <p:xfrm>
          <a:off x="6975575" y="1273481"/>
          <a:ext cx="5101547" cy="5197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Beşgen 21"/>
          <p:cNvSpPr/>
          <p:nvPr/>
        </p:nvSpPr>
        <p:spPr>
          <a:xfrm>
            <a:off x="1218883" y="1323149"/>
            <a:ext cx="1872208" cy="1296144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MİNÖR ETKİLEŞİMLER</a:t>
            </a:r>
          </a:p>
          <a:p>
            <a:pPr algn="ctr"/>
            <a:r>
              <a:rPr lang="tr-TR" sz="1600" b="1" dirty="0" err="1">
                <a:solidFill>
                  <a:srgbClr val="002060"/>
                </a:solidFill>
              </a:rPr>
              <a:t>Atorvastatin</a:t>
            </a:r>
            <a:endParaRPr lang="tr-TR" sz="1600" b="1" dirty="0">
              <a:solidFill>
                <a:srgbClr val="002060"/>
              </a:solidFill>
            </a:endParaRPr>
          </a:p>
        </p:txBody>
      </p:sp>
      <p:sp>
        <p:nvSpPr>
          <p:cNvPr id="23" name="Beşgen 22"/>
          <p:cNvSpPr/>
          <p:nvPr/>
        </p:nvSpPr>
        <p:spPr>
          <a:xfrm>
            <a:off x="1205083" y="2864321"/>
            <a:ext cx="3672408" cy="201622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MAJÖR ETKİLEŞİMLER</a:t>
            </a: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Karbamazepin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Fenobarbital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Fenitoin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Griseofulvin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Rifampin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>
                <a:solidFill>
                  <a:schemeClr val="tx1"/>
                </a:solidFill>
              </a:rPr>
              <a:t>Sarı Kantaron</a:t>
            </a:r>
          </a:p>
        </p:txBody>
      </p:sp>
      <p:sp>
        <p:nvSpPr>
          <p:cNvPr id="24" name="Beşgen 23"/>
          <p:cNvSpPr/>
          <p:nvPr/>
        </p:nvSpPr>
        <p:spPr>
          <a:xfrm>
            <a:off x="1218883" y="5114033"/>
            <a:ext cx="5734373" cy="1700808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1" dirty="0">
                <a:solidFill>
                  <a:schemeClr val="bg1"/>
                </a:solidFill>
              </a:rPr>
              <a:t>ORTA DERECELİ ETKİLEŞİMLER</a:t>
            </a:r>
          </a:p>
          <a:p>
            <a:pPr algn="ctr"/>
            <a:r>
              <a:rPr lang="tr-TR" sz="1800" b="1" dirty="0" err="1">
                <a:solidFill>
                  <a:srgbClr val="002060"/>
                </a:solidFill>
              </a:rPr>
              <a:t>Ritonavir</a:t>
            </a:r>
            <a:r>
              <a:rPr lang="tr-TR" sz="1800" b="1" dirty="0">
                <a:solidFill>
                  <a:srgbClr val="002060"/>
                </a:solidFill>
              </a:rPr>
              <a:t>/</a:t>
            </a:r>
            <a:r>
              <a:rPr lang="tr-TR" sz="1800" b="1" dirty="0" err="1">
                <a:solidFill>
                  <a:srgbClr val="002060"/>
                </a:solidFill>
              </a:rPr>
              <a:t>Sakinavir</a:t>
            </a:r>
            <a:r>
              <a:rPr lang="tr-TR" sz="1800" b="1" dirty="0">
                <a:solidFill>
                  <a:srgbClr val="002060"/>
                </a:solidFill>
              </a:rPr>
              <a:t>/ </a:t>
            </a:r>
            <a:r>
              <a:rPr lang="tr-TR" sz="1800" b="1" dirty="0" err="1">
                <a:solidFill>
                  <a:srgbClr val="002060"/>
                </a:solidFill>
              </a:rPr>
              <a:t>Klaritromisin</a:t>
            </a:r>
            <a:r>
              <a:rPr lang="tr-TR" sz="1800" b="1" dirty="0">
                <a:solidFill>
                  <a:srgbClr val="002060"/>
                </a:solidFill>
              </a:rPr>
              <a:t>/</a:t>
            </a:r>
            <a:r>
              <a:rPr lang="tr-TR" sz="1800" b="1" dirty="0" err="1">
                <a:solidFill>
                  <a:srgbClr val="002060"/>
                </a:solidFill>
              </a:rPr>
              <a:t>Eritromisin</a:t>
            </a:r>
            <a:r>
              <a:rPr lang="tr-TR" sz="1800" b="1" dirty="0">
                <a:solidFill>
                  <a:srgbClr val="002060"/>
                </a:solidFill>
              </a:rPr>
              <a:t>/</a:t>
            </a:r>
            <a:r>
              <a:rPr lang="tr-TR" sz="1800" b="1" dirty="0" err="1">
                <a:solidFill>
                  <a:srgbClr val="002060"/>
                </a:solidFill>
              </a:rPr>
              <a:t>Telitromisin</a:t>
            </a:r>
            <a:r>
              <a:rPr lang="tr-TR" sz="1800" b="1" dirty="0">
                <a:solidFill>
                  <a:srgbClr val="002060"/>
                </a:solidFill>
              </a:rPr>
              <a:t>/</a:t>
            </a:r>
            <a:r>
              <a:rPr lang="tr-TR" sz="1800" b="1" dirty="0" err="1">
                <a:solidFill>
                  <a:srgbClr val="002060"/>
                </a:solidFill>
              </a:rPr>
              <a:t>Diltiazem</a:t>
            </a:r>
            <a:r>
              <a:rPr lang="tr-TR" sz="1800" b="1" dirty="0">
                <a:solidFill>
                  <a:srgbClr val="002060"/>
                </a:solidFill>
              </a:rPr>
              <a:t>/</a:t>
            </a:r>
            <a:r>
              <a:rPr lang="tr-TR" sz="1800" b="1" dirty="0" err="1">
                <a:solidFill>
                  <a:srgbClr val="002060"/>
                </a:solidFill>
              </a:rPr>
              <a:t>Flukonazo</a:t>
            </a:r>
            <a:r>
              <a:rPr lang="tr-TR" sz="1800" dirty="0" err="1">
                <a:solidFill>
                  <a:srgbClr val="002060"/>
                </a:solidFill>
              </a:rPr>
              <a:t>l</a:t>
            </a:r>
            <a:endParaRPr lang="tr-TR" sz="1800" dirty="0">
              <a:solidFill>
                <a:srgbClr val="002060"/>
              </a:solidFill>
            </a:endParaRPr>
          </a:p>
          <a:p>
            <a:pPr algn="ctr"/>
            <a:r>
              <a:rPr lang="tr-TR" sz="1800" b="1" dirty="0" err="1">
                <a:solidFill>
                  <a:srgbClr val="002060"/>
                </a:solidFill>
              </a:rPr>
              <a:t>Ketokonazol</a:t>
            </a:r>
            <a:r>
              <a:rPr lang="tr-TR" sz="1800" b="1" dirty="0">
                <a:solidFill>
                  <a:schemeClr val="tx1"/>
                </a:solidFill>
              </a:rPr>
              <a:t>/ </a:t>
            </a:r>
            <a:r>
              <a:rPr lang="tr-TR" sz="1800" b="1" dirty="0" err="1">
                <a:solidFill>
                  <a:schemeClr val="tx1"/>
                </a:solidFill>
              </a:rPr>
              <a:t>Troglitazon</a:t>
            </a:r>
            <a:r>
              <a:rPr lang="tr-TR" sz="1800" b="1" dirty="0">
                <a:solidFill>
                  <a:schemeClr val="tx1"/>
                </a:solidFill>
              </a:rPr>
              <a:t>/</a:t>
            </a:r>
            <a:r>
              <a:rPr lang="tr-TR" sz="1800" b="1" dirty="0" err="1">
                <a:solidFill>
                  <a:schemeClr val="tx1"/>
                </a:solidFill>
              </a:rPr>
              <a:t>Pioglitazon</a:t>
            </a:r>
            <a:endParaRPr lang="tr-T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2503704"/>
            <a:ext cx="4404268" cy="4049902"/>
          </a:xfrm>
        </p:spPr>
      </p:pic>
      <p:sp>
        <p:nvSpPr>
          <p:cNvPr id="9" name="Beşgen 8"/>
          <p:cNvSpPr/>
          <p:nvPr/>
        </p:nvSpPr>
        <p:spPr>
          <a:xfrm>
            <a:off x="1341884" y="548680"/>
            <a:ext cx="3972220" cy="1584176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DROSPİRENON/ÖSTRADİOL KOMBİNASYONU</a:t>
            </a:r>
          </a:p>
        </p:txBody>
      </p:sp>
    </p:spTree>
    <p:extLst>
      <p:ext uri="{BB962C8B-B14F-4D97-AF65-F5344CB8AC3E}">
        <p14:creationId xmlns:p14="http://schemas.microsoft.com/office/powerpoint/2010/main" val="9293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9700065" cy="922115"/>
          </a:xfrm>
        </p:spPr>
        <p:txBody>
          <a:bodyPr/>
          <a:lstStyle/>
          <a:p>
            <a:r>
              <a:rPr lang="tr-TR" dirty="0"/>
              <a:t>ORAL KONTRASEPTİF GRUBU İLAÇLAR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412776"/>
            <a:ext cx="10360501" cy="4751293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 </a:t>
            </a:r>
            <a:r>
              <a:rPr lang="tr-TR" dirty="0"/>
              <a:t>Bu ilaçlar hormon içeren ilaçlardır. 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tr-TR" dirty="0"/>
              <a:t>Çoğunlukla östrojen- </a:t>
            </a:r>
            <a:r>
              <a:rPr lang="tr-TR" dirty="0" err="1"/>
              <a:t>progesteron</a:t>
            </a:r>
            <a:r>
              <a:rPr lang="tr-TR" dirty="0"/>
              <a:t> kombinasyonu olmakla beraber bazen sadece </a:t>
            </a:r>
            <a:r>
              <a:rPr lang="tr-TR" dirty="0" err="1"/>
              <a:t>progesteron</a:t>
            </a:r>
            <a:r>
              <a:rPr lang="tr-TR" dirty="0"/>
              <a:t> içerirler.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tr-TR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1341884" y="2924944"/>
            <a:ext cx="6624736" cy="37261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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tr-TR" sz="2800" dirty="0" err="1">
                <a:solidFill>
                  <a:schemeClr val="accent6">
                    <a:lumMod val="50000"/>
                  </a:schemeClr>
                </a:solidFill>
              </a:rPr>
              <a:t>Östradiol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tr-TR" sz="28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    </a:t>
            </a:r>
            <a:r>
              <a:rPr lang="tr-TR" sz="2800" dirty="0" err="1">
                <a:solidFill>
                  <a:schemeClr val="accent6">
                    <a:lumMod val="50000"/>
                  </a:schemeClr>
                </a:solidFill>
              </a:rPr>
              <a:t>Progesteron</a:t>
            </a:r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ð"/>
            </a:pP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tr-TR" sz="2800" dirty="0" err="1">
                <a:solidFill>
                  <a:schemeClr val="accent6">
                    <a:lumMod val="50000"/>
                  </a:schemeClr>
                </a:solidFill>
              </a:rPr>
              <a:t>Levonergestrel</a:t>
            </a:r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ð"/>
            </a:pPr>
            <a:r>
              <a:rPr lang="tr-TR" sz="2800" dirty="0" err="1">
                <a:solidFill>
                  <a:schemeClr val="accent6">
                    <a:lumMod val="50000"/>
                  </a:schemeClr>
                </a:solidFill>
              </a:rPr>
              <a:t>Drospirenon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tr-TR" sz="2800" dirty="0" err="1">
                <a:solidFill>
                  <a:schemeClr val="accent6">
                    <a:lumMod val="50000"/>
                  </a:schemeClr>
                </a:solidFill>
              </a:rPr>
              <a:t>östradiol</a:t>
            </a:r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2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k 10"/>
          <p:cNvGraphicFramePr/>
          <p:nvPr>
            <p:extLst>
              <p:ext uri="{D42A27DB-BD31-4B8C-83A1-F6EECF244321}">
                <p14:modId xmlns:p14="http://schemas.microsoft.com/office/powerpoint/2010/main" val="3851059388"/>
              </p:ext>
            </p:extLst>
          </p:nvPr>
        </p:nvGraphicFramePr>
        <p:xfrm>
          <a:off x="6166420" y="1700808"/>
          <a:ext cx="5719125" cy="414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1125860" y="116632"/>
            <a:ext cx="864096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7030A0"/>
                </a:solidFill>
              </a:rPr>
              <a:t>DROSPİRENON/ÖSTRADİOL KOMBİNASYONUNA AİT İLAÇ ETKİLEŞİMLERİ</a:t>
            </a:r>
          </a:p>
        </p:txBody>
      </p:sp>
      <p:sp>
        <p:nvSpPr>
          <p:cNvPr id="13" name="Beşgen 12"/>
          <p:cNvSpPr/>
          <p:nvPr/>
        </p:nvSpPr>
        <p:spPr>
          <a:xfrm>
            <a:off x="1125860" y="1308070"/>
            <a:ext cx="2016224" cy="1328842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MİNÖR ETKİLEŞİM</a:t>
            </a:r>
          </a:p>
          <a:p>
            <a:pPr algn="ctr"/>
            <a:r>
              <a:rPr lang="tr-TR" sz="1400" b="1" dirty="0" err="1">
                <a:solidFill>
                  <a:schemeClr val="bg1"/>
                </a:solidFill>
              </a:rPr>
              <a:t>Atorvastatin</a:t>
            </a:r>
            <a:endParaRPr lang="tr-TR" sz="1400" b="1" dirty="0">
              <a:solidFill>
                <a:schemeClr val="bg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bg1"/>
                </a:solidFill>
              </a:rPr>
              <a:t>Simetidin</a:t>
            </a:r>
            <a:endParaRPr lang="tr-TR" sz="1400" b="1" dirty="0">
              <a:solidFill>
                <a:schemeClr val="bg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bg1"/>
                </a:solidFill>
              </a:rPr>
              <a:t>Fentanil</a:t>
            </a:r>
            <a:endParaRPr lang="tr-TR" sz="1400" b="1" dirty="0">
              <a:solidFill>
                <a:schemeClr val="bg1"/>
              </a:solidFill>
            </a:endParaRPr>
          </a:p>
          <a:p>
            <a:pPr algn="ctr"/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14" name="Beşgen 13"/>
          <p:cNvSpPr/>
          <p:nvPr/>
        </p:nvSpPr>
        <p:spPr>
          <a:xfrm>
            <a:off x="1125860" y="2810724"/>
            <a:ext cx="3528392" cy="20162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800" b="1" dirty="0">
                <a:solidFill>
                  <a:schemeClr val="bg1"/>
                </a:solidFill>
              </a:rPr>
              <a:t>MAJÖR ETKİLEŞİMLER</a:t>
            </a: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Karbamazepin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Fenitoin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Fenobarbital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Dantrolen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Griseofulvin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 err="1">
                <a:solidFill>
                  <a:schemeClr val="tx1"/>
                </a:solidFill>
              </a:rPr>
              <a:t>Rifampin</a:t>
            </a:r>
            <a:endParaRPr lang="tr-TR" sz="1400" b="1" dirty="0">
              <a:solidFill>
                <a:schemeClr val="tx1"/>
              </a:solidFill>
            </a:endParaRPr>
          </a:p>
          <a:p>
            <a:pPr algn="ctr"/>
            <a:r>
              <a:rPr lang="tr-TR" sz="1400" b="1" dirty="0">
                <a:solidFill>
                  <a:schemeClr val="tx1"/>
                </a:solidFill>
              </a:rPr>
              <a:t>Sarı Kantaron</a:t>
            </a:r>
          </a:p>
          <a:p>
            <a:pPr algn="ctr"/>
            <a:endParaRPr lang="tr-TR" sz="1800" b="1" dirty="0">
              <a:solidFill>
                <a:schemeClr val="bg1"/>
              </a:solidFill>
            </a:endParaRPr>
          </a:p>
        </p:txBody>
      </p:sp>
      <p:sp>
        <p:nvSpPr>
          <p:cNvPr id="15" name="Beşgen 14"/>
          <p:cNvSpPr/>
          <p:nvPr/>
        </p:nvSpPr>
        <p:spPr>
          <a:xfrm>
            <a:off x="1125860" y="4941168"/>
            <a:ext cx="4896544" cy="1800200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ORTA DERECELİ ETKİLEŞİMLER</a:t>
            </a:r>
          </a:p>
          <a:p>
            <a:pPr algn="ctr"/>
            <a:r>
              <a:rPr lang="tr-TR" sz="1600" b="1" dirty="0" err="1">
                <a:solidFill>
                  <a:schemeClr val="tx1"/>
                </a:solidFill>
              </a:rPr>
              <a:t>Hidrokortizon</a:t>
            </a:r>
            <a:r>
              <a:rPr lang="tr-TR" sz="1600" b="1" dirty="0">
                <a:solidFill>
                  <a:schemeClr val="tx1"/>
                </a:solidFill>
              </a:rPr>
              <a:t>/</a:t>
            </a:r>
            <a:r>
              <a:rPr lang="tr-TR" sz="1600" b="1" dirty="0" err="1">
                <a:solidFill>
                  <a:schemeClr val="tx1"/>
                </a:solidFill>
              </a:rPr>
              <a:t>Prednizolon</a:t>
            </a:r>
            <a:r>
              <a:rPr lang="tr-TR" sz="1600" b="1" dirty="0">
                <a:solidFill>
                  <a:schemeClr val="tx1"/>
                </a:solidFill>
              </a:rPr>
              <a:t>/</a:t>
            </a:r>
            <a:r>
              <a:rPr lang="tr-TR" sz="1600" b="1" dirty="0" err="1">
                <a:solidFill>
                  <a:schemeClr val="tx1"/>
                </a:solidFill>
              </a:rPr>
              <a:t>Secobarbital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Ritonavir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Klaritromisin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Eritromisin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Telitromisin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Diltiazem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Flukonazol</a:t>
            </a:r>
            <a:r>
              <a:rPr lang="tr-TR" sz="1600" b="1" dirty="0">
                <a:solidFill>
                  <a:schemeClr val="bg1"/>
                </a:solidFill>
              </a:rPr>
              <a:t>/</a:t>
            </a:r>
            <a:r>
              <a:rPr lang="tr-TR" sz="1600" b="1" dirty="0" err="1">
                <a:solidFill>
                  <a:schemeClr val="bg1"/>
                </a:solidFill>
              </a:rPr>
              <a:t>Ketokonazol</a:t>
            </a:r>
            <a:r>
              <a:rPr lang="tr-TR" sz="1600" b="1" dirty="0">
                <a:solidFill>
                  <a:srgbClr val="FFFF00"/>
                </a:solidFill>
              </a:rPr>
              <a:t>/Aspirin/</a:t>
            </a:r>
            <a:r>
              <a:rPr lang="tr-TR" sz="1600" b="1" dirty="0" err="1">
                <a:solidFill>
                  <a:srgbClr val="FFFF00"/>
                </a:solidFill>
              </a:rPr>
              <a:t>Warfarin</a:t>
            </a:r>
            <a:endParaRPr lang="tr-TR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06091"/>
          </a:xfrm>
        </p:spPr>
        <p:txBody>
          <a:bodyPr/>
          <a:lstStyle/>
          <a:p>
            <a:r>
              <a:rPr lang="tr-TR" dirty="0"/>
              <a:t>ORAL KONTRASEPTİFLERİN ETKİ MEKANİZMASI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9836" y="1556792"/>
            <a:ext cx="10360501" cy="446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Georgia" panose="02040502050405020303" pitchFamily="18" charset="0"/>
              </a:rPr>
              <a:t> Oral </a:t>
            </a:r>
            <a:r>
              <a:rPr lang="tr-TR" dirty="0" err="1">
                <a:latin typeface="Georgia" panose="02040502050405020303" pitchFamily="18" charset="0"/>
              </a:rPr>
              <a:t>kontraseptifler</a:t>
            </a:r>
            <a:r>
              <a:rPr lang="tr-TR" dirty="0">
                <a:latin typeface="Georgia" panose="02040502050405020303" pitchFamily="18" charset="0"/>
              </a:rPr>
              <a:t> ;</a:t>
            </a:r>
          </a:p>
          <a:p>
            <a:pPr>
              <a:buFontTx/>
              <a:buChar char="-"/>
            </a:pPr>
            <a:r>
              <a:rPr lang="tr-TR" dirty="0">
                <a:latin typeface="Georgia" panose="02040502050405020303" pitchFamily="18" charset="0"/>
              </a:rPr>
              <a:t>Kadınların doğal hormon düzeylerini değiştirir </a:t>
            </a:r>
            <a:r>
              <a:rPr lang="tr-TR" dirty="0">
                <a:latin typeface="Georgia" panose="02040502050405020303" pitchFamily="18" charset="0"/>
                <a:sym typeface="Wingdings" panose="05000000000000000000" pitchFamily="2" charset="2"/>
              </a:rPr>
              <a:t></a:t>
            </a:r>
          </a:p>
          <a:p>
            <a:pPr marL="0" indent="0">
              <a:buNone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tr-TR" dirty="0" err="1">
                <a:latin typeface="Georgia" panose="02040502050405020303" pitchFamily="18" charset="0"/>
              </a:rPr>
              <a:t>Serviksten</a:t>
            </a:r>
            <a:r>
              <a:rPr lang="tr-TR" dirty="0">
                <a:latin typeface="Georgia" panose="02040502050405020303" pitchFamily="18" charset="0"/>
              </a:rPr>
              <a:t>  mukus salınımını azaltır </a:t>
            </a:r>
            <a:r>
              <a:rPr lang="tr-TR" dirty="0">
                <a:latin typeface="Georgia" panose="02040502050405020303" pitchFamily="18" charset="0"/>
                <a:sym typeface="Wingdings" panose="05000000000000000000" pitchFamily="2" charset="2"/>
              </a:rPr>
              <a:t></a:t>
            </a:r>
            <a:endParaRPr lang="tr-TR" dirty="0"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tr-TR" dirty="0">
                <a:latin typeface="Georgia" panose="02040502050405020303" pitchFamily="18" charset="0"/>
              </a:rPr>
              <a:t>Rahim içi dokusunu inceltir </a:t>
            </a:r>
            <a:r>
              <a:rPr lang="tr-TR" dirty="0">
                <a:latin typeface="Georgia" panose="02040502050405020303" pitchFamily="18" charset="0"/>
                <a:sym typeface="Wingdings" panose="05000000000000000000" pitchFamily="2" charset="2"/>
              </a:rPr>
              <a:t></a:t>
            </a:r>
            <a:endParaRPr lang="tr-T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7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50107"/>
          </a:xfrm>
        </p:spPr>
        <p:txBody>
          <a:bodyPr/>
          <a:lstStyle/>
          <a:p>
            <a:r>
              <a:rPr lang="tr-TR" dirty="0"/>
              <a:t>ORAL KONTRASEPTİFLERİN YAN ETKİLERİ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Bulantı</a:t>
            </a:r>
          </a:p>
          <a:p>
            <a:r>
              <a:rPr lang="tr-TR" b="1" dirty="0"/>
              <a:t>Ara kanaması</a:t>
            </a:r>
          </a:p>
          <a:p>
            <a:r>
              <a:rPr lang="tr-TR" b="1" dirty="0" err="1"/>
              <a:t>Amenore</a:t>
            </a:r>
            <a:endParaRPr lang="tr-TR" b="1" dirty="0"/>
          </a:p>
          <a:p>
            <a:r>
              <a:rPr lang="tr-TR" b="1" dirty="0"/>
              <a:t>Göğüslerde dolgunluk, duyarlılık</a:t>
            </a:r>
          </a:p>
          <a:p>
            <a:r>
              <a:rPr lang="tr-TR" b="1" dirty="0" err="1"/>
              <a:t>Laktasyonun</a:t>
            </a:r>
            <a:r>
              <a:rPr lang="tr-TR" b="1" dirty="0"/>
              <a:t> </a:t>
            </a:r>
            <a:r>
              <a:rPr lang="tr-TR" b="1" dirty="0" err="1"/>
              <a:t>inhibisyonu</a:t>
            </a:r>
            <a:endParaRPr lang="tr-TR" b="1" dirty="0"/>
          </a:p>
          <a:p>
            <a:r>
              <a:rPr lang="tr-TR" b="1" dirty="0"/>
              <a:t>İştah artması ve kilo alımı</a:t>
            </a:r>
          </a:p>
          <a:p>
            <a:r>
              <a:rPr lang="tr-TR" b="1" dirty="0"/>
              <a:t>Akne </a:t>
            </a:r>
          </a:p>
          <a:p>
            <a:r>
              <a:rPr lang="tr-TR" b="1" dirty="0"/>
              <a:t>Depresyon</a:t>
            </a:r>
          </a:p>
        </p:txBody>
      </p:sp>
    </p:spTree>
    <p:extLst>
      <p:ext uri="{BB962C8B-B14F-4D97-AF65-F5344CB8AC3E}">
        <p14:creationId xmlns:p14="http://schemas.microsoft.com/office/powerpoint/2010/main" val="419673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4083441" cy="1210147"/>
          </a:xfr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rtl="0"/>
            <a:r>
              <a:rPr lang="tr-TR" dirty="0"/>
              <a:t> </a:t>
            </a:r>
            <a:r>
              <a:rPr lang="tr-TR" dirty="0">
                <a:latin typeface="+mn-lt"/>
              </a:rPr>
              <a:t>ÖSTROJEN ENDİKASYONLARI</a:t>
            </a:r>
            <a:endParaRPr 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İçerik Yer Tutucusu 13"/>
              <p:cNvSpPr>
                <a:spLocks noGrp="1"/>
              </p:cNvSpPr>
              <p:nvPr>
                <p:ph idx="1"/>
              </p:nvPr>
            </p:nvSpPr>
            <p:spPr>
              <a:xfrm>
                <a:off x="1183897" y="1701797"/>
                <a:ext cx="4947537" cy="4401205"/>
              </a:xfr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rtlCol="0"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" sz="2000" i="1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tr" sz="2400" dirty="0">
                    <a:solidFill>
                      <a:schemeClr val="bg1"/>
                    </a:solidFill>
                  </a:rPr>
                  <a:t>Kontrasepsiyon</a:t>
                </a:r>
                <a:endParaRPr lang="tr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Atrofik vajinit (Vajinal dejenerasyon)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Disfonksiyonel  Uterus  Kanaması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Hipogonadizm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Menopoz kaynaklı sıcak basması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Osteoporoz profilaksisi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Prostat kanseri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Over kisti</a:t>
                </a:r>
              </a:p>
            </p:txBody>
          </p:sp>
        </mc:Choice>
        <mc:Fallback xmlns="">
          <p:sp>
            <p:nvSpPr>
              <p:cNvPr id="14" name="İçerik Yer Tutucusu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3897" y="1701797"/>
                <a:ext cx="4947537" cy="4401205"/>
              </a:xfrm>
              <a:blipFill rotWithShape="0">
                <a:blip r:embed="rId2"/>
                <a:stretch>
                  <a:fillRect t="-15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ikdörtgen 2"/>
          <p:cNvSpPr/>
          <p:nvPr/>
        </p:nvSpPr>
        <p:spPr>
          <a:xfrm>
            <a:off x="6706480" y="260648"/>
            <a:ext cx="4788532" cy="12241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ÖSTROJEN KONTRENDİKASYONLARI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6706480" y="1701797"/>
                <a:ext cx="4932548" cy="440120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>
                    <a:solidFill>
                      <a:schemeClr val="bg1"/>
                    </a:solidFill>
                  </a:rPr>
                  <a:t>GEBELİK</a:t>
                </a:r>
              </a:p>
              <a:p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>
                    <a:solidFill>
                      <a:schemeClr val="bg1"/>
                    </a:solidFill>
                  </a:rPr>
                  <a:t>Anjiyoödem</a:t>
                </a:r>
              </a:p>
              <a:p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err="1">
                    <a:solidFill>
                      <a:schemeClr val="bg1"/>
                    </a:solidFill>
                  </a:rPr>
                  <a:t>Endometriyum</a:t>
                </a:r>
                <a:r>
                  <a:rPr lang="tr-TR" dirty="0">
                    <a:solidFill>
                      <a:schemeClr val="bg1"/>
                    </a:solidFill>
                  </a:rPr>
                  <a:t> </a:t>
                </a:r>
                <a:r>
                  <a:rPr lang="tr-TR" dirty="0" err="1">
                    <a:solidFill>
                      <a:schemeClr val="bg1"/>
                    </a:solidFill>
                  </a:rPr>
                  <a:t>Karsinoması</a:t>
                </a:r>
                <a:endParaRPr lang="tr-TR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err="1">
                    <a:solidFill>
                      <a:schemeClr val="bg1"/>
                    </a:solidFill>
                  </a:rPr>
                  <a:t>Hepatik</a:t>
                </a:r>
                <a:r>
                  <a:rPr lang="tr-TR" dirty="0">
                    <a:solidFill>
                      <a:schemeClr val="bg1"/>
                    </a:solidFill>
                  </a:rPr>
                  <a:t> </a:t>
                </a:r>
                <a:r>
                  <a:rPr lang="tr-TR" dirty="0" err="1">
                    <a:solidFill>
                      <a:schemeClr val="bg1"/>
                    </a:solidFill>
                  </a:rPr>
                  <a:t>Karsinom</a:t>
                </a:r>
                <a:endParaRPr lang="tr-TR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>
                    <a:solidFill>
                      <a:schemeClr val="bg1"/>
                    </a:solidFill>
                  </a:rPr>
                  <a:t>Meme Kanseri</a:t>
                </a:r>
              </a:p>
              <a:p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>
                    <a:solidFill>
                      <a:schemeClr val="bg1"/>
                    </a:solidFill>
                  </a:rPr>
                  <a:t> </a:t>
                </a:r>
                <a:r>
                  <a:rPr lang="tr-TR" dirty="0" err="1">
                    <a:solidFill>
                      <a:schemeClr val="bg1"/>
                    </a:solidFill>
                  </a:rPr>
                  <a:t>Over</a:t>
                </a:r>
                <a:r>
                  <a:rPr lang="tr-TR" dirty="0">
                    <a:solidFill>
                      <a:schemeClr val="bg1"/>
                    </a:solidFill>
                  </a:rPr>
                  <a:t> Kanseri</a:t>
                </a:r>
              </a:p>
              <a:p>
                <a14:m>
                  <m:oMath xmlns:m="http://schemas.openxmlformats.org/officeDocument/2006/math">
                    <m:r>
                      <a:rPr lang="t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>
                    <a:solidFill>
                      <a:schemeClr val="bg1"/>
                    </a:solidFill>
                  </a:rPr>
                  <a:t>Vajinal </a:t>
                </a:r>
                <a:r>
                  <a:rPr lang="tr-TR" dirty="0" err="1">
                    <a:solidFill>
                      <a:schemeClr val="bg1"/>
                    </a:solidFill>
                  </a:rPr>
                  <a:t>karsinom</a:t>
                </a:r>
                <a:endParaRPr lang="tr-TR" dirty="0">
                  <a:solidFill>
                    <a:schemeClr val="bg1"/>
                  </a:solidFill>
                </a:endParaRPr>
              </a:p>
              <a:p>
                <a:endParaRPr lang="tr-TR" sz="2800" dirty="0">
                  <a:solidFill>
                    <a:schemeClr val="bg1"/>
                  </a:solidFill>
                </a:endParaRPr>
              </a:p>
              <a:p>
                <a:endParaRPr lang="tr-TR" sz="2800" dirty="0">
                  <a:solidFill>
                    <a:schemeClr val="bg1"/>
                  </a:solidFill>
                </a:endParaRPr>
              </a:p>
              <a:p>
                <a:endParaRPr lang="tr-TR" sz="2800" dirty="0">
                  <a:solidFill>
                    <a:schemeClr val="bg1"/>
                  </a:solidFill>
                </a:endParaRPr>
              </a:p>
              <a:p>
                <a:endParaRPr lang="tr-T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480" y="1701797"/>
                <a:ext cx="4932548" cy="4401205"/>
              </a:xfrm>
              <a:prstGeom prst="rect">
                <a:avLst/>
              </a:prstGeom>
              <a:blipFill rotWithShape="0">
                <a:blip r:embed="rId3"/>
                <a:stretch>
                  <a:fillRect t="-11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4443481" cy="1223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PROGESTERON ENDİKASYONLARI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/>
              <p:cNvSpPr txBox="1"/>
              <p:nvPr/>
            </p:nvSpPr>
            <p:spPr>
              <a:xfrm>
                <a:off x="7174532" y="1810536"/>
                <a:ext cx="4752528" cy="483209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Miyokart </a:t>
                </a:r>
                <a:r>
                  <a:rPr lang="tr-TR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İnfarktüs</a:t>
                </a:r>
                <a:endParaRPr lang="tr-T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t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Meme Kanseri</a:t>
                </a:r>
              </a:p>
              <a:p>
                <a14:m>
                  <m:oMath xmlns:m="http://schemas.openxmlformats.org/officeDocument/2006/math">
                    <m:r>
                      <a:rPr lang="t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Serviks</a:t>
                </a:r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Karsinomu</a:t>
                </a:r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t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 </m:t>
                    </m:r>
                  </m:oMath>
                </a14:m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Tromboembolitik Hastalıklar</a:t>
                </a:r>
              </a:p>
              <a:p>
                <a14:m>
                  <m:oMath xmlns:m="http://schemas.openxmlformats.org/officeDocument/2006/math">
                    <m:r>
                      <a:rPr lang="t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Uterus</a:t>
                </a:r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Karsinomu</a:t>
                </a:r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tr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Vajinal </a:t>
                </a:r>
                <a:r>
                  <a:rPr lang="tr-TR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Karsinom</a:t>
                </a:r>
                <a:endParaRPr lang="tr-T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tr-T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tr-T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tr-T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tr-T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532" y="1810536"/>
                <a:ext cx="4752528" cy="4832092"/>
              </a:xfrm>
              <a:prstGeom prst="rect">
                <a:avLst/>
              </a:prstGeom>
              <a:blipFill rotWithShape="0">
                <a:blip r:embed="rId3"/>
                <a:stretch>
                  <a:fillRect l="-2692" t="-12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İçerik Yer Tutucusu 6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341884" y="1845651"/>
                <a:ext cx="4536504" cy="4844381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i="1"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Amenore</a:t>
                </a:r>
                <a:endParaRPr lang="tr-T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i="1"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Disfonksiyonel</a:t>
                </a:r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Uterus</a:t>
                </a:r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Kanaması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i="1"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tr-TR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İnfertilite</a:t>
                </a:r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(kısırlık)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i="1"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Kontrasepsiyon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i="1"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dirty="0">
                    <a:latin typeface="Arial" panose="020B0604020202020204" pitchFamily="34" charset="0"/>
                    <a:cs typeface="Arial" panose="020B0604020202020204" pitchFamily="34" charset="0"/>
                  </a:rPr>
                  <a:t> Erken Doğum </a:t>
                </a:r>
                <a:r>
                  <a:rPr lang="tr-TR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Profilaksisi</a:t>
                </a:r>
                <a:endParaRPr lang="tr-TR" dirty="0"/>
              </a:p>
              <a:p>
                <a:pPr marL="0" indent="0">
                  <a:buNone/>
                </a:pPr>
                <a:endParaRPr lang="tr-T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tr-T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İçerik Yer Tutucusu 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1884" y="1845651"/>
                <a:ext cx="4536504" cy="4844381"/>
              </a:xfrm>
              <a:prstGeom prst="rect">
                <a:avLst/>
              </a:prstGeom>
              <a:blipFill rotWithShape="0">
                <a:blip r:embed="rId4"/>
                <a:stretch>
                  <a:fillRect l="-2016" t="-1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etin kutusu 7"/>
          <p:cNvSpPr txBox="1"/>
          <p:nvPr/>
        </p:nvSpPr>
        <p:spPr>
          <a:xfrm>
            <a:off x="7030516" y="274637"/>
            <a:ext cx="479230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tr-TR" sz="3600" dirty="0"/>
              <a:t>PROGESTERON KONTRENDİKASYONLARI</a:t>
            </a:r>
          </a:p>
        </p:txBody>
      </p:sp>
    </p:spTree>
    <p:extLst>
      <p:ext uri="{BB962C8B-B14F-4D97-AF65-F5344CB8AC3E}">
        <p14:creationId xmlns:p14="http://schemas.microsoft.com/office/powerpoint/2010/main" val="9462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3930">
            <a:off x="1071094" y="561016"/>
            <a:ext cx="4585692" cy="2292846"/>
          </a:xfrm>
        </p:spPr>
      </p:pic>
      <p:sp>
        <p:nvSpPr>
          <p:cNvPr id="9" name="Oval 8"/>
          <p:cNvSpPr/>
          <p:nvPr/>
        </p:nvSpPr>
        <p:spPr>
          <a:xfrm>
            <a:off x="549796" y="3429000"/>
            <a:ext cx="4464496" cy="30963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DİKKAT !! İSTENMEYEN GEBELİK TEHLİKESİ </a:t>
            </a:r>
          </a:p>
        </p:txBody>
      </p:sp>
    </p:spTree>
    <p:extLst>
      <p:ext uri="{BB962C8B-B14F-4D97-AF65-F5344CB8AC3E}">
        <p14:creationId xmlns:p14="http://schemas.microsoft.com/office/powerpoint/2010/main" val="32280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tr-TR" b="1" u="sng" dirty="0">
                <a:solidFill>
                  <a:srgbClr val="FFFF00"/>
                </a:solidFill>
              </a:rPr>
              <a:t>ORAL KONTRASEPTİFLER VE GENİŞ SPREKTUMLU ANTİBİYOTİKLERİN BİRLİKTE KULLANIMI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solidFill>
            <a:srgbClr val="FAF02E"/>
          </a:solidFill>
        </p:spPr>
        <p:txBody>
          <a:bodyPr>
            <a:normAutofit fontScale="92500"/>
          </a:bodyPr>
          <a:lstStyle/>
          <a:p>
            <a:r>
              <a:rPr lang="tr-TR" sz="2400" b="1" dirty="0">
                <a:solidFill>
                  <a:schemeClr val="bg2"/>
                </a:solidFill>
              </a:rPr>
              <a:t>GENİŞ SPEKTRUMLU ANTİBİYOTİKLERİN KULLANIMI </a:t>
            </a:r>
            <a:r>
              <a:rPr lang="tr-TR" sz="2400" b="1" dirty="0" err="1">
                <a:solidFill>
                  <a:schemeClr val="bg2"/>
                </a:solidFill>
              </a:rPr>
              <a:t>enterohepatik</a:t>
            </a:r>
            <a:r>
              <a:rPr lang="tr-TR" sz="2400" b="1" dirty="0">
                <a:solidFill>
                  <a:schemeClr val="bg2"/>
                </a:solidFill>
              </a:rPr>
              <a:t> sirkülasyonu sağlayan ve BETA GLUKURONİDAZ İLE SÜLFATAZ enzimi üreten bakterilerin yok olmasına neden olur.</a:t>
            </a:r>
            <a:br>
              <a:rPr lang="tr-TR" sz="2400" b="1" dirty="0">
                <a:solidFill>
                  <a:schemeClr val="bg2"/>
                </a:solidFill>
              </a:rPr>
            </a:br>
            <a:r>
              <a:rPr lang="tr-TR" sz="2400" b="1" dirty="0">
                <a:solidFill>
                  <a:schemeClr val="bg2"/>
                </a:solidFill>
              </a:rPr>
              <a:t>- Oral </a:t>
            </a:r>
            <a:r>
              <a:rPr lang="tr-TR" sz="2400" b="1" dirty="0" err="1">
                <a:solidFill>
                  <a:schemeClr val="bg2"/>
                </a:solidFill>
              </a:rPr>
              <a:t>kontraseptiflerin</a:t>
            </a:r>
            <a:r>
              <a:rPr lang="tr-TR" sz="2400" b="1" dirty="0">
                <a:solidFill>
                  <a:schemeClr val="bg2"/>
                </a:solidFill>
              </a:rPr>
              <a:t> </a:t>
            </a:r>
            <a:r>
              <a:rPr lang="tr-TR" sz="2400" b="1" dirty="0" err="1">
                <a:solidFill>
                  <a:schemeClr val="bg2"/>
                </a:solidFill>
              </a:rPr>
              <a:t>coğu</a:t>
            </a:r>
            <a:r>
              <a:rPr lang="tr-TR" sz="2400" b="1" dirty="0">
                <a:solidFill>
                  <a:schemeClr val="bg2"/>
                </a:solidFill>
              </a:rPr>
              <a:t> ÖSTROJEN </a:t>
            </a:r>
            <a:r>
              <a:rPr lang="tr-TR" sz="2400" b="1" dirty="0" err="1">
                <a:solidFill>
                  <a:schemeClr val="bg2"/>
                </a:solidFill>
              </a:rPr>
              <a:t>icerikli</a:t>
            </a:r>
            <a:r>
              <a:rPr lang="tr-TR" sz="2400" b="1" dirty="0">
                <a:solidFill>
                  <a:schemeClr val="bg2"/>
                </a:solidFill>
              </a:rPr>
              <a:t> </a:t>
            </a:r>
            <a:r>
              <a:rPr lang="tr-TR" sz="2400" b="1" dirty="0" err="1">
                <a:solidFill>
                  <a:schemeClr val="bg2"/>
                </a:solidFill>
              </a:rPr>
              <a:t>ilaclardır</a:t>
            </a:r>
            <a:r>
              <a:rPr lang="tr-TR" sz="2400" b="1" dirty="0">
                <a:solidFill>
                  <a:schemeClr val="bg2"/>
                </a:solidFill>
              </a:rPr>
              <a:t> ve </a:t>
            </a:r>
            <a:r>
              <a:rPr lang="tr-TR" sz="2400" b="1" dirty="0" err="1">
                <a:solidFill>
                  <a:schemeClr val="bg2"/>
                </a:solidFill>
              </a:rPr>
              <a:t>enterohepatik</a:t>
            </a:r>
            <a:r>
              <a:rPr lang="tr-TR" sz="2400" b="1" dirty="0">
                <a:solidFill>
                  <a:schemeClr val="bg2"/>
                </a:solidFill>
              </a:rPr>
              <a:t> sirkülasyona uğrarlar. Bu sayede defalarca bağırsaklarda aktifleşerek tekrardan kana karışırlar ve kandaki düzeyleri bu sayede sürekli yüksek kalır</a:t>
            </a:r>
            <a:r>
              <a:rPr lang="tr-TR" sz="24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solidFill>
            <a:srgbClr val="FAF02E"/>
          </a:solidFill>
        </p:spPr>
        <p:txBody>
          <a:bodyPr>
            <a:normAutofit fontScale="92500"/>
          </a:bodyPr>
          <a:lstStyle/>
          <a:p>
            <a:r>
              <a:rPr lang="tr-TR" sz="2400" b="1" dirty="0">
                <a:solidFill>
                  <a:schemeClr val="bg2"/>
                </a:solidFill>
              </a:rPr>
              <a:t>- Oral </a:t>
            </a:r>
            <a:r>
              <a:rPr lang="tr-TR" sz="2400" b="1" dirty="0" err="1">
                <a:solidFill>
                  <a:schemeClr val="bg2"/>
                </a:solidFill>
              </a:rPr>
              <a:t>kontraseptif</a:t>
            </a:r>
            <a:r>
              <a:rPr lang="tr-TR" sz="2400" b="1" dirty="0">
                <a:solidFill>
                  <a:schemeClr val="bg2"/>
                </a:solidFill>
              </a:rPr>
              <a:t> kullanan kadınlarda eş zamanlı olarak GENİŞ SPEKTRUMLU antibiyotik kullanılması; bağırsaklarda bulunan ve </a:t>
            </a:r>
            <a:r>
              <a:rPr lang="tr-TR" sz="2400" b="1" dirty="0" err="1">
                <a:solidFill>
                  <a:schemeClr val="bg2"/>
                </a:solidFill>
              </a:rPr>
              <a:t>inaktif</a:t>
            </a:r>
            <a:r>
              <a:rPr lang="tr-TR" sz="2400" b="1" dirty="0">
                <a:solidFill>
                  <a:schemeClr val="bg2"/>
                </a:solidFill>
              </a:rPr>
              <a:t> oral </a:t>
            </a:r>
            <a:r>
              <a:rPr lang="tr-TR" sz="2400" b="1" dirty="0" err="1">
                <a:solidFill>
                  <a:schemeClr val="bg2"/>
                </a:solidFill>
              </a:rPr>
              <a:t>kontraseptif</a:t>
            </a:r>
            <a:r>
              <a:rPr lang="tr-TR" sz="2400" b="1" dirty="0">
                <a:solidFill>
                  <a:schemeClr val="bg2"/>
                </a:solidFill>
              </a:rPr>
              <a:t> </a:t>
            </a:r>
            <a:r>
              <a:rPr lang="tr-TR" sz="2400" b="1" dirty="0" err="1">
                <a:solidFill>
                  <a:schemeClr val="bg2"/>
                </a:solidFill>
              </a:rPr>
              <a:t>metabolitlerini</a:t>
            </a:r>
            <a:r>
              <a:rPr lang="tr-TR" sz="2400" b="1" dirty="0">
                <a:solidFill>
                  <a:schemeClr val="bg2"/>
                </a:solidFill>
              </a:rPr>
              <a:t> yeniden aktif hale getirerek kana karışmasını sağlayacak bakterileri yok edeceğinden dolayı; ilacın kandaki dozunun her zamankinden daha düşük olmasına ve beklenmeyen hamileliklere neden olabilir. Bu nedenle antibiyotik kullanıldığı sürece ek bir korunma yöntemi kullanılmalıdır.</a:t>
            </a:r>
          </a:p>
        </p:txBody>
      </p:sp>
    </p:spTree>
    <p:extLst>
      <p:ext uri="{BB962C8B-B14F-4D97-AF65-F5344CB8AC3E}">
        <p14:creationId xmlns:p14="http://schemas.microsoft.com/office/powerpoint/2010/main" val="93141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332656"/>
            <a:ext cx="8259905" cy="85010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FF00"/>
                </a:solidFill>
              </a:rPr>
              <a:t>GENİŞ SPEKTRUMLU ANTİBİYOTİK ÖRNEKLERİ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18883" y="1706880"/>
                <a:ext cx="5078677" cy="4818464"/>
              </a:xfrm>
              <a:solidFill>
                <a:schemeClr val="tx1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  <m:r>
                      <a:rPr lang="tr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AMOKSİSİLİN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  <m:r>
                      <a:rPr lang="tr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SEFUROKSİM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  <m:r>
                      <a:rPr lang="tr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SİPROFLOKSASİN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  <m:r>
                      <a:rPr lang="tr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LEVOFLOKSASİN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  <m:r>
                      <a:rPr lang="tr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TETRASİKLİN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  <m:r>
                      <a:rPr lang="tr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KLORAMFENİKOL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" sz="3200" i="1" smtClean="0">
                        <a:solidFill>
                          <a:srgbClr val="718412"/>
                        </a:solidFill>
                        <a:latin typeface="Cambria Math" panose="02040503050406030204" pitchFamily="18" charset="0"/>
                      </a:rPr>
                      <m:t>⤘</m:t>
                    </m:r>
                  </m:oMath>
                </a14:m>
                <a:r>
                  <a:rPr lang="tr-TR" sz="3200" b="1" dirty="0">
                    <a:solidFill>
                      <a:srgbClr val="718412"/>
                    </a:solidFill>
                  </a:rPr>
                  <a:t> </a:t>
                </a:r>
                <a:r>
                  <a:rPr lang="tr-TR" sz="3200" b="1" dirty="0">
                    <a:solidFill>
                      <a:schemeClr val="accent5">
                        <a:lumMod val="50000"/>
                      </a:schemeClr>
                    </a:solidFill>
                  </a:rPr>
                  <a:t>AZİTROMİSİN</a:t>
                </a:r>
                <a:endParaRPr lang="tr-TR" sz="3200" b="1" dirty="0">
                  <a:solidFill>
                    <a:srgbClr val="718412"/>
                  </a:solidFill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18883" y="1706880"/>
                <a:ext cx="5078677" cy="4818464"/>
              </a:xfrm>
              <a:blipFill rotWithShape="0">
                <a:blip r:embed="rId2"/>
                <a:stretch>
                  <a:fillRect t="-22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42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knik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eması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4873beb7-5857-4685-be1f-d57550cc96cc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Üçlü devre hatları sunusu (geniş ekran)</Template>
  <TotalTime>941</TotalTime>
  <Words>592</Words>
  <Application>Microsoft Office PowerPoint</Application>
  <PresentationFormat>Özel</PresentationFormat>
  <Paragraphs>186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Georgia</vt:lpstr>
      <vt:lpstr>Wingdings</vt:lpstr>
      <vt:lpstr>Teknik 16x9</vt:lpstr>
      <vt:lpstr>ORAL KONTRASEPTİF İLAÇLAR VE İLAÇ ETKİLEŞİMLERİ</vt:lpstr>
      <vt:lpstr>ORAL KONTRASEPTİF GRUBU İLAÇLAR </vt:lpstr>
      <vt:lpstr>ORAL KONTRASEPTİFLERİN ETKİ MEKANİZMASI</vt:lpstr>
      <vt:lpstr>ORAL KONTRASEPTİFLERİN YAN ETKİLERİ</vt:lpstr>
      <vt:lpstr> ÖSTROJEN ENDİKASYONLARI</vt:lpstr>
      <vt:lpstr>PROGESTERON ENDİKASYONLARI</vt:lpstr>
      <vt:lpstr>PowerPoint Sunusu</vt:lpstr>
      <vt:lpstr>ORAL KONTRASEPTİFLER VE GENİŞ SPREKTUMLU ANTİBİYOTİKLERİN BİRLİKTE KULLANIMI</vt:lpstr>
      <vt:lpstr>GENİŞ SPEKTRUMLU ANTİBİYOTİK ÖRNEKLERİ</vt:lpstr>
      <vt:lpstr>ORAL KONTRASEPTİF İLAÇLARIN METABOLİZMASI </vt:lpstr>
      <vt:lpstr>CYP3A4 ENZİM AKTİVİTESİNE ETKİLİ İLAÇLAR </vt:lpstr>
      <vt:lpstr>CYP3A4 ENZİMİYLE METABOLİZE OLAN İLAÇLAR </vt:lpstr>
      <vt:lpstr>PowerPoint Sunusu</vt:lpstr>
      <vt:lpstr>ÖSTRADİOL’E AİT İLAÇ ETKİLEŞİMLERİ </vt:lpstr>
      <vt:lpstr>PowerPoint Sunusu</vt:lpstr>
      <vt:lpstr>PROGESTERON’A AİT İLAÇ ETKİLEŞİMLERİ</vt:lpstr>
      <vt:lpstr>PowerPoint Sunusu</vt:lpstr>
      <vt:lpstr>LEVONORGESTREL’E AİT İLAÇ ETKİLEŞİMLERİ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KONTRASEPTİF İLAÇLAR VE İLAÇ ETKİLEŞİMLERİ</dc:title>
  <dc:creator>user</dc:creator>
  <cp:lastModifiedBy>Windows Kullanıcısı</cp:lastModifiedBy>
  <cp:revision>86</cp:revision>
  <dcterms:created xsi:type="dcterms:W3CDTF">2017-11-18T16:25:50Z</dcterms:created>
  <dcterms:modified xsi:type="dcterms:W3CDTF">2018-01-05T07:37:58Z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