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0" r:id="rId4"/>
    <p:sldId id="308" r:id="rId5"/>
    <p:sldId id="309" r:id="rId6"/>
    <p:sldId id="291" r:id="rId7"/>
    <p:sldId id="258" r:id="rId8"/>
    <p:sldId id="292" r:id="rId9"/>
    <p:sldId id="259" r:id="rId10"/>
    <p:sldId id="293" r:id="rId11"/>
    <p:sldId id="260" r:id="rId12"/>
    <p:sldId id="294" r:id="rId13"/>
    <p:sldId id="262" r:id="rId14"/>
    <p:sldId id="296" r:id="rId15"/>
    <p:sldId id="299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14A766C-9653-4292-A06F-6513DD86A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03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E90CA1DB-0483-4B4D-BCB3-A85B418A2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23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EF30DC-4490-44D3-997C-4EDCBC59959E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D8BB88-4795-46FC-8235-96B2CA92F2A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5861B0-F5F3-48F0-820B-2C7C864DF1A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z="13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17E70A-7006-4C23-A7CC-98D67D8BFDA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7FCB96B-3854-4497-90E0-042744525B4C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z="13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E1EBD7-25CA-4FD7-B188-C1FADA6AFB20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z="13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4A0AA3-86CE-4EBB-996D-B14DA7A1C81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z="13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D6C82D-98A6-4533-98F9-9999BDEBF00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z="13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C1A5F1-455E-4D13-A0AA-88077B6AA4B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z="13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BF94B0-9ADD-436C-9AE9-7FACD2D3464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z="13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AF9B6F9-990D-4911-9384-12A248A2775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z="13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FEBDBE-D00D-41CE-AFE6-A08DE77D0277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z="13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46AC-F9CD-49A5-9E2A-B792B842A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80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6A9-01A6-416F-A85A-64D38B770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77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62533-4A77-4BD8-857D-8F4E250CFA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0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F71F7-3718-4510-8E73-F294617365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5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40219-8468-4143-A308-A5781DAD2F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2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7C54-565A-429E-8BC0-DC14F03B40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60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6521A-C747-470A-81BE-FF9A6A380B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35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657B1-9DFC-43DC-BC1A-DF4FD375F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10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24105-A9C0-441F-8EE7-9FFB8CFDC5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77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BCFC0-E163-4D84-ADF4-585D8B920A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5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8236-6083-422A-9321-B77A700B39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7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2A054B79-9CE4-4F31-B1ED-63EDB14F7F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err="1" smtClean="0">
                <a:solidFill>
                  <a:srgbClr val="A50021"/>
                </a:solidFill>
              </a:rPr>
              <a:t>Donanım</a:t>
            </a:r>
            <a:r>
              <a:rPr lang="en-US" altLang="en-US" sz="3800" dirty="0" smtClean="0">
                <a:solidFill>
                  <a:srgbClr val="A50021"/>
                </a:solidFill>
              </a:rPr>
              <a:t> </a:t>
            </a:r>
            <a:r>
              <a:rPr lang="en-US" altLang="en-US" sz="3800" dirty="0" err="1" smtClean="0">
                <a:solidFill>
                  <a:srgbClr val="A50021"/>
                </a:solidFill>
              </a:rPr>
              <a:t>Tanımlama</a:t>
            </a:r>
            <a:r>
              <a:rPr lang="en-US" altLang="en-US" sz="3800" dirty="0" smtClean="0">
                <a:solidFill>
                  <a:srgbClr val="A50021"/>
                </a:solidFill>
              </a:rPr>
              <a:t> </a:t>
            </a:r>
            <a:r>
              <a:rPr lang="en-US" altLang="en-US" sz="3800" dirty="0" err="1" smtClean="0">
                <a:solidFill>
                  <a:srgbClr val="A50021"/>
                </a:solidFill>
              </a:rPr>
              <a:t>Dilleri</a:t>
            </a:r>
            <a:r>
              <a:rPr lang="en-US" altLang="en-US" sz="3800" dirty="0" smtClean="0">
                <a:solidFill>
                  <a:srgbClr val="A50021"/>
                </a:solidFill>
              </a:rPr>
              <a:t> (</a:t>
            </a:r>
            <a:r>
              <a:rPr lang="en-US" altLang="en-US" sz="3800" dirty="0" err="1" smtClean="0">
                <a:solidFill>
                  <a:srgbClr val="A50021"/>
                </a:solidFill>
              </a:rPr>
              <a:t>DTD’ler</a:t>
            </a:r>
            <a:r>
              <a:rPr lang="en-US" altLang="en-US" sz="3800" dirty="0" smtClean="0">
                <a:solidFill>
                  <a:srgbClr val="A50021"/>
                </a:solidFill>
              </a:rPr>
              <a:t>) </a:t>
            </a:r>
            <a:br>
              <a:rPr lang="en-US" altLang="en-US" sz="3800" dirty="0" smtClean="0">
                <a:solidFill>
                  <a:srgbClr val="A50021"/>
                </a:solidFill>
              </a:rPr>
            </a:br>
            <a:r>
              <a:rPr lang="en-US" altLang="en-US" sz="3800" dirty="0" smtClean="0">
                <a:solidFill>
                  <a:srgbClr val="A50021"/>
                </a:solidFill>
              </a:rPr>
              <a:t>Hardware Description Languages (HDLs)</a:t>
            </a:r>
            <a:r>
              <a:rPr lang="en-US" altLang="en-US" dirty="0" smtClean="0">
                <a:solidFill>
                  <a:srgbClr val="A50021"/>
                </a:solidFill>
              </a:rPr>
              <a:t/>
            </a:r>
            <a:br>
              <a:rPr lang="en-US" altLang="en-US" dirty="0" smtClean="0">
                <a:solidFill>
                  <a:srgbClr val="A50021"/>
                </a:solidFill>
              </a:rPr>
            </a:br>
            <a:r>
              <a:rPr lang="en-US" altLang="en-US" sz="2800" dirty="0" smtClean="0">
                <a:solidFill>
                  <a:srgbClr val="A50021"/>
                </a:solidFill>
              </a:rPr>
              <a:t>Verilog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 err="1" smtClean="0"/>
              <a:t>İçerik</a:t>
            </a:r>
            <a:r>
              <a:rPr lang="en-US" altLang="en-US" sz="2400" dirty="0" smtClean="0"/>
              <a:t> Mano &amp; </a:t>
            </a:r>
            <a:r>
              <a:rPr lang="en-US" altLang="en-US" sz="2400" dirty="0" err="1" smtClean="0"/>
              <a:t>Ciletti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kitabından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derlenmiştir</a:t>
            </a:r>
            <a:endParaRPr lang="en-US" altLang="en-US" sz="2400" dirty="0" smtClean="0"/>
          </a:p>
          <a:p>
            <a:pPr eaLnBrk="1" hangingPunct="1"/>
            <a:r>
              <a:rPr lang="en-US" altLang="en-US" sz="1800" dirty="0" err="1" smtClean="0">
                <a:solidFill>
                  <a:schemeClr val="accent2"/>
                </a:solidFill>
              </a:rPr>
              <a:t>Kurtuluş</a:t>
            </a:r>
            <a:r>
              <a:rPr lang="en-US" altLang="en-US" sz="1800" dirty="0" smtClean="0">
                <a:solidFill>
                  <a:schemeClr val="accent2"/>
                </a:solidFill>
              </a:rPr>
              <a:t> KÜLLÜ, Ankara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Üniversitesi</a:t>
            </a:r>
            <a:endParaRPr lang="en-US" altLang="en-US" sz="1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İfadelerle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Modelleme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Farklı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Örnek</a:t>
            </a:r>
            <a:r>
              <a:rPr lang="en-US" altLang="en-US" dirty="0" smtClean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US" altLang="en-US" dirty="0" err="1" smtClean="0"/>
                  <a:t>Aşağıdaki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tanım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şu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iki</a:t>
                </a:r>
                <a:r>
                  <a:rPr lang="en-US" altLang="en-US" dirty="0" smtClean="0"/>
                  <a:t> Boolean </a:t>
                </a:r>
                <a:r>
                  <a:rPr lang="en-US" altLang="en-US" dirty="0" err="1" smtClean="0"/>
                  <a:t>ifadeyi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gerçekleştiren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devreyi</a:t>
                </a:r>
                <a:r>
                  <a:rPr lang="en-US" altLang="en-US" dirty="0" smtClean="0"/>
                  <a:t> </a:t>
                </a:r>
                <a:r>
                  <a:rPr lang="en-US" altLang="en-US" dirty="0" err="1" smtClean="0"/>
                  <a:t>tanımlar</a:t>
                </a:r>
                <a:endParaRPr lang="en-US" altLang="en-US" dirty="0" smtClean="0"/>
              </a:p>
              <a:p>
                <a:pPr marL="0" indent="0"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𝐸</m:t>
                      </m:r>
                      <m:r>
                        <a:rPr lang="en-US" altLang="en-US" b="0" i="1" smtClean="0">
                          <a:latin typeface="Cambria Math"/>
                        </a:rPr>
                        <m:t>=</m:t>
                      </m:r>
                      <m:r>
                        <a:rPr lang="en-US" altLang="en-US" b="0" i="1" smtClean="0">
                          <a:latin typeface="Cambria Math"/>
                        </a:rPr>
                        <m:t>𝐴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r>
                        <a:rPr lang="en-US" altLang="en-US" b="0" i="1" smtClean="0">
                          <a:latin typeface="Cambria Math"/>
                        </a:rPr>
                        <m:t>𝐵𝐶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altLang="en-US" b="0" dirty="0" smtClean="0"/>
              </a:p>
              <a:p>
                <a:pPr marL="0" indent="0"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𝐹</m:t>
                      </m:r>
                      <m:r>
                        <a:rPr lang="en-US" alt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𝐶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r>
                        <a:rPr lang="en-US" altLang="en-US" b="0" i="1" smtClean="0"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𝐷</m:t>
                      </m:r>
                      <m:r>
                        <a:rPr lang="en-US" alt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altLang="en-US" dirty="0" smtClean="0"/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3"/>
                <a:stretch>
                  <a:fillRect l="-593" t="-1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0136"/>
            <a:ext cx="8572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err="1" smtClean="0"/>
              <a:t>Kullanıcı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Tanımlı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Temel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Öğeler</a:t>
            </a:r>
            <a:r>
              <a:rPr lang="en-US" altLang="en-US" sz="3600" dirty="0" smtClean="0"/>
              <a:t> (User-defined Primitives) </a:t>
            </a:r>
            <a:r>
              <a:rPr lang="en-US" altLang="en-US" sz="3600" dirty="0" err="1" smtClean="0"/>
              <a:t>ve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Doğruluk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Tabloları</a:t>
            </a:r>
            <a:endParaRPr lang="en-US" alt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 smtClean="0"/>
              <a:t>primitive</a:t>
            </a:r>
            <a:r>
              <a:rPr lang="en-GB" dirty="0" smtClean="0"/>
              <a:t> </a:t>
            </a:r>
            <a:r>
              <a:rPr lang="en-GB" dirty="0" err="1" smtClean="0"/>
              <a:t>kelimesi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kullanıcılar</a:t>
            </a:r>
            <a:r>
              <a:rPr lang="en-GB" dirty="0" smtClean="0"/>
              <a:t> </a:t>
            </a:r>
            <a:r>
              <a:rPr lang="en-GB" dirty="0" err="1" smtClean="0"/>
              <a:t>kendi</a:t>
            </a:r>
            <a:r>
              <a:rPr lang="en-GB" dirty="0" smtClean="0"/>
              <a:t> </a:t>
            </a: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öğelerini</a:t>
            </a:r>
            <a:r>
              <a:rPr lang="en-GB" dirty="0" smtClean="0"/>
              <a:t> </a:t>
            </a:r>
            <a:r>
              <a:rPr lang="en-GB" dirty="0" err="1" smtClean="0"/>
              <a:t>oluşturabilir</a:t>
            </a:r>
            <a:endParaRPr lang="en-GB" dirty="0" smtClean="0"/>
          </a:p>
          <a:p>
            <a:r>
              <a:rPr lang="en-GB" dirty="0" err="1" smtClean="0"/>
              <a:t>Yalnızca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çıktı</a:t>
            </a:r>
            <a:r>
              <a:rPr lang="en-GB" dirty="0" smtClean="0"/>
              <a:t> </a:t>
            </a:r>
            <a:r>
              <a:rPr lang="en-GB" dirty="0" err="1" smtClean="0"/>
              <a:t>olmalı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ilk </a:t>
            </a:r>
            <a:r>
              <a:rPr lang="en-GB" dirty="0" err="1" smtClean="0"/>
              <a:t>yazılmalı</a:t>
            </a:r>
            <a:endParaRPr lang="en-GB" dirty="0" smtClean="0"/>
          </a:p>
          <a:p>
            <a:r>
              <a:rPr lang="en-GB" b="1" dirty="0" smtClean="0"/>
              <a:t>table </a:t>
            </a:r>
            <a:r>
              <a:rPr lang="en-GB" b="1" dirty="0" err="1" smtClean="0"/>
              <a:t>ve</a:t>
            </a:r>
            <a:r>
              <a:rPr lang="en-GB" dirty="0" smtClean="0"/>
              <a:t> </a:t>
            </a:r>
            <a:r>
              <a:rPr lang="en-GB" b="1" dirty="0" err="1" smtClean="0"/>
              <a:t>endtable</a:t>
            </a:r>
            <a:r>
              <a:rPr lang="en-GB" b="1" dirty="0" smtClean="0"/>
              <a:t> </a:t>
            </a:r>
            <a:r>
              <a:rPr lang="en-GB" dirty="0" err="1" smtClean="0"/>
              <a:t>kelimeleri</a:t>
            </a:r>
            <a:r>
              <a:rPr lang="en-GB" dirty="0" smtClean="0"/>
              <a:t> </a:t>
            </a:r>
            <a:r>
              <a:rPr lang="en-GB" dirty="0" err="1" smtClean="0"/>
              <a:t>arasında</a:t>
            </a:r>
            <a:r>
              <a:rPr lang="en-GB" dirty="0" smtClean="0"/>
              <a:t> </a:t>
            </a:r>
            <a:r>
              <a:rPr lang="en-GB" dirty="0" err="1" smtClean="0"/>
              <a:t>doğruluk</a:t>
            </a:r>
            <a:r>
              <a:rPr lang="en-GB" dirty="0" smtClean="0"/>
              <a:t> </a:t>
            </a:r>
            <a:r>
              <a:rPr lang="en-GB" dirty="0" err="1" smtClean="0"/>
              <a:t>tablosu</a:t>
            </a:r>
            <a:r>
              <a:rPr lang="en-GB" dirty="0" smtClean="0"/>
              <a:t> </a:t>
            </a:r>
            <a:r>
              <a:rPr lang="en-GB" dirty="0" err="1" smtClean="0"/>
              <a:t>verilebilir</a:t>
            </a:r>
            <a:endParaRPr lang="en-GB" dirty="0"/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68853"/>
            <a:ext cx="4407210" cy="304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Tanımlanan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Temel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Öğelerin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Kullanılması</a:t>
            </a:r>
            <a:endParaRPr lang="en-US" altLang="en-US" dirty="0" smtClean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7" y="2508250"/>
            <a:ext cx="52292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DTD </a:t>
            </a:r>
            <a:r>
              <a:rPr lang="en-US" altLang="en-US" dirty="0" err="1" smtClean="0"/>
              <a:t>Modelleri</a:t>
            </a:r>
            <a:endParaRPr lang="en-US" altLang="en-US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modülün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mantığı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farklı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şekillerde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tanımlanabilir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Kapı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Seviyesi</a:t>
            </a:r>
            <a:r>
              <a:rPr lang="en-US" altLang="en-US" dirty="0" smtClean="0"/>
              <a:t> (Gate-level) </a:t>
            </a:r>
            <a:r>
              <a:rPr lang="en-US" altLang="en-US" dirty="0" err="1" smtClean="0"/>
              <a:t>modelleme</a:t>
            </a:r>
            <a:endParaRPr lang="en-US" altLang="en-US" dirty="0" smtClean="0"/>
          </a:p>
          <a:p>
            <a:pPr lvl="2" eaLnBrk="1" hangingPunct="1"/>
            <a:r>
              <a:rPr lang="en-US" altLang="en-US" dirty="0" err="1" smtClean="0"/>
              <a:t>Kapılar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nasıl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bağlandıkları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Veri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Akışı</a:t>
            </a:r>
            <a:r>
              <a:rPr lang="en-US" altLang="en-US" dirty="0" smtClean="0"/>
              <a:t> (Dataflow) </a:t>
            </a:r>
            <a:r>
              <a:rPr lang="en-US" altLang="en-US" dirty="0" err="1" smtClean="0"/>
              <a:t>modelleme</a:t>
            </a:r>
            <a:endParaRPr lang="en-US" altLang="en-US" dirty="0" smtClean="0"/>
          </a:p>
          <a:p>
            <a:pPr lvl="2" eaLnBrk="1" hangingPunct="1"/>
            <a:r>
              <a:rPr lang="en-US" altLang="en-US" dirty="0" err="1" smtClean="0"/>
              <a:t>İkili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üstünde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çalışan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sonuç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üreten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işleçler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operatörler</a:t>
            </a:r>
            <a:r>
              <a:rPr lang="en-US" altLang="en-US" dirty="0" smtClean="0"/>
              <a:t>)</a:t>
            </a:r>
          </a:p>
          <a:p>
            <a:pPr lvl="1" eaLnBrk="1" hangingPunct="1"/>
            <a:r>
              <a:rPr lang="en-US" altLang="en-US" dirty="0" err="1" smtClean="0"/>
              <a:t>Davranış</a:t>
            </a:r>
            <a:r>
              <a:rPr lang="en-US" altLang="en-US" dirty="0" smtClean="0"/>
              <a:t> (Behavioral) </a:t>
            </a:r>
            <a:r>
              <a:rPr lang="en-US" altLang="en-US" dirty="0" err="1" smtClean="0"/>
              <a:t>modelleme</a:t>
            </a:r>
            <a:endParaRPr lang="en-US" altLang="en-US" dirty="0" smtClean="0"/>
          </a:p>
          <a:p>
            <a:pPr lvl="2" eaLnBrk="1" hangingPunct="1"/>
            <a:r>
              <a:rPr lang="en-US" altLang="en-US" dirty="0" err="1" smtClean="0"/>
              <a:t>İşlevsel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algoritmik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devreler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çoğunlukla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dizisel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yani</a:t>
            </a:r>
            <a:r>
              <a:rPr lang="en-US" altLang="en-US" dirty="0" smtClean="0"/>
              <a:t> “sequential” </a:t>
            </a:r>
            <a:r>
              <a:rPr lang="en-US" altLang="en-US" dirty="0" err="1" smtClean="0"/>
              <a:t>devreler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) </a:t>
            </a:r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Bazı</a:t>
            </a:r>
            <a:r>
              <a:rPr lang="en-US" altLang="en-US" dirty="0" smtClean="0"/>
              <a:t> Verilog </a:t>
            </a:r>
            <a:r>
              <a:rPr lang="en-US" altLang="en-US" dirty="0" err="1" smtClean="0"/>
              <a:t>Operatörleri</a:t>
            </a:r>
            <a:endParaRPr lang="en-US" alt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04206"/>
            <a:ext cx="72675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Özet</a:t>
            </a:r>
            <a:endParaRPr lang="en-US" alt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DTD’lerin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yalnızca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çok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kısa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özetine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baktık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Daha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çok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olanakları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var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Durum </a:t>
            </a:r>
            <a:r>
              <a:rPr lang="en-US" altLang="en-US" dirty="0" err="1" smtClean="0"/>
              <a:t>diyagramı</a:t>
            </a:r>
            <a:r>
              <a:rPr lang="en-US" altLang="en-US" dirty="0" smtClean="0"/>
              <a:t> (state diagram) </a:t>
            </a:r>
            <a:r>
              <a:rPr lang="en-US" altLang="en-US" dirty="0" err="1" smtClean="0"/>
              <a:t>temelli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modeller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Dizisel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devrelerin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yapısal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tanımlanması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Yazmaçlar</a:t>
            </a:r>
            <a:r>
              <a:rPr lang="en-US" altLang="en-US" dirty="0" smtClean="0"/>
              <a:t> (Registers)</a:t>
            </a:r>
          </a:p>
          <a:p>
            <a:pPr lvl="1" eaLnBrk="1" hangingPunct="1"/>
            <a:r>
              <a:rPr lang="en-US" altLang="en-US" dirty="0" err="1" smtClean="0"/>
              <a:t>Sayaçlar</a:t>
            </a:r>
            <a:r>
              <a:rPr lang="en-US" altLang="en-US" dirty="0" smtClean="0"/>
              <a:t> (Counters)</a:t>
            </a:r>
          </a:p>
          <a:p>
            <a:pPr lvl="1" eaLnBrk="1" hangingPunct="1"/>
            <a:r>
              <a:rPr lang="en-US" altLang="en-US" dirty="0" smtClean="0"/>
              <a:t>… </a:t>
            </a:r>
          </a:p>
          <a:p>
            <a:pPr eaLnBrk="1" hangingPunct="1"/>
            <a:r>
              <a:rPr lang="en-US" altLang="en-US" dirty="0" smtClean="0"/>
              <a:t>Ana </a:t>
            </a:r>
            <a:r>
              <a:rPr lang="en-US" altLang="en-US" dirty="0" err="1" smtClean="0"/>
              <a:t>amaç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devre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tasarımının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testlerin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kolay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olması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otomatik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sentezi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mümkün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kılmak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DTD’ler (HDLs)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en-US" dirty="0" smtClean="0">
                <a:solidFill>
                  <a:srgbClr val="FF0000"/>
                </a:solidFill>
              </a:rPr>
              <a:t>D</a:t>
            </a:r>
            <a:r>
              <a:rPr lang="tr-TR" altLang="en-US" dirty="0" smtClean="0"/>
              <a:t>onanım </a:t>
            </a:r>
            <a:r>
              <a:rPr lang="tr-TR" altLang="en-US" dirty="0" smtClean="0">
                <a:solidFill>
                  <a:srgbClr val="FF0000"/>
                </a:solidFill>
              </a:rPr>
              <a:t>T</a:t>
            </a:r>
            <a:r>
              <a:rPr lang="tr-TR" altLang="en-US" dirty="0" smtClean="0"/>
              <a:t>asarım </a:t>
            </a:r>
            <a:r>
              <a:rPr lang="tr-TR" altLang="en-US" dirty="0" smtClean="0">
                <a:solidFill>
                  <a:srgbClr val="FF0000"/>
                </a:solidFill>
              </a:rPr>
              <a:t>D</a:t>
            </a:r>
            <a:r>
              <a:rPr lang="tr-TR" altLang="en-US" dirty="0" smtClean="0"/>
              <a:t>illeri (</a:t>
            </a:r>
            <a:r>
              <a:rPr lang="tr-TR" altLang="en-US" dirty="0" smtClean="0">
                <a:solidFill>
                  <a:srgbClr val="FF0000"/>
                </a:solidFill>
              </a:rPr>
              <a:t>H</a:t>
            </a:r>
            <a:r>
              <a:rPr lang="tr-TR" altLang="en-US" dirty="0" smtClean="0"/>
              <a:t>ardware </a:t>
            </a:r>
            <a:r>
              <a:rPr lang="tr-TR" altLang="en-US" dirty="0" smtClean="0">
                <a:solidFill>
                  <a:srgbClr val="FF0000"/>
                </a:solidFill>
              </a:rPr>
              <a:t>D</a:t>
            </a:r>
            <a:r>
              <a:rPr lang="tr-TR" altLang="en-US" dirty="0" smtClean="0"/>
              <a:t>escription </a:t>
            </a:r>
            <a:r>
              <a:rPr lang="tr-TR" altLang="en-US" dirty="0" smtClean="0">
                <a:solidFill>
                  <a:srgbClr val="FF0000"/>
                </a:solidFill>
              </a:rPr>
              <a:t>L</a:t>
            </a:r>
            <a:r>
              <a:rPr lang="tr-TR" altLang="en-US" dirty="0" smtClean="0"/>
              <a:t>anguages) </a:t>
            </a:r>
          </a:p>
          <a:p>
            <a:pPr lvl="1" eaLnBrk="1" hangingPunct="1"/>
            <a:r>
              <a:rPr lang="tr-TR" altLang="en-US" dirty="0" smtClean="0"/>
              <a:t>programlama dilleri gibidir</a:t>
            </a:r>
          </a:p>
          <a:p>
            <a:pPr lvl="1" eaLnBrk="1" hangingPunct="1"/>
            <a:r>
              <a:rPr lang="tr-TR" altLang="en-US" dirty="0" smtClean="0"/>
              <a:t>özellikle donanım tanımlamaya yönelik tasarlanmışlardır</a:t>
            </a:r>
          </a:p>
          <a:p>
            <a:pPr eaLnBrk="1" hangingPunct="1"/>
            <a:r>
              <a:rPr lang="tr-TR" altLang="en-US" dirty="0" smtClean="0"/>
              <a:t>Bir DTD modeli bir devrenin işlevini kontrol etmek ve doğrulamak için simüle edilebilir</a:t>
            </a:r>
          </a:p>
          <a:p>
            <a:pPr eaLnBrk="1" hangingPunct="1"/>
            <a:r>
              <a:rPr lang="tr-TR" altLang="en-US" dirty="0" smtClean="0"/>
              <a:t>Ayrıca DTD ile tanımlanan bir mantık tasarımı otomatik araçlarla en iyi (optimal) bir şekilde sentezlenebilir</a:t>
            </a:r>
          </a:p>
          <a:p>
            <a:pPr eaLnBrk="1" hangingPunct="1"/>
            <a:r>
              <a:rPr lang="tr-TR" altLang="en-US" dirty="0" smtClean="0"/>
              <a:t>2 DTD (Verilog ve VHDL) IEEE tarafından onaylanmış standartlardır ve yaygın kullanılır.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107504" y="2420888"/>
            <a:ext cx="2448272" cy="792088"/>
          </a:xfrm>
          <a:prstGeom prst="wedgeRectCallout">
            <a:avLst>
              <a:gd name="adj1" fmla="val 6750"/>
              <a:gd name="adj2" fmla="val 1429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“module” </a:t>
            </a:r>
            <a:r>
              <a:rPr lang="en-GB" sz="1600" dirty="0" err="1" smtClean="0"/>
              <a:t>Verilog’daki</a:t>
            </a:r>
            <a:r>
              <a:rPr lang="en-GB" sz="1600" dirty="0" smtClean="0"/>
              <a:t> </a:t>
            </a:r>
            <a:r>
              <a:rPr lang="en-GB" sz="1600" dirty="0" err="1" smtClean="0"/>
              <a:t>temel</a:t>
            </a:r>
            <a:r>
              <a:rPr lang="en-GB" sz="1600" dirty="0" smtClean="0"/>
              <a:t> </a:t>
            </a:r>
            <a:r>
              <a:rPr lang="en-GB" sz="1600" dirty="0" err="1" smtClean="0"/>
              <a:t>tanımlayıcı</a:t>
            </a:r>
            <a:r>
              <a:rPr lang="en-GB" sz="1600" dirty="0" smtClean="0"/>
              <a:t> </a:t>
            </a:r>
            <a:r>
              <a:rPr lang="en-GB" sz="1600" dirty="0" err="1" smtClean="0"/>
              <a:t>birimdir</a:t>
            </a:r>
            <a:endParaRPr lang="en-GB" sz="1600" dirty="0"/>
          </a:p>
        </p:txBody>
      </p:sp>
      <p:sp>
        <p:nvSpPr>
          <p:cNvPr id="3" name="Rectangular Callout 2"/>
          <p:cNvSpPr/>
          <p:nvPr/>
        </p:nvSpPr>
        <p:spPr>
          <a:xfrm>
            <a:off x="3491880" y="2564904"/>
            <a:ext cx="1800200" cy="612648"/>
          </a:xfrm>
          <a:prstGeom prst="wedgeRectCallout">
            <a:avLst>
              <a:gd name="adj1" fmla="val -42605"/>
              <a:gd name="adj2" fmla="val 171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Adı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giriş</a:t>
            </a:r>
            <a:r>
              <a:rPr lang="en-GB" dirty="0" smtClean="0"/>
              <a:t>/</a:t>
            </a:r>
            <a:r>
              <a:rPr lang="en-GB" dirty="0" err="1" smtClean="0"/>
              <a:t>çıkış</a:t>
            </a:r>
            <a:r>
              <a:rPr lang="en-GB" dirty="0" smtClean="0"/>
              <a:t> </a:t>
            </a:r>
            <a:r>
              <a:rPr lang="en-GB" dirty="0" err="1" smtClean="0"/>
              <a:t>listesi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8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5148064" y="3887906"/>
            <a:ext cx="1656184" cy="341748"/>
          </a:xfrm>
          <a:prstGeom prst="wedgeRectCallout">
            <a:avLst>
              <a:gd name="adj1" fmla="val -139211"/>
              <a:gd name="adj2" fmla="val 209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İç</a:t>
            </a:r>
            <a:r>
              <a:rPr lang="en-GB" sz="1600" dirty="0" smtClean="0"/>
              <a:t> </a:t>
            </a:r>
            <a:r>
              <a:rPr lang="en-GB" sz="1600" dirty="0" err="1" smtClean="0"/>
              <a:t>bağlantılar</a:t>
            </a:r>
            <a:endParaRPr lang="en-GB" sz="1600" dirty="0"/>
          </a:p>
        </p:txBody>
      </p:sp>
      <p:sp>
        <p:nvSpPr>
          <p:cNvPr id="3" name="Rectangular Callout 2"/>
          <p:cNvSpPr/>
          <p:nvPr/>
        </p:nvSpPr>
        <p:spPr>
          <a:xfrm>
            <a:off x="5788144" y="5445224"/>
            <a:ext cx="3248352" cy="576064"/>
          </a:xfrm>
          <a:prstGeom prst="wedgeRectCallout">
            <a:avLst>
              <a:gd name="adj1" fmla="val -105753"/>
              <a:gd name="adj2" fmla="val -521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/>
              <a:t>Temel</a:t>
            </a:r>
            <a:r>
              <a:rPr lang="en-GB" sz="1600" dirty="0" smtClean="0"/>
              <a:t> </a:t>
            </a:r>
            <a:r>
              <a:rPr lang="en-GB" sz="1600" dirty="0" err="1" smtClean="0"/>
              <a:t>kapı</a:t>
            </a:r>
            <a:r>
              <a:rPr lang="en-GB" sz="1600" dirty="0" smtClean="0"/>
              <a:t> instance </a:t>
            </a:r>
            <a:r>
              <a:rPr lang="en-GB" sz="1600" dirty="0" err="1" smtClean="0"/>
              <a:t>yaratma</a:t>
            </a:r>
            <a:r>
              <a:rPr lang="en-GB" sz="1600" dirty="0" smtClean="0"/>
              <a:t>:</a:t>
            </a:r>
          </a:p>
          <a:p>
            <a:pPr algn="ctr"/>
            <a:r>
              <a:rPr lang="en-GB" sz="1600" dirty="0" smtClean="0"/>
              <a:t>Keyword (</a:t>
            </a:r>
            <a:r>
              <a:rPr lang="en-GB" sz="1600" dirty="0" err="1" smtClean="0"/>
              <a:t>çıktı</a:t>
            </a:r>
            <a:r>
              <a:rPr lang="en-GB" sz="1600" dirty="0" smtClean="0"/>
              <a:t> </a:t>
            </a:r>
            <a:r>
              <a:rPr lang="en-GB" sz="1600" dirty="0" err="1" smtClean="0"/>
              <a:t>ve</a:t>
            </a:r>
            <a:r>
              <a:rPr lang="en-GB" sz="1600" dirty="0" smtClean="0"/>
              <a:t> </a:t>
            </a:r>
            <a:r>
              <a:rPr lang="en-GB" sz="1600" dirty="0" err="1" smtClean="0"/>
              <a:t>girdiler</a:t>
            </a:r>
            <a:r>
              <a:rPr lang="en-GB" sz="1600" dirty="0" smtClean="0"/>
              <a:t>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752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Verilog’da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Gecikmeler</a:t>
            </a:r>
            <a:endParaRPr lang="en-US" alt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89388"/>
          </a:xfrm>
        </p:spPr>
        <p:txBody>
          <a:bodyPr/>
          <a:lstStyle/>
          <a:p>
            <a:pPr eaLnBrk="1" hangingPunct="1"/>
            <a:endParaRPr lang="en-US" altLang="en-US" sz="2600" dirty="0" smtClean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772816"/>
            <a:ext cx="72294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Test </a:t>
            </a:r>
            <a:r>
              <a:rPr lang="en-US" altLang="en-US" dirty="0" err="1" smtClean="0"/>
              <a:t>Etme</a:t>
            </a:r>
            <a:r>
              <a:rPr lang="en-US" altLang="en-US" dirty="0" smtClean="0"/>
              <a:t> (Test Bench </a:t>
            </a:r>
            <a:r>
              <a:rPr lang="en-US" altLang="en-US" dirty="0" err="1" smtClean="0"/>
              <a:t>oluşturma</a:t>
            </a:r>
            <a:r>
              <a:rPr lang="en-US" altLang="en-US" dirty="0" smtClean="0"/>
              <a:t>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solidFill>
                <a:srgbClr val="A50021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179537"/>
            <a:ext cx="86106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 </a:t>
            </a:r>
            <a:r>
              <a:rPr lang="en-US" altLang="en-US" dirty="0" err="1" smtClean="0"/>
              <a:t>Simülasyon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Sonuçları</a:t>
            </a:r>
            <a:endParaRPr lang="en-US" alt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28775"/>
            <a:ext cx="80010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Boolean </a:t>
            </a:r>
            <a:r>
              <a:rPr lang="en-US" altLang="en-US" dirty="0" err="1" smtClean="0"/>
              <a:t>İfadeler</a:t>
            </a:r>
            <a:endParaRPr lang="en-US" alt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00200"/>
            <a:ext cx="8352928" cy="47085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Anahtar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kelime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assign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semboller</a:t>
            </a:r>
            <a:r>
              <a:rPr lang="en-US" altLang="en-US" dirty="0" smtClean="0"/>
              <a:t> &amp;, |, and ! (AND, OR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NOT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)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err="1" smtClean="0"/>
              <a:t>Önceki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örnek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şu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ifadeyle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tanımlanabilirdi</a:t>
            </a:r>
            <a:endParaRPr lang="en-US" altLang="en-US" dirty="0" smtClean="0"/>
          </a:p>
          <a:p>
            <a:pPr marL="0" indent="0" algn="ctr" eaLnBrk="1" hangingPunct="1">
              <a:buNone/>
            </a:pPr>
            <a:r>
              <a:rPr lang="en-US" altLang="en-US" b="1" dirty="0" smtClean="0"/>
              <a:t>assign </a:t>
            </a:r>
            <a:r>
              <a:rPr lang="en-US" altLang="en-US" dirty="0" smtClean="0"/>
              <a:t>D = (A &amp;&amp; B)||(!C);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3298</TotalTime>
  <Words>355</Words>
  <Application>Microsoft Office PowerPoint</Application>
  <PresentationFormat>On-screen Show (4:3)</PresentationFormat>
  <Paragraphs>69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Edge</vt:lpstr>
      <vt:lpstr>Donanım Tanımlama Dilleri (DTD’ler)  Hardware Description Languages (HDLs) Verilog</vt:lpstr>
      <vt:lpstr>DTD’ler (HDLs) nedir?</vt:lpstr>
      <vt:lpstr>Verilog</vt:lpstr>
      <vt:lpstr>Verilog</vt:lpstr>
      <vt:lpstr>Verilog</vt:lpstr>
      <vt:lpstr>Verilog’da Gecikmeler</vt:lpstr>
      <vt:lpstr>Test Etme (Test Bench oluşturma)</vt:lpstr>
      <vt:lpstr>Verilog Simülasyon Sonuçları</vt:lpstr>
      <vt:lpstr>Boolean İfadeler</vt:lpstr>
      <vt:lpstr>İfadelerle Modelleme (Farklı Örnek)</vt:lpstr>
      <vt:lpstr>Kullanıcı Tanımlı Temel Öğeler (User-defined Primitives) ve Doğruluk Tabloları</vt:lpstr>
      <vt:lpstr>Tanımlanan Temel Öğelerin Kullanılması</vt:lpstr>
      <vt:lpstr>DTD Modelleri</vt:lpstr>
      <vt:lpstr>Bazı Verilog Operatörleri</vt:lpstr>
      <vt:lpstr>Özet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141</cp:revision>
  <cp:lastPrinted>2017-12-12T06:00:42Z</cp:lastPrinted>
  <dcterms:created xsi:type="dcterms:W3CDTF">2008-10-08T18:00:12Z</dcterms:created>
  <dcterms:modified xsi:type="dcterms:W3CDTF">2020-05-11T11:30:14Z</dcterms:modified>
</cp:coreProperties>
</file>