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3"/>
  </p:notesMasterIdLst>
  <p:sldIdLst>
    <p:sldId id="532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tx2"/>
      </a:buClr>
      <a:buSzPct val="75000"/>
      <a:buFont typeface="Wingdings" pitchFamily="2" charset="2"/>
      <a:buChar char="n"/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tx2"/>
      </a:buClr>
      <a:buSzPct val="75000"/>
      <a:buFont typeface="Wingdings" pitchFamily="2" charset="2"/>
      <a:buChar char="n"/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tx2"/>
      </a:buClr>
      <a:buSzPct val="75000"/>
      <a:buFont typeface="Wingdings" pitchFamily="2" charset="2"/>
      <a:buChar char="n"/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tx2"/>
      </a:buClr>
      <a:buSzPct val="75000"/>
      <a:buFont typeface="Wingdings" pitchFamily="2" charset="2"/>
      <a:buChar char="n"/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tx2"/>
      </a:buClr>
      <a:buSzPct val="75000"/>
      <a:buFont typeface="Wingdings" pitchFamily="2" charset="2"/>
      <a:buChar char="n"/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A50021"/>
    <a:srgbClr val="2CB8D4"/>
    <a:srgbClr val="70E67B"/>
    <a:srgbClr val="1EAE2C"/>
    <a:srgbClr val="FF0066"/>
    <a:srgbClr val="FFFF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6" autoAdjust="0"/>
    <p:restoredTop sz="86418" autoAdjust="0"/>
  </p:normalViewPr>
  <p:slideViewPr>
    <p:cSldViewPr>
      <p:cViewPr>
        <p:scale>
          <a:sx n="98" d="100"/>
          <a:sy n="98" d="100"/>
        </p:scale>
        <p:origin x="-612" y="7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98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78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78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78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>
                <a:effectLst/>
              </a:defRPr>
            </a:lvl1pPr>
          </a:lstStyle>
          <a:p>
            <a:pPr>
              <a:defRPr/>
            </a:pPr>
            <a:fld id="{7692162A-2A16-4D7E-8DB8-BF25B1857B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478838" cy="6173788"/>
            <a:chOff x="0" y="0"/>
            <a:chExt cx="5341" cy="3889"/>
          </a:xfrm>
        </p:grpSpPr>
        <p:sp>
          <p:nvSpPr>
            <p:cNvPr id="5" name="Freeform 3"/>
            <p:cNvSpPr>
              <a:spLocks/>
            </p:cNvSpPr>
            <p:nvPr/>
          </p:nvSpPr>
          <p:spPr bwMode="auto">
            <a:xfrm>
              <a:off x="0" y="0"/>
              <a:ext cx="3863" cy="3889"/>
            </a:xfrm>
            <a:custGeom>
              <a:avLst/>
              <a:gdLst/>
              <a:ahLst/>
              <a:cxnLst>
                <a:cxn ang="0">
                  <a:pos x="3862" y="3418"/>
                </a:cxn>
                <a:cxn ang="0">
                  <a:pos x="457" y="0"/>
                </a:cxn>
                <a:cxn ang="0">
                  <a:pos x="0" y="0"/>
                </a:cxn>
                <a:cxn ang="0">
                  <a:pos x="0" y="481"/>
                </a:cxn>
                <a:cxn ang="0">
                  <a:pos x="3394" y="3888"/>
                </a:cxn>
                <a:cxn ang="0">
                  <a:pos x="3862" y="3418"/>
                </a:cxn>
              </a:cxnLst>
              <a:rect l="0" t="0" r="r" b="b"/>
              <a:pathLst>
                <a:path w="3863" h="3889">
                  <a:moveTo>
                    <a:pt x="3862" y="3418"/>
                  </a:moveTo>
                  <a:lnTo>
                    <a:pt x="457" y="0"/>
                  </a:lnTo>
                  <a:lnTo>
                    <a:pt x="0" y="0"/>
                  </a:lnTo>
                  <a:lnTo>
                    <a:pt x="0" y="481"/>
                  </a:lnTo>
                  <a:lnTo>
                    <a:pt x="3394" y="3888"/>
                  </a:lnTo>
                  <a:lnTo>
                    <a:pt x="3862" y="3418"/>
                  </a:lnTo>
                </a:path>
              </a:pathLst>
            </a:custGeom>
            <a:solidFill>
              <a:schemeClr val="bg1">
                <a:alpha val="50000"/>
              </a:schemeClr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auto">
            <a:xfrm>
              <a:off x="860" y="0"/>
              <a:ext cx="3394" cy="3223"/>
            </a:xfrm>
            <a:custGeom>
              <a:avLst/>
              <a:gdLst/>
              <a:ahLst/>
              <a:cxnLst>
                <a:cxn ang="0">
                  <a:pos x="370" y="0"/>
                </a:cxn>
                <a:cxn ang="0">
                  <a:pos x="3393" y="3036"/>
                </a:cxn>
                <a:cxn ang="0">
                  <a:pos x="3208" y="3222"/>
                </a:cxn>
                <a:cxn ang="0">
                  <a:pos x="0" y="0"/>
                </a:cxn>
                <a:cxn ang="0">
                  <a:pos x="370" y="0"/>
                </a:cxn>
              </a:cxnLst>
              <a:rect l="0" t="0" r="r" b="b"/>
              <a:pathLst>
                <a:path w="3394" h="3223">
                  <a:moveTo>
                    <a:pt x="370" y="0"/>
                  </a:moveTo>
                  <a:lnTo>
                    <a:pt x="3393" y="3036"/>
                  </a:lnTo>
                  <a:lnTo>
                    <a:pt x="3208" y="3222"/>
                  </a:lnTo>
                  <a:lnTo>
                    <a:pt x="0" y="0"/>
                  </a:lnTo>
                  <a:lnTo>
                    <a:pt x="370" y="0"/>
                  </a:lnTo>
                </a:path>
              </a:pathLst>
            </a:custGeom>
            <a:solidFill>
              <a:schemeClr val="bg1">
                <a:alpha val="50000"/>
              </a:schemeClr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auto">
            <a:xfrm>
              <a:off x="2187" y="0"/>
              <a:ext cx="2859" cy="2556"/>
            </a:xfrm>
            <a:custGeom>
              <a:avLst/>
              <a:gdLst/>
              <a:ahLst/>
              <a:cxnLst>
                <a:cxn ang="0">
                  <a:pos x="630" y="0"/>
                </a:cxn>
                <a:cxn ang="0">
                  <a:pos x="2858" y="2238"/>
                </a:cxn>
                <a:cxn ang="0">
                  <a:pos x="2543" y="2555"/>
                </a:cxn>
                <a:cxn ang="0">
                  <a:pos x="0" y="0"/>
                </a:cxn>
                <a:cxn ang="0">
                  <a:pos x="630" y="0"/>
                </a:cxn>
              </a:cxnLst>
              <a:rect l="0" t="0" r="r" b="b"/>
              <a:pathLst>
                <a:path w="2859" h="2556">
                  <a:moveTo>
                    <a:pt x="630" y="0"/>
                  </a:moveTo>
                  <a:lnTo>
                    <a:pt x="2858" y="2238"/>
                  </a:lnTo>
                  <a:lnTo>
                    <a:pt x="2543" y="2555"/>
                  </a:lnTo>
                  <a:lnTo>
                    <a:pt x="0" y="0"/>
                  </a:lnTo>
                  <a:lnTo>
                    <a:pt x="630" y="0"/>
                  </a:lnTo>
                </a:path>
              </a:pathLst>
            </a:custGeom>
            <a:solidFill>
              <a:schemeClr val="bg1">
                <a:alpha val="50000"/>
              </a:schemeClr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auto">
            <a:xfrm>
              <a:off x="3055" y="0"/>
              <a:ext cx="2286" cy="212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11" y="2120"/>
                </a:cxn>
                <a:cxn ang="0">
                  <a:pos x="2285" y="1945"/>
                </a:cxn>
                <a:cxn ang="0">
                  <a:pos x="348" y="0"/>
                </a:cxn>
                <a:cxn ang="0">
                  <a:pos x="0" y="0"/>
                </a:cxn>
              </a:cxnLst>
              <a:rect l="0" t="0" r="r" b="b"/>
              <a:pathLst>
                <a:path w="2286" h="2121">
                  <a:moveTo>
                    <a:pt x="0" y="0"/>
                  </a:moveTo>
                  <a:lnTo>
                    <a:pt x="2111" y="2120"/>
                  </a:lnTo>
                  <a:lnTo>
                    <a:pt x="2285" y="1945"/>
                  </a:lnTo>
                  <a:lnTo>
                    <a:pt x="348" y="0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alpha val="50000"/>
              </a:schemeClr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</p:grpSp>
      <p:sp>
        <p:nvSpPr>
          <p:cNvPr id="239623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143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239624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819400"/>
            <a:ext cx="6400800" cy="1752600"/>
          </a:xfrm>
          <a:ln w="9525">
            <a:headEnd/>
            <a:tailEnd/>
          </a:ln>
        </p:spPr>
        <p:txBody>
          <a:bodyPr lIns="92075" tIns="46038" rIns="92075" bIns="46038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9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CD635AE-6056-42B1-A046-EFAB67DC58A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cover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BBFF89-3F8A-4031-858B-0B55C2582D9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cover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61DFAF-55A3-4CA4-9769-97ED3F217F5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cover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36A6D5-009C-48CA-8DB3-B80AB442613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cover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1E075D-6892-4927-B8AD-A9BB697CCF6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cover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0" y="1641475"/>
            <a:ext cx="3810000" cy="4454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41475"/>
            <a:ext cx="3810000" cy="4454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215863-3D6D-4B32-92DF-D887A73E8FD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cover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5265FE-D3BB-45F8-A1A5-498AA8AFAC6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cover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A37D0-147F-4139-9F83-189A3C9E8EE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cover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67AB10-20C4-4813-A2A5-25CF48A50D6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cover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024D09-D36B-49FC-8850-59A23A4D45F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cover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ECE6D8-B921-483F-8A08-51746AA48FD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  <p:transition>
    <p:cover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8478838" cy="6173788"/>
            <a:chOff x="0" y="0"/>
            <a:chExt cx="5341" cy="3889"/>
          </a:xfrm>
        </p:grpSpPr>
        <p:sp>
          <p:nvSpPr>
            <p:cNvPr id="238595" name="Freeform 3"/>
            <p:cNvSpPr>
              <a:spLocks/>
            </p:cNvSpPr>
            <p:nvPr/>
          </p:nvSpPr>
          <p:spPr bwMode="auto">
            <a:xfrm>
              <a:off x="0" y="0"/>
              <a:ext cx="3863" cy="3889"/>
            </a:xfrm>
            <a:custGeom>
              <a:avLst/>
              <a:gdLst/>
              <a:ahLst/>
              <a:cxnLst>
                <a:cxn ang="0">
                  <a:pos x="3862" y="3418"/>
                </a:cxn>
                <a:cxn ang="0">
                  <a:pos x="457" y="0"/>
                </a:cxn>
                <a:cxn ang="0">
                  <a:pos x="0" y="0"/>
                </a:cxn>
                <a:cxn ang="0">
                  <a:pos x="0" y="481"/>
                </a:cxn>
                <a:cxn ang="0">
                  <a:pos x="3394" y="3888"/>
                </a:cxn>
                <a:cxn ang="0">
                  <a:pos x="3862" y="3418"/>
                </a:cxn>
              </a:cxnLst>
              <a:rect l="0" t="0" r="r" b="b"/>
              <a:pathLst>
                <a:path w="3863" h="3889">
                  <a:moveTo>
                    <a:pt x="3862" y="3418"/>
                  </a:moveTo>
                  <a:lnTo>
                    <a:pt x="457" y="0"/>
                  </a:lnTo>
                  <a:lnTo>
                    <a:pt x="0" y="0"/>
                  </a:lnTo>
                  <a:lnTo>
                    <a:pt x="0" y="481"/>
                  </a:lnTo>
                  <a:lnTo>
                    <a:pt x="3394" y="3888"/>
                  </a:lnTo>
                  <a:lnTo>
                    <a:pt x="3862" y="3418"/>
                  </a:lnTo>
                </a:path>
              </a:pathLst>
            </a:custGeom>
            <a:solidFill>
              <a:schemeClr val="bg1">
                <a:alpha val="50000"/>
              </a:schemeClr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38596" name="Freeform 4"/>
            <p:cNvSpPr>
              <a:spLocks/>
            </p:cNvSpPr>
            <p:nvPr/>
          </p:nvSpPr>
          <p:spPr bwMode="auto">
            <a:xfrm>
              <a:off x="860" y="0"/>
              <a:ext cx="3394" cy="3223"/>
            </a:xfrm>
            <a:custGeom>
              <a:avLst/>
              <a:gdLst/>
              <a:ahLst/>
              <a:cxnLst>
                <a:cxn ang="0">
                  <a:pos x="370" y="0"/>
                </a:cxn>
                <a:cxn ang="0">
                  <a:pos x="3393" y="3036"/>
                </a:cxn>
                <a:cxn ang="0">
                  <a:pos x="3208" y="3222"/>
                </a:cxn>
                <a:cxn ang="0">
                  <a:pos x="0" y="0"/>
                </a:cxn>
                <a:cxn ang="0">
                  <a:pos x="370" y="0"/>
                </a:cxn>
              </a:cxnLst>
              <a:rect l="0" t="0" r="r" b="b"/>
              <a:pathLst>
                <a:path w="3394" h="3223">
                  <a:moveTo>
                    <a:pt x="370" y="0"/>
                  </a:moveTo>
                  <a:lnTo>
                    <a:pt x="3393" y="3036"/>
                  </a:lnTo>
                  <a:lnTo>
                    <a:pt x="3208" y="3222"/>
                  </a:lnTo>
                  <a:lnTo>
                    <a:pt x="0" y="0"/>
                  </a:lnTo>
                  <a:lnTo>
                    <a:pt x="370" y="0"/>
                  </a:lnTo>
                </a:path>
              </a:pathLst>
            </a:custGeom>
            <a:solidFill>
              <a:schemeClr val="bg1">
                <a:alpha val="50000"/>
              </a:schemeClr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38597" name="Freeform 5"/>
            <p:cNvSpPr>
              <a:spLocks/>
            </p:cNvSpPr>
            <p:nvPr/>
          </p:nvSpPr>
          <p:spPr bwMode="auto">
            <a:xfrm>
              <a:off x="2187" y="0"/>
              <a:ext cx="2859" cy="2556"/>
            </a:xfrm>
            <a:custGeom>
              <a:avLst/>
              <a:gdLst/>
              <a:ahLst/>
              <a:cxnLst>
                <a:cxn ang="0">
                  <a:pos x="630" y="0"/>
                </a:cxn>
                <a:cxn ang="0">
                  <a:pos x="2858" y="2238"/>
                </a:cxn>
                <a:cxn ang="0">
                  <a:pos x="2543" y="2555"/>
                </a:cxn>
                <a:cxn ang="0">
                  <a:pos x="0" y="0"/>
                </a:cxn>
                <a:cxn ang="0">
                  <a:pos x="630" y="0"/>
                </a:cxn>
              </a:cxnLst>
              <a:rect l="0" t="0" r="r" b="b"/>
              <a:pathLst>
                <a:path w="2859" h="2556">
                  <a:moveTo>
                    <a:pt x="630" y="0"/>
                  </a:moveTo>
                  <a:lnTo>
                    <a:pt x="2858" y="2238"/>
                  </a:lnTo>
                  <a:lnTo>
                    <a:pt x="2543" y="2555"/>
                  </a:lnTo>
                  <a:lnTo>
                    <a:pt x="0" y="0"/>
                  </a:lnTo>
                  <a:lnTo>
                    <a:pt x="630" y="0"/>
                  </a:lnTo>
                </a:path>
              </a:pathLst>
            </a:custGeom>
            <a:solidFill>
              <a:schemeClr val="bg1">
                <a:alpha val="50000"/>
              </a:schemeClr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238598" name="Freeform 6"/>
            <p:cNvSpPr>
              <a:spLocks/>
            </p:cNvSpPr>
            <p:nvPr/>
          </p:nvSpPr>
          <p:spPr bwMode="auto">
            <a:xfrm>
              <a:off x="3055" y="0"/>
              <a:ext cx="2286" cy="212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11" y="2120"/>
                </a:cxn>
                <a:cxn ang="0">
                  <a:pos x="2285" y="1945"/>
                </a:cxn>
                <a:cxn ang="0">
                  <a:pos x="348" y="0"/>
                </a:cxn>
                <a:cxn ang="0">
                  <a:pos x="0" y="0"/>
                </a:cxn>
              </a:cxnLst>
              <a:rect l="0" t="0" r="r" b="b"/>
              <a:pathLst>
                <a:path w="2286" h="2121">
                  <a:moveTo>
                    <a:pt x="0" y="0"/>
                  </a:moveTo>
                  <a:lnTo>
                    <a:pt x="2111" y="2120"/>
                  </a:lnTo>
                  <a:lnTo>
                    <a:pt x="2285" y="1945"/>
                  </a:lnTo>
                  <a:lnTo>
                    <a:pt x="348" y="0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alpha val="50000"/>
              </a:schemeClr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</p:grpSp>
      <p:sp>
        <p:nvSpPr>
          <p:cNvPr id="238599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238600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buClrTx/>
              <a:buSzTx/>
              <a:buFontTx/>
              <a:buNone/>
              <a:defRPr sz="1400">
                <a:effectLst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38601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buClrTx/>
              <a:buSzTx/>
              <a:buFontTx/>
              <a:buNone/>
              <a:defRPr sz="1400">
                <a:effectLst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38602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buClrTx/>
              <a:buSzTx/>
              <a:buFontTx/>
              <a:buNone/>
              <a:defRPr sz="1400">
                <a:effectLst/>
              </a:defRPr>
            </a:lvl1pPr>
          </a:lstStyle>
          <a:p>
            <a:pPr>
              <a:defRPr/>
            </a:pPr>
            <a:fld id="{0D29522C-FD41-4295-8CAB-F25C06ECF05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238603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41475"/>
            <a:ext cx="7772400" cy="44545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04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ransition>
    <p:cover dir="d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z="2800" b="1" dirty="0" smtClean="0"/>
              <a:t>BİY 151GENEL BİYOLOJİ I LABORATUVARI</a:t>
            </a:r>
            <a:r>
              <a:rPr lang="tr-TR" sz="3200" b="1" dirty="0" smtClean="0"/>
              <a:t/>
            </a:r>
            <a:br>
              <a:rPr lang="tr-TR" sz="3200" b="1" dirty="0" smtClean="0"/>
            </a:br>
            <a:r>
              <a:rPr lang="tr-TR" sz="3200" b="1" dirty="0" smtClean="0"/>
              <a:t/>
            </a:r>
            <a:br>
              <a:rPr lang="tr-TR" sz="3200" b="1" dirty="0" smtClean="0"/>
            </a:br>
            <a:r>
              <a:rPr lang="tr-TR" sz="3200" b="1" dirty="0" smtClean="0"/>
              <a:t>KAYNAKLAR</a:t>
            </a:r>
            <a:endParaRPr lang="tr-TR" sz="32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3568" y="1844824"/>
            <a:ext cx="7774632" cy="4251176"/>
          </a:xfrm>
        </p:spPr>
        <p:txBody>
          <a:bodyPr/>
          <a:lstStyle/>
          <a:p>
            <a:pPr>
              <a:defRPr/>
            </a:pP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1.Ankara </a:t>
            </a:r>
            <a:r>
              <a:rPr lang="en-US" sz="2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Üniversitesi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Biyoloji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Bölümü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Ögretim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Üyeleri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Genel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Biyoloji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Laboratuvar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Klavuzu</a:t>
            </a:r>
            <a:endParaRPr lang="tr-TR" sz="24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>
              <a:defRPr/>
            </a:pPr>
            <a:endParaRPr lang="tr-TR" sz="24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>
              <a:defRPr/>
            </a:pP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2. </a:t>
            </a:r>
            <a:r>
              <a:rPr lang="en-US" sz="2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Audesirk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 T. and </a:t>
            </a:r>
            <a:r>
              <a:rPr lang="en-US" sz="2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Audesirk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 G. </a:t>
            </a:r>
            <a:r>
              <a:rPr lang="tr-TR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Biology, Life on Earth. Fifth Edition. Prentice Hall, Upper Saddle River, New Jersey</a:t>
            </a:r>
            <a:r>
              <a:rPr lang="tr-TR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 1999</a:t>
            </a:r>
          </a:p>
          <a:p>
            <a:pPr>
              <a:defRPr/>
            </a:pPr>
            <a:endParaRPr lang="tr-TR" sz="2400" b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>
              <a:defRPr/>
            </a:pPr>
            <a:r>
              <a:rPr lang="tr-TR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3. </a:t>
            </a:r>
            <a:r>
              <a:rPr lang="tr-TR" sz="2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Campbell</a:t>
            </a:r>
            <a:r>
              <a:rPr lang="tr-TR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 N.A. &amp; </a:t>
            </a:r>
            <a:r>
              <a:rPr lang="tr-TR" sz="2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Reece</a:t>
            </a:r>
            <a:r>
              <a:rPr lang="tr-TR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 J.B. Biyoloji. Altıncı baskıdan çeviri. Çeviri editörleri: Prof. Dr. Ertunç GÜNDÜZ, Prof. Dr. Ali DEMİRSOY, Prof. Dr. İsmail TÜRKAN, </a:t>
            </a:r>
            <a:r>
              <a:rPr lang="tr-TR" sz="2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Palme</a:t>
            </a:r>
            <a:r>
              <a:rPr lang="tr-TR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Yayıncılık, 2006</a:t>
            </a:r>
            <a:endParaRPr lang="tr-TR" sz="24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>
    <p:cover dir="d"/>
  </p:transition>
</p:sld>
</file>

<file path=ppt/theme/theme1.xml><?xml version="1.0" encoding="utf-8"?>
<a:theme xmlns:a="http://schemas.openxmlformats.org/drawingml/2006/main" name="Mavi Köşegen">
  <a:themeElements>
    <a:clrScheme name="Mavi Köşegen 1">
      <a:dk1>
        <a:srgbClr val="000000"/>
      </a:dk1>
      <a:lt1>
        <a:srgbClr val="FFFFFF"/>
      </a:lt1>
      <a:dk2>
        <a:srgbClr val="0066FF"/>
      </a:dk2>
      <a:lt2>
        <a:srgbClr val="FFFF00"/>
      </a:lt2>
      <a:accent1>
        <a:srgbClr val="00CCCC"/>
      </a:accent1>
      <a:accent2>
        <a:srgbClr val="FF33CC"/>
      </a:accent2>
      <a:accent3>
        <a:srgbClr val="AAB8FF"/>
      </a:accent3>
      <a:accent4>
        <a:srgbClr val="DADADA"/>
      </a:accent4>
      <a:accent5>
        <a:srgbClr val="AAE2E2"/>
      </a:accent5>
      <a:accent6>
        <a:srgbClr val="E72DB9"/>
      </a:accent6>
      <a:hlink>
        <a:srgbClr val="FF4568"/>
      </a:hlink>
      <a:folHlink>
        <a:srgbClr val="CCECFF"/>
      </a:folHlink>
    </a:clrScheme>
    <a:fontScheme name="Mavi Köşege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sq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2"/>
          </a:buClr>
          <a:buSzPct val="75000"/>
          <a:buFont typeface="Wingdings" pitchFamily="2" charset="2"/>
          <a:buChar char="n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sq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2"/>
          </a:buClr>
          <a:buSzPct val="75000"/>
          <a:buFont typeface="Wingdings" pitchFamily="2" charset="2"/>
          <a:buChar char="n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lnDef>
  </a:objectDefaults>
  <a:extraClrSchemeLst>
    <a:extraClrScheme>
      <a:clrScheme name="Mavi Köşegen 1">
        <a:dk1>
          <a:srgbClr val="000000"/>
        </a:dk1>
        <a:lt1>
          <a:srgbClr val="FFFFFF"/>
        </a:lt1>
        <a:dk2>
          <a:srgbClr val="0066FF"/>
        </a:dk2>
        <a:lt2>
          <a:srgbClr val="FFFF00"/>
        </a:lt2>
        <a:accent1>
          <a:srgbClr val="00CCCC"/>
        </a:accent1>
        <a:accent2>
          <a:srgbClr val="FF33CC"/>
        </a:accent2>
        <a:accent3>
          <a:srgbClr val="AAB8FF"/>
        </a:accent3>
        <a:accent4>
          <a:srgbClr val="DADADA"/>
        </a:accent4>
        <a:accent5>
          <a:srgbClr val="AAE2E2"/>
        </a:accent5>
        <a:accent6>
          <a:srgbClr val="E72DB9"/>
        </a:accent6>
        <a:hlink>
          <a:srgbClr val="FF4568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vi Köşegen 2">
        <a:dk1>
          <a:srgbClr val="000000"/>
        </a:dk1>
        <a:lt1>
          <a:srgbClr val="9999FF"/>
        </a:lt1>
        <a:dk2>
          <a:srgbClr val="6600FF"/>
        </a:dk2>
        <a:lt2>
          <a:srgbClr val="FFFFFF"/>
        </a:lt2>
        <a:accent1>
          <a:srgbClr val="CCCCFF"/>
        </a:accent1>
        <a:accent2>
          <a:srgbClr val="FF99FF"/>
        </a:accent2>
        <a:accent3>
          <a:srgbClr val="CACAFF"/>
        </a:accent3>
        <a:accent4>
          <a:srgbClr val="000000"/>
        </a:accent4>
        <a:accent5>
          <a:srgbClr val="E2E2FF"/>
        </a:accent5>
        <a:accent6>
          <a:srgbClr val="E78AE7"/>
        </a:accent6>
        <a:hlink>
          <a:srgbClr val="00CC66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vi Köşegen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A1A1A1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vi Köşegen 4">
        <a:dk1>
          <a:srgbClr val="000000"/>
        </a:dk1>
        <a:lt1>
          <a:srgbClr val="FFFFFF"/>
        </a:lt1>
        <a:dk2>
          <a:srgbClr val="990066"/>
        </a:dk2>
        <a:lt2>
          <a:srgbClr val="FFFF00"/>
        </a:lt2>
        <a:accent1>
          <a:srgbClr val="996633"/>
        </a:accent1>
        <a:accent2>
          <a:srgbClr val="CC6600"/>
        </a:accent2>
        <a:accent3>
          <a:srgbClr val="CAAAB8"/>
        </a:accent3>
        <a:accent4>
          <a:srgbClr val="DADADA"/>
        </a:accent4>
        <a:accent5>
          <a:srgbClr val="CAB8AD"/>
        </a:accent5>
        <a:accent6>
          <a:srgbClr val="B95C00"/>
        </a:accent6>
        <a:hlink>
          <a:srgbClr val="999933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2383</TotalTime>
  <Words>92</Words>
  <Application>Microsoft Office PowerPoint</Application>
  <PresentationFormat>Ekran Gösterisi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Mavi Köşegen</vt:lpstr>
      <vt:lpstr>BİY 151GENEL BİYOLOJİ I LABORATUVARI  KAYNAKLAR</vt:lpstr>
    </vt:vector>
  </TitlesOfParts>
  <Manager>sulun</Manager>
  <Company>U of A - Plant Pathology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Abiotic diseases</dc:title>
  <dc:subject>dayanıklılık</dc:subject>
  <dc:creator>Craig Rothrock</dc:creator>
  <cp:keywords>host defenses</cp:keywords>
  <cp:lastModifiedBy>CASPER</cp:lastModifiedBy>
  <cp:revision>111</cp:revision>
  <dcterms:created xsi:type="dcterms:W3CDTF">2000-10-20T01:23:30Z</dcterms:created>
  <dcterms:modified xsi:type="dcterms:W3CDTF">2018-03-16T07:08:21Z</dcterms:modified>
  <cp:category>powerpoint</cp:category>
</cp:coreProperties>
</file>