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7A8C63-6EB7-4DF0-B4F4-E03BE2C74AD7}" type="datetimeFigureOut">
              <a:rPr lang="tr-TR" smtClean="0"/>
              <a:t>08.06.2018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BE189E-6CFC-4E19-B64F-5023EA94FEC7}" type="slidenum">
              <a:rPr lang="tr-TR" smtClean="0"/>
              <a:t>‹#›</a:t>
            </a:fld>
            <a:endParaRPr lang="tr-TR"/>
          </a:p>
        </p:txBody>
      </p:sp>
    </p:spTree>
    <p:extLst>
      <p:ext uri="{BB962C8B-B14F-4D97-AF65-F5344CB8AC3E}">
        <p14:creationId xmlns:p14="http://schemas.microsoft.com/office/powerpoint/2010/main" val="307507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2CE2DA65-A783-41FC-8488-BEA0A9EF769E}" type="slidenum">
              <a:rPr lang="de-DE" smtClean="0"/>
              <a:pPr/>
              <a:t>10</a:t>
            </a:fld>
            <a:endParaRPr lang="de-DE" smtClean="0"/>
          </a:p>
        </p:txBody>
      </p:sp>
      <p:sp>
        <p:nvSpPr>
          <p:cNvPr id="100355" name="Rectangle 2"/>
          <p:cNvSpPr>
            <a:spLocks noGrp="1" noRot="1" noChangeAspect="1" noChangeArrowheads="1" noTextEdit="1"/>
          </p:cNvSpPr>
          <p:nvPr>
            <p:ph type="sldImg"/>
          </p:nvPr>
        </p:nvSpPr>
        <p:spPr>
          <a:xfrm>
            <a:off x="1144588" y="687388"/>
            <a:ext cx="4568825" cy="3425825"/>
          </a:xfrm>
          <a:ln w="12700" cap="flat"/>
        </p:spPr>
      </p:sp>
      <p:sp>
        <p:nvSpPr>
          <p:cNvPr id="100356" name="Rectangle 3"/>
          <p:cNvSpPr>
            <a:spLocks noGrp="1" noChangeArrowheads="1"/>
          </p:cNvSpPr>
          <p:nvPr>
            <p:ph type="body" idx="1"/>
          </p:nvPr>
        </p:nvSpPr>
        <p:spPr>
          <a:noFill/>
          <a:ln/>
        </p:spPr>
        <p:txBody>
          <a:bodyPr lIns="92075" tIns="46038" rIns="92075" bIns="46038"/>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80720"/>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tr-TR" sz="3400" dirty="0">
                <a:latin typeface="Times New Roman" pitchFamily="18" charset="0"/>
                <a:cs typeface="Times New Roman" pitchFamily="18" charset="0"/>
              </a:rPr>
              <a:t>Nem, ısı, ışık ve oksijen drogun bozulmasını kolaylaştıran birincil etkenlerdir. Bunların varlığında canlı organizmalar drogu, azot kaynağı olarak kullanır ve hızla çoğalmaya başlar. Drogun fiziksel ve kimyasal bozulması çoğu zaman iyi saklanmamasından kaynaklanır. </a:t>
            </a:r>
            <a:r>
              <a:rPr lang="tr-TR" sz="3400" dirty="0" err="1">
                <a:latin typeface="Times New Roman" pitchFamily="18" charset="0"/>
                <a:cs typeface="Times New Roman" pitchFamily="18" charset="0"/>
              </a:rPr>
              <a:t>Kaskara</a:t>
            </a:r>
            <a:r>
              <a:rPr lang="tr-TR" sz="3400" dirty="0">
                <a:latin typeface="Times New Roman" pitchFamily="18" charset="0"/>
                <a:cs typeface="Times New Roman" pitchFamily="18" charset="0"/>
              </a:rPr>
              <a:t> Kabuğu (</a:t>
            </a:r>
            <a:r>
              <a:rPr lang="tr-TR" sz="3400" b="1" dirty="0" err="1">
                <a:solidFill>
                  <a:srgbClr val="C00000"/>
                </a:solidFill>
                <a:latin typeface="Times New Roman" pitchFamily="18" charset="0"/>
                <a:cs typeface="Times New Roman" pitchFamily="18" charset="0"/>
              </a:rPr>
              <a:t>Cortex</a:t>
            </a:r>
            <a:r>
              <a:rPr lang="tr-TR" sz="3400" b="1" dirty="0">
                <a:solidFill>
                  <a:srgbClr val="C00000"/>
                </a:solidFill>
                <a:latin typeface="Times New Roman" pitchFamily="18" charset="0"/>
                <a:cs typeface="Times New Roman" pitchFamily="18" charset="0"/>
              </a:rPr>
              <a:t> </a:t>
            </a:r>
            <a:r>
              <a:rPr lang="tr-TR" sz="3400" b="1" dirty="0" err="1">
                <a:solidFill>
                  <a:srgbClr val="C00000"/>
                </a:solidFill>
                <a:latin typeface="Times New Roman" pitchFamily="18" charset="0"/>
                <a:cs typeface="Times New Roman" pitchFamily="18" charset="0"/>
              </a:rPr>
              <a:t>Rhamni</a:t>
            </a:r>
            <a:r>
              <a:rPr lang="tr-TR" sz="3400" b="1" dirty="0">
                <a:solidFill>
                  <a:srgbClr val="C00000"/>
                </a:solidFill>
                <a:latin typeface="Times New Roman" pitchFamily="18" charset="0"/>
                <a:cs typeface="Times New Roman" pitchFamily="18" charset="0"/>
              </a:rPr>
              <a:t> </a:t>
            </a:r>
            <a:r>
              <a:rPr lang="tr-TR" sz="3400" b="1" dirty="0" err="1">
                <a:solidFill>
                  <a:srgbClr val="C00000"/>
                </a:solidFill>
                <a:latin typeface="Times New Roman" pitchFamily="18" charset="0"/>
                <a:cs typeface="Times New Roman" pitchFamily="18" charset="0"/>
              </a:rPr>
              <a:t>purshianae</a:t>
            </a:r>
            <a:r>
              <a:rPr lang="tr-TR" sz="3400" dirty="0">
                <a:latin typeface="Times New Roman" pitchFamily="18" charset="0"/>
                <a:cs typeface="Times New Roman" pitchFamily="18" charset="0"/>
              </a:rPr>
              <a:t>) gibi bazı droglar hariç, genellikle droglar için uzun süreli saklama tavsiye edilmez. Çuval, balya, tahta kutu, karton kutu, kâğıt torba gibi alışılmış ambalaj malzemelerinde saklanan yaprak, </a:t>
            </a:r>
            <a:r>
              <a:rPr lang="tr-TR" sz="3400" dirty="0" err="1">
                <a:latin typeface="Times New Roman" pitchFamily="18" charset="0"/>
                <a:cs typeface="Times New Roman" pitchFamily="18" charset="0"/>
              </a:rPr>
              <a:t>herba</a:t>
            </a:r>
            <a:r>
              <a:rPr lang="tr-TR" sz="3400" dirty="0">
                <a:latin typeface="Times New Roman" pitchFamily="18" charset="0"/>
                <a:cs typeface="Times New Roman" pitchFamily="18" charset="0"/>
              </a:rPr>
              <a:t> ve kök drogları % 10 ila 12 kadar nem çekerler. Drogların en çok taşımaları gereken nem miktarı, her drog için </a:t>
            </a:r>
            <a:r>
              <a:rPr lang="tr-TR" sz="3400" dirty="0" err="1">
                <a:latin typeface="Times New Roman" pitchFamily="18" charset="0"/>
                <a:cs typeface="Times New Roman" pitchFamily="18" charset="0"/>
              </a:rPr>
              <a:t>farmakopelerde</a:t>
            </a:r>
            <a:r>
              <a:rPr lang="tr-TR" sz="3400" dirty="0">
                <a:latin typeface="Times New Roman" pitchFamily="18" charset="0"/>
                <a:cs typeface="Times New Roman" pitchFamily="18" charset="0"/>
              </a:rPr>
              <a:t> verilmiştir. Fazla nem, sadece drogun ağırlığını arttırmakla kalmaz, hem etken maddelerin yüzdesini düşürür, hem de enzim faaliyetlerini hızlandıracağı gibi, küf mantarlarının da üremesine neden olur. </a:t>
            </a:r>
            <a:r>
              <a:rPr lang="tr-TR" sz="3400" b="1" i="1" dirty="0" err="1">
                <a:latin typeface="Times New Roman" pitchFamily="18" charset="0"/>
                <a:cs typeface="Times New Roman" pitchFamily="18" charset="0"/>
              </a:rPr>
              <a:t>Digitalis</a:t>
            </a:r>
            <a:r>
              <a:rPr lang="tr-TR" sz="3400" b="1" i="1" dirty="0">
                <a:latin typeface="Times New Roman" pitchFamily="18" charset="0"/>
                <a:cs typeface="Times New Roman" pitchFamily="18" charset="0"/>
              </a:rPr>
              <a:t> </a:t>
            </a:r>
            <a:r>
              <a:rPr lang="tr-TR" sz="3400" dirty="0">
                <a:latin typeface="Times New Roman" pitchFamily="18" charset="0"/>
                <a:cs typeface="Times New Roman" pitchFamily="18" charset="0"/>
              </a:rPr>
              <a:t>gibi bazı drogların havadan tekrar nem çekmeyecek şekilde iyi saklanmaları gerekir. Yoksa aktiviteleri büyük ölçüde azalır. Bu tip droglar sıkı kapalı kaplarda silika gibi nem çekici maddelerle bir arada tutulur. Drogların saklanacağı ideal ısı donma noktasının hemen üstündeki ısıdır. Ancak bu pratikte mümkün olmadığından, drogların serin yerde saklanması istenir. Droglarda bozulma ya canlı faktörler veya fiziksel ya da kimyasal faktörlerle olur.</a:t>
            </a:r>
          </a:p>
          <a:p>
            <a:endParaRPr lang="tr-TR" dirty="0"/>
          </a:p>
        </p:txBody>
      </p:sp>
    </p:spTree>
    <p:extLst>
      <p:ext uri="{BB962C8B-B14F-4D97-AF65-F5344CB8AC3E}">
        <p14:creationId xmlns:p14="http://schemas.microsoft.com/office/powerpoint/2010/main" val="1483292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290888" y="3860800"/>
            <a:ext cx="184150" cy="366713"/>
          </a:xfrm>
          <a:prstGeom prst="rect">
            <a:avLst/>
          </a:prstGeom>
          <a:noFill/>
          <a:ln w="9525">
            <a:noFill/>
            <a:miter lim="800000"/>
            <a:headEnd/>
            <a:tailEnd/>
          </a:ln>
        </p:spPr>
        <p:txBody>
          <a:bodyPr lIns="92075" tIns="46038" rIns="92075" bIns="46038">
            <a:spAutoFit/>
          </a:bodyPr>
          <a:lstStyle/>
          <a:p>
            <a:pPr>
              <a:spcBef>
                <a:spcPct val="50000"/>
              </a:spcBef>
            </a:pPr>
            <a:endParaRPr lang="tr-TR"/>
          </a:p>
        </p:txBody>
      </p:sp>
      <p:sp>
        <p:nvSpPr>
          <p:cNvPr id="39939" name="Rectangle 3"/>
          <p:cNvSpPr>
            <a:spLocks noChangeArrowheads="1"/>
          </p:cNvSpPr>
          <p:nvPr/>
        </p:nvSpPr>
        <p:spPr bwMode="auto">
          <a:xfrm>
            <a:off x="2535238" y="2152650"/>
            <a:ext cx="184150" cy="366713"/>
          </a:xfrm>
          <a:prstGeom prst="rect">
            <a:avLst/>
          </a:prstGeom>
          <a:noFill/>
          <a:ln w="9525">
            <a:noFill/>
            <a:miter lim="800000"/>
            <a:headEnd/>
            <a:tailEnd/>
          </a:ln>
        </p:spPr>
        <p:txBody>
          <a:bodyPr wrap="none" lIns="92075" tIns="46038" rIns="92075" bIns="46038">
            <a:spAutoFit/>
          </a:bodyPr>
          <a:lstStyle/>
          <a:p>
            <a:endParaRPr lang="tr-TR"/>
          </a:p>
        </p:txBody>
      </p:sp>
      <p:sp>
        <p:nvSpPr>
          <p:cNvPr id="39940" name="Rectangle 4"/>
          <p:cNvSpPr>
            <a:spLocks noChangeArrowheads="1"/>
          </p:cNvSpPr>
          <p:nvPr/>
        </p:nvSpPr>
        <p:spPr bwMode="auto">
          <a:xfrm>
            <a:off x="2193925" y="2678113"/>
            <a:ext cx="184150" cy="396875"/>
          </a:xfrm>
          <a:prstGeom prst="rect">
            <a:avLst/>
          </a:prstGeom>
          <a:noFill/>
          <a:ln w="9525">
            <a:noFill/>
            <a:miter lim="800000"/>
            <a:headEnd/>
            <a:tailEnd/>
          </a:ln>
        </p:spPr>
        <p:txBody>
          <a:bodyPr wrap="none" lIns="92075" tIns="46038" rIns="92075" bIns="46038">
            <a:spAutoFit/>
          </a:bodyPr>
          <a:lstStyle/>
          <a:p>
            <a:pPr eaLnBrk="0" hangingPunct="0"/>
            <a:endParaRPr lang="tr-TR"/>
          </a:p>
        </p:txBody>
      </p:sp>
      <p:sp>
        <p:nvSpPr>
          <p:cNvPr id="39941" name="Rectangle 5"/>
          <p:cNvSpPr>
            <a:spLocks noChangeArrowheads="1"/>
          </p:cNvSpPr>
          <p:nvPr/>
        </p:nvSpPr>
        <p:spPr bwMode="auto">
          <a:xfrm>
            <a:off x="2346325" y="3821113"/>
            <a:ext cx="184150" cy="396875"/>
          </a:xfrm>
          <a:prstGeom prst="rect">
            <a:avLst/>
          </a:prstGeom>
          <a:noFill/>
          <a:ln w="9525">
            <a:noFill/>
            <a:miter lim="800000"/>
            <a:headEnd/>
            <a:tailEnd/>
          </a:ln>
        </p:spPr>
        <p:txBody>
          <a:bodyPr wrap="none" lIns="92075" tIns="46038" rIns="92075" bIns="46038">
            <a:spAutoFit/>
          </a:bodyPr>
          <a:lstStyle/>
          <a:p>
            <a:pPr eaLnBrk="0" hangingPunct="0"/>
            <a:endParaRPr lang="tr-TR"/>
          </a:p>
        </p:txBody>
      </p:sp>
      <p:sp>
        <p:nvSpPr>
          <p:cNvPr id="39942" name="Rectangle 6"/>
          <p:cNvSpPr>
            <a:spLocks noChangeArrowheads="1"/>
          </p:cNvSpPr>
          <p:nvPr/>
        </p:nvSpPr>
        <p:spPr bwMode="auto">
          <a:xfrm>
            <a:off x="1295400" y="1143000"/>
            <a:ext cx="6921500" cy="579438"/>
          </a:xfrm>
          <a:prstGeom prst="rect">
            <a:avLst/>
          </a:prstGeom>
          <a:noFill/>
          <a:ln w="9525">
            <a:noFill/>
            <a:miter lim="800000"/>
            <a:headEnd/>
            <a:tailEnd/>
          </a:ln>
        </p:spPr>
        <p:txBody>
          <a:bodyPr lIns="92075" tIns="46038" rIns="92075" bIns="46038">
            <a:spAutoFit/>
          </a:bodyPr>
          <a:lstStyle/>
          <a:p>
            <a:r>
              <a:rPr lang="tr-TR" sz="3200">
                <a:solidFill>
                  <a:srgbClr val="CC0000"/>
                </a:solidFill>
                <a:latin typeface="Arial Black" pitchFamily="34" charset="0"/>
              </a:rPr>
              <a:t>Standardizasyonun tanımı</a:t>
            </a:r>
            <a:r>
              <a:rPr lang="de-DE" sz="2400">
                <a:solidFill>
                  <a:srgbClr val="CC0000"/>
                </a:solidFill>
                <a:latin typeface="Times New Roman" pitchFamily="18" charset="0"/>
              </a:rPr>
              <a:t> </a:t>
            </a:r>
          </a:p>
        </p:txBody>
      </p:sp>
      <p:sp>
        <p:nvSpPr>
          <p:cNvPr id="39943" name="Rectangle 7"/>
          <p:cNvSpPr>
            <a:spLocks noChangeArrowheads="1"/>
          </p:cNvSpPr>
          <p:nvPr/>
        </p:nvSpPr>
        <p:spPr bwMode="auto">
          <a:xfrm>
            <a:off x="900113" y="2636838"/>
            <a:ext cx="7467600" cy="2282825"/>
          </a:xfrm>
          <a:prstGeom prst="rect">
            <a:avLst/>
          </a:prstGeom>
          <a:noFill/>
          <a:ln w="9525">
            <a:noFill/>
            <a:miter lim="800000"/>
            <a:headEnd/>
            <a:tailEnd/>
          </a:ln>
        </p:spPr>
        <p:txBody>
          <a:bodyPr lIns="92075" tIns="46038" rIns="92075" bIns="46038">
            <a:spAutoFit/>
          </a:bodyPr>
          <a:lstStyle/>
          <a:p>
            <a:r>
              <a:rPr lang="tr-TR" sz="2400" b="1" dirty="0"/>
              <a:t>Standardizasyon, Bitkisel Drog Preparatının, etkisi bilinen bir madde veya madde grubunun belirlenmiş miktarının, </a:t>
            </a:r>
            <a:r>
              <a:rPr lang="tr-TR" sz="2400" b="1" dirty="0" err="1"/>
              <a:t>eksipiyan</a:t>
            </a:r>
            <a:r>
              <a:rPr lang="tr-TR" sz="2400" b="1" dirty="0"/>
              <a:t> katarak veya Bitkisel Drog ya da Drog Preparatıyla karıştırılarak ayarlanmasıdır. </a:t>
            </a:r>
            <a:endParaRPr lang="de-DE" sz="2400" b="1" dirty="0"/>
          </a:p>
          <a:p>
            <a:endParaRPr lang="de-DE" sz="2400" b="1" dirty="0"/>
          </a:p>
        </p:txBody>
      </p:sp>
      <p:sp>
        <p:nvSpPr>
          <p:cNvPr id="39944" name="Rectangle 8"/>
          <p:cNvSpPr>
            <a:spLocks noChangeArrowheads="1"/>
          </p:cNvSpPr>
          <p:nvPr/>
        </p:nvSpPr>
        <p:spPr bwMode="auto">
          <a:xfrm>
            <a:off x="1252538" y="1046163"/>
            <a:ext cx="6710362" cy="949325"/>
          </a:xfrm>
          <a:prstGeom prst="rect">
            <a:avLst/>
          </a:prstGeom>
          <a:noFill/>
          <a:ln w="76200" cmpd="tri">
            <a:solidFill>
              <a:schemeClr val="tx1"/>
            </a:solidFill>
            <a:miter lim="800000"/>
            <a:headEnd/>
            <a:tailEnd/>
          </a:ln>
        </p:spPr>
        <p:txBody>
          <a:bodyPr wrap="none" anchor="ctr"/>
          <a:lstStyle/>
          <a:p>
            <a:endParaRPr lang="tr-TR"/>
          </a:p>
        </p:txBody>
      </p:sp>
    </p:spTree>
    <p:extLst>
      <p:ext uri="{BB962C8B-B14F-4D97-AF65-F5344CB8AC3E}">
        <p14:creationId xmlns:p14="http://schemas.microsoft.com/office/powerpoint/2010/main" val="2999681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0" y="0"/>
            <a:ext cx="9144000" cy="765175"/>
          </a:xfrm>
        </p:spPr>
        <p:style>
          <a:lnRef idx="1">
            <a:schemeClr val="accent3"/>
          </a:lnRef>
          <a:fillRef idx="2">
            <a:schemeClr val="accent3"/>
          </a:fillRef>
          <a:effectRef idx="1">
            <a:schemeClr val="accent3"/>
          </a:effectRef>
          <a:fontRef idx="minor">
            <a:schemeClr val="dk1"/>
          </a:fontRef>
        </p:style>
        <p:txBody>
          <a:bodyPr/>
          <a:lstStyle/>
          <a:p>
            <a:r>
              <a:rPr lang="tr-TR" b="1" dirty="0" smtClean="0">
                <a:solidFill>
                  <a:schemeClr val="hlink"/>
                </a:solidFill>
                <a:latin typeface="Brush Script MT" pitchFamily="66" charset="0"/>
              </a:rPr>
              <a:t>FARMAKOPE YÖNTEMLERİ</a:t>
            </a:r>
            <a:endParaRPr lang="tr-TR" b="1" dirty="0">
              <a:solidFill>
                <a:schemeClr val="hlink"/>
              </a:solidFill>
              <a:latin typeface="Brush Script MT" pitchFamily="66" charset="0"/>
            </a:endParaRPr>
          </a:p>
        </p:txBody>
      </p:sp>
      <p:sp>
        <p:nvSpPr>
          <p:cNvPr id="25603" name="Rectangle 3"/>
          <p:cNvSpPr>
            <a:spLocks noGrp="1" noChangeArrowheads="1"/>
          </p:cNvSpPr>
          <p:nvPr>
            <p:ph type="subTitle" idx="1"/>
          </p:nvPr>
        </p:nvSpPr>
        <p:spPr>
          <a:xfrm>
            <a:off x="0" y="908720"/>
            <a:ext cx="9144000" cy="5949280"/>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lnSpc>
                <a:spcPct val="80000"/>
              </a:lnSpc>
            </a:pPr>
            <a:r>
              <a:rPr lang="tr-TR" sz="2800" b="1" dirty="0">
                <a:solidFill>
                  <a:schemeClr val="folHlink"/>
                </a:solidFill>
                <a:latin typeface="Comic Sans MS" pitchFamily="66" charset="0"/>
              </a:rPr>
              <a:t>1) Organoleptik Kontroller:</a:t>
            </a:r>
            <a:r>
              <a:rPr lang="tr-TR" sz="2800" dirty="0">
                <a:latin typeface="Times New Roman" pitchFamily="18" charset="0"/>
              </a:rPr>
              <a:t> </a:t>
            </a:r>
            <a:r>
              <a:rPr lang="tr-TR" sz="2800" dirty="0">
                <a:solidFill>
                  <a:schemeClr val="tx1"/>
                </a:solidFill>
                <a:latin typeface="Times New Roman" pitchFamily="18" charset="0"/>
              </a:rPr>
              <a:t>Duyu organları ile yapılan kontrollerdir. Yani el, göz, burun ve dil bu amaçla kullanılır. Kontrol edilen özellikler şunlardır.</a:t>
            </a:r>
            <a:endParaRPr lang="tr-TR" sz="2800" b="1" dirty="0">
              <a:solidFill>
                <a:schemeClr val="tx1"/>
              </a:solidFill>
              <a:latin typeface="Times New Roman" pitchFamily="18" charset="0"/>
            </a:endParaRPr>
          </a:p>
          <a:p>
            <a:pPr algn="just">
              <a:lnSpc>
                <a:spcPct val="80000"/>
              </a:lnSpc>
            </a:pPr>
            <a:r>
              <a:rPr lang="tr-TR" sz="2800" dirty="0">
                <a:solidFill>
                  <a:schemeClr val="folHlink"/>
                </a:solidFill>
                <a:latin typeface="Comic Sans MS" pitchFamily="66" charset="0"/>
              </a:rPr>
              <a:t>a)Şekil ve Görünüş:</a:t>
            </a:r>
            <a:r>
              <a:rPr lang="tr-TR" sz="2800" dirty="0">
                <a:latin typeface="Times New Roman" pitchFamily="18" charset="0"/>
              </a:rPr>
              <a:t> </a:t>
            </a:r>
            <a:r>
              <a:rPr lang="tr-TR" sz="2800" dirty="0" err="1">
                <a:solidFill>
                  <a:schemeClr val="tx1"/>
                </a:solidFill>
                <a:latin typeface="Times New Roman" pitchFamily="18" charset="0"/>
              </a:rPr>
              <a:t>Droğun</a:t>
            </a:r>
            <a:r>
              <a:rPr lang="tr-TR" sz="2800" dirty="0">
                <a:solidFill>
                  <a:schemeClr val="tx1"/>
                </a:solidFill>
                <a:latin typeface="Times New Roman" pitchFamily="18" charset="0"/>
              </a:rPr>
              <a:t> şekli ve genel görünümü karakteristik özelliklere sahiptir. Bu özelliklerin bilinmesi </a:t>
            </a:r>
            <a:r>
              <a:rPr lang="tr-TR" sz="2800" dirty="0" err="1">
                <a:solidFill>
                  <a:schemeClr val="tx1"/>
                </a:solidFill>
                <a:latin typeface="Times New Roman" pitchFamily="18" charset="0"/>
              </a:rPr>
              <a:t>standartının</a:t>
            </a:r>
            <a:r>
              <a:rPr lang="tr-TR" sz="2800" dirty="0">
                <a:solidFill>
                  <a:schemeClr val="tx1"/>
                </a:solidFill>
                <a:latin typeface="Times New Roman" pitchFamily="18" charset="0"/>
              </a:rPr>
              <a:t> ve kalitesinin belirlenmesi açısından önemlidir.</a:t>
            </a:r>
            <a:endParaRPr lang="tr-TR" sz="2800" b="1" dirty="0">
              <a:solidFill>
                <a:schemeClr val="tx1"/>
              </a:solidFill>
              <a:latin typeface="Times New Roman" pitchFamily="18" charset="0"/>
            </a:endParaRPr>
          </a:p>
          <a:p>
            <a:pPr algn="just">
              <a:lnSpc>
                <a:spcPct val="80000"/>
              </a:lnSpc>
            </a:pPr>
            <a:r>
              <a:rPr lang="tr-TR" sz="2800" dirty="0">
                <a:solidFill>
                  <a:schemeClr val="folHlink"/>
                </a:solidFill>
                <a:latin typeface="Comic Sans MS" pitchFamily="66" charset="0"/>
              </a:rPr>
              <a:t>b)Büyüklük (mm, cm):</a:t>
            </a:r>
            <a:r>
              <a:rPr lang="tr-TR" sz="2800" dirty="0">
                <a:latin typeface="Times New Roman" pitchFamily="18" charset="0"/>
              </a:rPr>
              <a:t> </a:t>
            </a:r>
            <a:r>
              <a:rPr lang="tr-TR" sz="2800" dirty="0" err="1">
                <a:solidFill>
                  <a:schemeClr val="tx1"/>
                </a:solidFill>
                <a:latin typeface="Times New Roman" pitchFamily="18" charset="0"/>
              </a:rPr>
              <a:t>Droğun</a:t>
            </a:r>
            <a:r>
              <a:rPr lang="tr-TR" sz="2800" dirty="0">
                <a:solidFill>
                  <a:schemeClr val="tx1"/>
                </a:solidFill>
                <a:latin typeface="Times New Roman" pitchFamily="18" charset="0"/>
              </a:rPr>
              <a:t> büyüklüğü, önceden belirlenmiş limitler arasında olmalıdır. Bu ebatlar dışında kalan droglar kalite dışı kabul edilir. Örneğin, meyan kökü </a:t>
            </a:r>
            <a:r>
              <a:rPr lang="tr-TR" sz="2800" dirty="0" err="1">
                <a:solidFill>
                  <a:schemeClr val="tx1"/>
                </a:solidFill>
                <a:latin typeface="Times New Roman" pitchFamily="18" charset="0"/>
              </a:rPr>
              <a:t>droğu</a:t>
            </a:r>
            <a:r>
              <a:rPr lang="tr-TR" sz="2800" dirty="0">
                <a:solidFill>
                  <a:schemeClr val="tx1"/>
                </a:solidFill>
                <a:latin typeface="Times New Roman" pitchFamily="18" charset="0"/>
              </a:rPr>
              <a:t> için </a:t>
            </a:r>
            <a:r>
              <a:rPr lang="tr-TR" sz="2800" dirty="0" err="1">
                <a:solidFill>
                  <a:schemeClr val="tx1"/>
                </a:solidFill>
                <a:latin typeface="Times New Roman" pitchFamily="18" charset="0"/>
              </a:rPr>
              <a:t>droğun</a:t>
            </a:r>
            <a:r>
              <a:rPr lang="tr-TR" sz="2800" dirty="0">
                <a:solidFill>
                  <a:schemeClr val="tx1"/>
                </a:solidFill>
                <a:latin typeface="Times New Roman" pitchFamily="18" charset="0"/>
              </a:rPr>
              <a:t> çapının 3 mm ile 3 cm arasında olması istenir. Daha küçük ve daha büyük olanlar kabul edilmez</a:t>
            </a:r>
            <a:endParaRPr lang="tr-TR" sz="2800" b="1" dirty="0">
              <a:solidFill>
                <a:schemeClr val="tx1"/>
              </a:solidFill>
              <a:latin typeface="Times New Roman" pitchFamily="18" charset="0"/>
            </a:endParaRPr>
          </a:p>
          <a:p>
            <a:pPr algn="just">
              <a:lnSpc>
                <a:spcPct val="80000"/>
              </a:lnSpc>
            </a:pPr>
            <a:r>
              <a:rPr lang="tr-TR" sz="2800" dirty="0">
                <a:solidFill>
                  <a:schemeClr val="folHlink"/>
                </a:solidFill>
                <a:latin typeface="Comic Sans MS" pitchFamily="66" charset="0"/>
              </a:rPr>
              <a:t>c)Renk:</a:t>
            </a:r>
            <a:r>
              <a:rPr lang="tr-TR" sz="2800" dirty="0">
                <a:latin typeface="Times New Roman" pitchFamily="18" charset="0"/>
              </a:rPr>
              <a:t> </a:t>
            </a:r>
            <a:r>
              <a:rPr lang="tr-TR" sz="2800" dirty="0" err="1">
                <a:solidFill>
                  <a:schemeClr val="tx1"/>
                </a:solidFill>
                <a:latin typeface="Times New Roman" pitchFamily="18" charset="0"/>
              </a:rPr>
              <a:t>Droğun</a:t>
            </a:r>
            <a:r>
              <a:rPr lang="tr-TR" sz="2800" dirty="0">
                <a:solidFill>
                  <a:schemeClr val="tx1"/>
                </a:solidFill>
                <a:latin typeface="Times New Roman" pitchFamily="18" charset="0"/>
              </a:rPr>
              <a:t> rengi, drogda bir bozulma olup olmadığı </a:t>
            </a:r>
            <a:r>
              <a:rPr lang="tr-TR" sz="2800" dirty="0" err="1">
                <a:solidFill>
                  <a:schemeClr val="tx1"/>
                </a:solidFill>
                <a:latin typeface="Times New Roman" pitchFamily="18" charset="0"/>
              </a:rPr>
              <a:t>hakında</a:t>
            </a:r>
            <a:r>
              <a:rPr lang="tr-TR" sz="2800" dirty="0">
                <a:solidFill>
                  <a:schemeClr val="tx1"/>
                </a:solidFill>
                <a:latin typeface="Times New Roman" pitchFamily="18" charset="0"/>
              </a:rPr>
              <a:t> bize hemen bilgi verir. Ayrıca toz droglar, renkleri ile hangi drog olabilecekleri konusunda fikir verirler.</a:t>
            </a:r>
          </a:p>
          <a:p>
            <a:pPr algn="just">
              <a:lnSpc>
                <a:spcPct val="80000"/>
              </a:lnSpc>
            </a:pPr>
            <a:r>
              <a:rPr lang="tr-TR" sz="2800" dirty="0">
                <a:solidFill>
                  <a:schemeClr val="folHlink"/>
                </a:solidFill>
                <a:latin typeface="Comic Sans MS" pitchFamily="66" charset="0"/>
              </a:rPr>
              <a:t>d) Kırılış Şekli, kırılma yüzeyi:</a:t>
            </a:r>
            <a:r>
              <a:rPr lang="tr-TR" sz="2800" dirty="0">
                <a:latin typeface="Times New Roman" pitchFamily="18" charset="0"/>
              </a:rPr>
              <a:t> </a:t>
            </a:r>
            <a:r>
              <a:rPr lang="tr-TR" sz="2800" dirty="0">
                <a:solidFill>
                  <a:schemeClr val="tx1"/>
                </a:solidFill>
                <a:latin typeface="Times New Roman" pitchFamily="18" charset="0"/>
              </a:rPr>
              <a:t>Bazı droglarda kısa, bazıları lifli ya da tozlu kırılır. Kırılma yüzeyi düz, dikenimsi, lifli veya </a:t>
            </a:r>
            <a:r>
              <a:rPr lang="tr-TR" sz="2800" dirty="0" err="1">
                <a:solidFill>
                  <a:schemeClr val="tx1"/>
                </a:solidFill>
                <a:latin typeface="Times New Roman" pitchFamily="18" charset="0"/>
              </a:rPr>
              <a:t>Aloe</a:t>
            </a:r>
            <a:r>
              <a:rPr lang="tr-TR" sz="2800" dirty="0">
                <a:solidFill>
                  <a:schemeClr val="tx1"/>
                </a:solidFill>
                <a:latin typeface="Times New Roman" pitchFamily="18" charset="0"/>
              </a:rPr>
              <a:t>’ de olduğu gibi parlak cam gibi görünür.</a:t>
            </a:r>
            <a:endParaRPr lang="tr-TR" sz="2800" b="1" dirty="0">
              <a:solidFill>
                <a:schemeClr val="tx1"/>
              </a:solidFill>
              <a:latin typeface="Times New Roman" pitchFamily="18" charset="0"/>
            </a:endParaRPr>
          </a:p>
        </p:txBody>
      </p:sp>
    </p:spTree>
    <p:extLst>
      <p:ext uri="{BB962C8B-B14F-4D97-AF65-F5344CB8AC3E}">
        <p14:creationId xmlns:p14="http://schemas.microsoft.com/office/powerpoint/2010/main" val="3161462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28596" y="357166"/>
            <a:ext cx="8429684" cy="6286544"/>
          </a:xfrm>
        </p:spPr>
        <p:style>
          <a:lnRef idx="1">
            <a:schemeClr val="accent4"/>
          </a:lnRef>
          <a:fillRef idx="2">
            <a:schemeClr val="accent4"/>
          </a:fillRef>
          <a:effectRef idx="1">
            <a:schemeClr val="accent4"/>
          </a:effectRef>
          <a:fontRef idx="minor">
            <a:schemeClr val="dk1"/>
          </a:fontRef>
        </p:style>
        <p:txBody>
          <a:bodyPr/>
          <a:lstStyle/>
          <a:p>
            <a:pPr algn="l"/>
            <a:r>
              <a:rPr lang="tr-TR" sz="2800" dirty="0">
                <a:solidFill>
                  <a:schemeClr val="folHlink"/>
                </a:solidFill>
                <a:latin typeface="Comic Sans MS" pitchFamily="66" charset="0"/>
              </a:rPr>
              <a:t>e) Koku ve Lezzet:</a:t>
            </a:r>
            <a:r>
              <a:rPr lang="tr-TR" sz="2800" dirty="0">
                <a:latin typeface="Times New Roman" pitchFamily="18" charset="0"/>
              </a:rPr>
              <a:t> Aromatik droglar verdikleri koku ile teşhis edilebilirler. Nane, Kekik, Adaçayı, defne, </a:t>
            </a:r>
            <a:r>
              <a:rPr lang="tr-TR" sz="2800" dirty="0" err="1">
                <a:latin typeface="Times New Roman" pitchFamily="18" charset="0"/>
              </a:rPr>
              <a:t>Anoson</a:t>
            </a:r>
            <a:r>
              <a:rPr lang="tr-TR" sz="2800" dirty="0">
                <a:latin typeface="Times New Roman" pitchFamily="18" charset="0"/>
              </a:rPr>
              <a:t> gibi karakteristik kokuya sahip droglar hafifçe ezilip koklandıklarında özel kokularından kolayca tanınırlar. Drogun lezzeti ise tanınmasına yardımcı olabilir. Tanen taşıyan droglar buruk lezzetli, Kişniş, Kakule, Tarçın, Küçük Hindistan Cevizi, nane, </a:t>
            </a:r>
            <a:r>
              <a:rPr lang="tr-TR" sz="2800" dirty="0" err="1">
                <a:latin typeface="Times New Roman" pitchFamily="18" charset="0"/>
              </a:rPr>
              <a:t>Anoson</a:t>
            </a:r>
            <a:r>
              <a:rPr lang="tr-TR" sz="2800" dirty="0">
                <a:latin typeface="Times New Roman" pitchFamily="18" charset="0"/>
              </a:rPr>
              <a:t> gibi uçucu yağ taşıyan droglar kokulu, Zencefil aromatik ve yakıcı, Hardal, Kırmızı Biber gibi droglar yakıcı, </a:t>
            </a:r>
            <a:r>
              <a:rPr lang="tr-TR" sz="2800" dirty="0" err="1">
                <a:latin typeface="Times New Roman" pitchFamily="18" charset="0"/>
              </a:rPr>
              <a:t>Kassiya</a:t>
            </a:r>
            <a:r>
              <a:rPr lang="tr-TR" sz="2800" dirty="0">
                <a:latin typeface="Times New Roman" pitchFamily="18" charset="0"/>
              </a:rPr>
              <a:t>, Kargabüken Tohumu, </a:t>
            </a:r>
            <a:r>
              <a:rPr lang="tr-TR" sz="2800" dirty="0" err="1">
                <a:latin typeface="Times New Roman" pitchFamily="18" charset="0"/>
              </a:rPr>
              <a:t>Gensiyan</a:t>
            </a:r>
            <a:r>
              <a:rPr lang="tr-TR" sz="2800" dirty="0">
                <a:latin typeface="Times New Roman" pitchFamily="18" charset="0"/>
              </a:rPr>
              <a:t>, </a:t>
            </a:r>
            <a:r>
              <a:rPr lang="tr-TR" sz="2800" dirty="0" err="1">
                <a:latin typeface="Times New Roman" pitchFamily="18" charset="0"/>
              </a:rPr>
              <a:t>Aloe</a:t>
            </a:r>
            <a:r>
              <a:rPr lang="tr-TR" sz="2800" dirty="0">
                <a:latin typeface="Times New Roman" pitchFamily="18" charset="0"/>
              </a:rPr>
              <a:t>, Adasoğanı, Kınakına kabuğu acıdır. Meyan kökünün dilde bıraktığı lezzet hızla tatlanan acıdır.</a:t>
            </a:r>
            <a:br>
              <a:rPr lang="tr-TR" sz="2800" dirty="0">
                <a:latin typeface="Times New Roman" pitchFamily="18" charset="0"/>
              </a:rPr>
            </a:br>
            <a:endParaRPr lang="tr-TR" sz="2800" dirty="0">
              <a:latin typeface="Times New Roman" pitchFamily="18" charset="0"/>
            </a:endParaRPr>
          </a:p>
        </p:txBody>
      </p:sp>
    </p:spTree>
    <p:extLst>
      <p:ext uri="{BB962C8B-B14F-4D97-AF65-F5344CB8AC3E}">
        <p14:creationId xmlns:p14="http://schemas.microsoft.com/office/powerpoint/2010/main" val="2979919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lstStyle/>
          <a:p>
            <a:pPr algn="just" eaLnBrk="1" hangingPunct="1"/>
            <a:r>
              <a:rPr lang="tr-TR" sz="2800" b="1" dirty="0">
                <a:solidFill>
                  <a:schemeClr val="folHlink"/>
                </a:solidFill>
                <a:latin typeface="Comic Sans MS" pitchFamily="66" charset="0"/>
              </a:rPr>
              <a:t>2</a:t>
            </a:r>
            <a:r>
              <a:rPr lang="tr-TR" sz="2800" b="1" dirty="0" smtClean="0">
                <a:solidFill>
                  <a:schemeClr val="folHlink"/>
                </a:solidFill>
                <a:latin typeface="Comic Sans MS" pitchFamily="66" charset="0"/>
              </a:rPr>
              <a:t>.MikroskopikYöntemler</a:t>
            </a:r>
            <a:r>
              <a:rPr lang="tr-TR" sz="2800" dirty="0" smtClean="0">
                <a:latin typeface="Times New Roman" pitchFamily="18" charset="0"/>
              </a:rPr>
              <a:t> </a:t>
            </a:r>
            <a:br>
              <a:rPr lang="tr-TR" sz="2800" dirty="0" smtClean="0">
                <a:latin typeface="Times New Roman" pitchFamily="18" charset="0"/>
              </a:rPr>
            </a:br>
            <a:r>
              <a:rPr lang="tr-TR" sz="2800" smtClean="0">
                <a:latin typeface="Times New Roman" pitchFamily="18" charset="0"/>
              </a:rPr>
              <a:t>Mikroskobik yöntemler </a:t>
            </a:r>
            <a:r>
              <a:rPr lang="tr-TR" sz="2800" dirty="0" smtClean="0">
                <a:latin typeface="Times New Roman" pitchFamily="18" charset="0"/>
              </a:rPr>
              <a:t>en çok toz drogların teşhis ve tayininde kullanılır. Ayrıca </a:t>
            </a:r>
            <a:r>
              <a:rPr lang="tr-TR" sz="2800" dirty="0" err="1" smtClean="0">
                <a:latin typeface="Times New Roman" pitchFamily="18" charset="0"/>
              </a:rPr>
              <a:t>farmakopelerdeki</a:t>
            </a:r>
            <a:r>
              <a:rPr lang="tr-TR" sz="2800" dirty="0" smtClean="0">
                <a:latin typeface="Times New Roman" pitchFamily="18" charset="0"/>
              </a:rPr>
              <a:t> drog monografilerinin hazırlanmasında, drogların saflık kontrollerinde </a:t>
            </a:r>
            <a:r>
              <a:rPr lang="tr-TR" sz="2800" dirty="0" err="1" smtClean="0">
                <a:latin typeface="Times New Roman" pitchFamily="18" charset="0"/>
              </a:rPr>
              <a:t>mikroskopik</a:t>
            </a:r>
            <a:r>
              <a:rPr lang="tr-TR" sz="2800" dirty="0" smtClean="0">
                <a:latin typeface="Times New Roman" pitchFamily="18" charset="0"/>
              </a:rPr>
              <a:t> </a:t>
            </a:r>
            <a:r>
              <a:rPr lang="tr-TR" sz="2800" dirty="0" err="1" smtClean="0">
                <a:latin typeface="Times New Roman" pitchFamily="18" charset="0"/>
              </a:rPr>
              <a:t>metodlardan</a:t>
            </a:r>
            <a:r>
              <a:rPr lang="tr-TR" sz="2800" dirty="0" smtClean="0">
                <a:latin typeface="Times New Roman" pitchFamily="18" charset="0"/>
              </a:rPr>
              <a:t> geniş şekilde yararlanılır. </a:t>
            </a:r>
            <a:r>
              <a:rPr lang="tr-TR" sz="2800" dirty="0" err="1" smtClean="0">
                <a:latin typeface="Times New Roman" pitchFamily="18" charset="0"/>
              </a:rPr>
              <a:t>Mikroskobinin</a:t>
            </a:r>
            <a:r>
              <a:rPr lang="tr-TR" sz="2800" dirty="0" smtClean="0">
                <a:latin typeface="Times New Roman" pitchFamily="18" charset="0"/>
              </a:rPr>
              <a:t> yararlı şekilde kullanılabilmesi için bitki morfolojisi ve anatomisinin iyi bilinmesi gerekir. Çeşitli dokuların, hücre şekillerinin ve </a:t>
            </a:r>
            <a:r>
              <a:rPr lang="tr-TR" sz="2800" dirty="0" err="1" smtClean="0">
                <a:latin typeface="Times New Roman" pitchFamily="18" charset="0"/>
              </a:rPr>
              <a:t>organellerinin</a:t>
            </a:r>
            <a:r>
              <a:rPr lang="tr-TR" sz="2800" dirty="0" smtClean="0">
                <a:latin typeface="Times New Roman" pitchFamily="18" charset="0"/>
              </a:rPr>
              <a:t> bilinmesi şarttır. Örneğin; yaprakta </a:t>
            </a:r>
            <a:r>
              <a:rPr lang="tr-TR" sz="2800" dirty="0" err="1" smtClean="0">
                <a:latin typeface="Times New Roman" pitchFamily="18" charset="0"/>
              </a:rPr>
              <a:t>epiderma</a:t>
            </a:r>
            <a:r>
              <a:rPr lang="tr-TR" sz="2800" dirty="0" smtClean="0">
                <a:latin typeface="Times New Roman" pitchFamily="18" charset="0"/>
              </a:rPr>
              <a:t> ve </a:t>
            </a:r>
            <a:r>
              <a:rPr lang="tr-TR" sz="2800" dirty="0" err="1" smtClean="0">
                <a:latin typeface="Times New Roman" pitchFamily="18" charset="0"/>
              </a:rPr>
              <a:t>palizat</a:t>
            </a:r>
            <a:r>
              <a:rPr lang="tr-TR" sz="2800" dirty="0" smtClean="0">
                <a:latin typeface="Times New Roman" pitchFamily="18" charset="0"/>
              </a:rPr>
              <a:t> dokularını, </a:t>
            </a:r>
            <a:r>
              <a:rPr lang="tr-TR" sz="2800" dirty="0" err="1" smtClean="0">
                <a:latin typeface="Times New Roman" pitchFamily="18" charset="0"/>
              </a:rPr>
              <a:t>stoma</a:t>
            </a:r>
            <a:r>
              <a:rPr lang="tr-TR" sz="2800" dirty="0" smtClean="0">
                <a:latin typeface="Times New Roman" pitchFamily="18" charset="0"/>
              </a:rPr>
              <a:t> hücrelerini, salgı ve örtü tüylerini bilmek ve tanımak gerekir. Toz drogların tayininde tayin anahtarından yararlanılır. Bu anahtarlar devamlı ikiye ayrılarak sürdüklerinden </a:t>
            </a:r>
            <a:r>
              <a:rPr lang="tr-TR" sz="2800" dirty="0" err="1" smtClean="0">
                <a:latin typeface="Times New Roman" pitchFamily="18" charset="0"/>
              </a:rPr>
              <a:t>dikotomik</a:t>
            </a:r>
            <a:r>
              <a:rPr lang="tr-TR" sz="2800" dirty="0" smtClean="0">
                <a:latin typeface="Times New Roman" pitchFamily="18" charset="0"/>
              </a:rPr>
              <a:t> anahtarlar </a:t>
            </a:r>
            <a:r>
              <a:rPr lang="tr-TR" sz="2800" dirty="0" err="1" smtClean="0">
                <a:latin typeface="Times New Roman" pitchFamily="18" charset="0"/>
              </a:rPr>
              <a:t>adaı</a:t>
            </a:r>
            <a:r>
              <a:rPr lang="tr-TR" sz="2800" dirty="0" smtClean="0">
                <a:latin typeface="Times New Roman" pitchFamily="18" charset="0"/>
              </a:rPr>
              <a:t> da verilir.</a:t>
            </a:r>
            <a:r>
              <a:rPr lang="tr-TR" sz="2800" b="1" i="1" dirty="0" smtClean="0">
                <a:latin typeface="Times New Roman" pitchFamily="18" charset="0"/>
              </a:rPr>
              <a:t/>
            </a:r>
            <a:br>
              <a:rPr lang="tr-TR" sz="2800" b="1" i="1" dirty="0" smtClean="0">
                <a:latin typeface="Times New Roman" pitchFamily="18" charset="0"/>
              </a:rPr>
            </a:br>
            <a:r>
              <a:rPr lang="tr-TR" sz="2800" b="1" i="1" dirty="0" smtClean="0">
                <a:solidFill>
                  <a:srgbClr val="FF6699"/>
                </a:solidFill>
                <a:latin typeface="Brush Script MT" pitchFamily="66" charset="0"/>
              </a:rPr>
              <a:t>A)Hücresiz Droglar:</a:t>
            </a:r>
            <a:r>
              <a:rPr lang="tr-TR" sz="2800" dirty="0" smtClean="0">
                <a:latin typeface="Times New Roman" pitchFamily="18" charset="0"/>
              </a:rPr>
              <a:t> Zamklar, </a:t>
            </a:r>
            <a:r>
              <a:rPr lang="tr-TR" sz="2800" dirty="0" err="1" smtClean="0">
                <a:latin typeface="Times New Roman" pitchFamily="18" charset="0"/>
              </a:rPr>
              <a:t>Balzamlar</a:t>
            </a:r>
            <a:r>
              <a:rPr lang="tr-TR" sz="2800" dirty="0" smtClean="0">
                <a:latin typeface="Times New Roman" pitchFamily="18" charset="0"/>
              </a:rPr>
              <a:t>, Mumlar, Reçineler, Yağlar, Lateksler, Ekstreler (</a:t>
            </a:r>
            <a:r>
              <a:rPr lang="tr-TR" sz="2800" dirty="0" err="1" smtClean="0">
                <a:latin typeface="Times New Roman" pitchFamily="18" charset="0"/>
              </a:rPr>
              <a:t>Agar</a:t>
            </a:r>
            <a:r>
              <a:rPr lang="tr-TR" sz="2800" dirty="0" smtClean="0">
                <a:latin typeface="Times New Roman" pitchFamily="18" charset="0"/>
              </a:rPr>
              <a:t>, </a:t>
            </a:r>
            <a:r>
              <a:rPr lang="tr-TR" sz="2800" dirty="0" err="1" smtClean="0">
                <a:latin typeface="Times New Roman" pitchFamily="18" charset="0"/>
              </a:rPr>
              <a:t>Kateşu</a:t>
            </a:r>
            <a:r>
              <a:rPr lang="tr-TR" sz="2800" dirty="0" smtClean="0">
                <a:latin typeface="Times New Roman" pitchFamily="18" charset="0"/>
              </a:rPr>
              <a:t>)</a:t>
            </a:r>
          </a:p>
        </p:txBody>
      </p:sp>
    </p:spTree>
    <p:extLst>
      <p:ext uri="{BB962C8B-B14F-4D97-AF65-F5344CB8AC3E}">
        <p14:creationId xmlns:p14="http://schemas.microsoft.com/office/powerpoint/2010/main" val="3119670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lstStyle/>
          <a:p>
            <a:pPr algn="l" eaLnBrk="1" hangingPunct="1"/>
            <a:r>
              <a:rPr lang="tr-TR" sz="2800" b="1" i="1" dirty="0" smtClean="0">
                <a:solidFill>
                  <a:srgbClr val="FF6699"/>
                </a:solidFill>
                <a:latin typeface="Brush Script MT" pitchFamily="66" charset="0"/>
              </a:rPr>
              <a:t>B)Hücreli Droglar:</a:t>
            </a:r>
            <a:br>
              <a:rPr lang="tr-TR" sz="2800" b="1" i="1" dirty="0" smtClean="0">
                <a:solidFill>
                  <a:srgbClr val="FF6699"/>
                </a:solidFill>
                <a:latin typeface="Brush Script MT" pitchFamily="66" charset="0"/>
              </a:rPr>
            </a:br>
            <a:r>
              <a:rPr lang="tr-TR" sz="2800" b="1" dirty="0" smtClean="0">
                <a:solidFill>
                  <a:srgbClr val="FF6699"/>
                </a:solidFill>
                <a:latin typeface="Times New Roman" pitchFamily="18" charset="0"/>
              </a:rPr>
              <a:t>B1)</a:t>
            </a:r>
            <a:r>
              <a:rPr lang="tr-TR" sz="2800" dirty="0" smtClean="0">
                <a:latin typeface="Times New Roman" pitchFamily="18" charset="0"/>
              </a:rPr>
              <a:t> Odun borusu taşımayanlar: </a:t>
            </a:r>
            <a:br>
              <a:rPr lang="tr-TR" sz="2800" dirty="0" smtClean="0">
                <a:latin typeface="Times New Roman" pitchFamily="18" charset="0"/>
              </a:rPr>
            </a:br>
            <a:r>
              <a:rPr lang="tr-TR" sz="2800" dirty="0" smtClean="0">
                <a:latin typeface="Times New Roman" pitchFamily="18" charset="0"/>
              </a:rPr>
              <a:t>       Kabuk, Mantar, Polen, Spor, Nişasta </a:t>
            </a:r>
            <a:br>
              <a:rPr lang="tr-TR" sz="2800" dirty="0" smtClean="0">
                <a:latin typeface="Times New Roman" pitchFamily="18" charset="0"/>
              </a:rPr>
            </a:br>
            <a:r>
              <a:rPr lang="tr-TR" sz="2800" b="1" dirty="0" smtClean="0">
                <a:solidFill>
                  <a:srgbClr val="FF6699"/>
                </a:solidFill>
                <a:latin typeface="Times New Roman" pitchFamily="18" charset="0"/>
              </a:rPr>
              <a:t>B2)</a:t>
            </a:r>
            <a:r>
              <a:rPr lang="tr-TR" sz="2800" dirty="0" smtClean="0">
                <a:latin typeface="Times New Roman" pitchFamily="18" charset="0"/>
              </a:rPr>
              <a:t>Odun borusu taşıyanlar</a:t>
            </a:r>
            <a:br>
              <a:rPr lang="tr-TR" sz="2800" dirty="0" smtClean="0">
                <a:latin typeface="Times New Roman" pitchFamily="18" charset="0"/>
              </a:rPr>
            </a:br>
            <a:r>
              <a:rPr lang="tr-TR" sz="2800" dirty="0" smtClean="0">
                <a:latin typeface="Times New Roman" pitchFamily="18" charset="0"/>
              </a:rPr>
              <a:t>	</a:t>
            </a:r>
            <a:r>
              <a:rPr lang="tr-TR" sz="2800" b="1" dirty="0" smtClean="0">
                <a:solidFill>
                  <a:srgbClr val="FF6699"/>
                </a:solidFill>
                <a:latin typeface="Times New Roman" pitchFamily="18" charset="0"/>
              </a:rPr>
              <a:t>B2.1)</a:t>
            </a:r>
            <a:r>
              <a:rPr lang="tr-TR" sz="2800" dirty="0" smtClean="0">
                <a:latin typeface="Times New Roman" pitchFamily="18" charset="0"/>
              </a:rPr>
              <a:t>Yaprak </a:t>
            </a:r>
            <a:r>
              <a:rPr lang="tr-TR" sz="2800" dirty="0" err="1" smtClean="0">
                <a:latin typeface="Times New Roman" pitchFamily="18" charset="0"/>
              </a:rPr>
              <a:t>Epiderma</a:t>
            </a:r>
            <a:r>
              <a:rPr lang="tr-TR" sz="2800" dirty="0" smtClean="0">
                <a:latin typeface="Times New Roman" pitchFamily="18" charset="0"/>
              </a:rPr>
              <a:t> hücresi ve </a:t>
            </a:r>
            <a:r>
              <a:rPr lang="tr-TR" sz="2800" dirty="0" err="1" smtClean="0">
                <a:latin typeface="Times New Roman" pitchFamily="18" charset="0"/>
              </a:rPr>
              <a:t>Stoma</a:t>
            </a:r>
            <a:r>
              <a:rPr lang="tr-TR" sz="2800" dirty="0" smtClean="0">
                <a:latin typeface="Times New Roman" pitchFamily="18" charset="0"/>
              </a:rPr>
              <a:t> taşıyanlar: 		</a:t>
            </a:r>
            <a:r>
              <a:rPr lang="tr-TR" sz="2800" dirty="0" err="1" smtClean="0">
                <a:latin typeface="Times New Roman" pitchFamily="18" charset="0"/>
              </a:rPr>
              <a:t>Folia</a:t>
            </a:r>
            <a:r>
              <a:rPr lang="tr-TR" sz="2800" dirty="0" smtClean="0">
                <a:latin typeface="Times New Roman" pitchFamily="18" charset="0"/>
              </a:rPr>
              <a:t>, </a:t>
            </a:r>
            <a:r>
              <a:rPr lang="tr-TR" sz="2800" dirty="0" err="1" smtClean="0">
                <a:latin typeface="Times New Roman" pitchFamily="18" charset="0"/>
              </a:rPr>
              <a:t>Flos</a:t>
            </a:r>
            <a:r>
              <a:rPr lang="tr-TR" sz="2800" dirty="0" smtClean="0">
                <a:latin typeface="Times New Roman" pitchFamily="18" charset="0"/>
              </a:rPr>
              <a:t>, </a:t>
            </a:r>
            <a:r>
              <a:rPr lang="tr-TR" sz="2800" dirty="0" err="1" smtClean="0">
                <a:latin typeface="Times New Roman" pitchFamily="18" charset="0"/>
              </a:rPr>
              <a:t>Herba</a:t>
            </a:r>
            <a:r>
              <a:rPr lang="tr-TR" sz="2800" dirty="0" smtClean="0">
                <a:latin typeface="Times New Roman" pitchFamily="18" charset="0"/>
              </a:rPr>
              <a:t/>
            </a:r>
            <a:br>
              <a:rPr lang="tr-TR" sz="2800" dirty="0" smtClean="0">
                <a:latin typeface="Times New Roman" pitchFamily="18" charset="0"/>
              </a:rPr>
            </a:br>
            <a:r>
              <a:rPr lang="tr-TR" sz="2800" dirty="0" smtClean="0">
                <a:latin typeface="Times New Roman" pitchFamily="18" charset="0"/>
              </a:rPr>
              <a:t>	</a:t>
            </a:r>
            <a:r>
              <a:rPr lang="tr-TR" sz="2800" b="1" dirty="0" smtClean="0">
                <a:solidFill>
                  <a:srgbClr val="FF6699"/>
                </a:solidFill>
                <a:latin typeface="Times New Roman" pitchFamily="18" charset="0"/>
              </a:rPr>
              <a:t>B2.2)</a:t>
            </a:r>
            <a:r>
              <a:rPr lang="tr-TR" sz="2800" dirty="0" smtClean="0">
                <a:latin typeface="Times New Roman" pitchFamily="18" charset="0"/>
              </a:rPr>
              <a:t> yaprak </a:t>
            </a:r>
            <a:r>
              <a:rPr lang="tr-TR" sz="2800" dirty="0" err="1" smtClean="0">
                <a:latin typeface="Times New Roman" pitchFamily="18" charset="0"/>
              </a:rPr>
              <a:t>Epiderma</a:t>
            </a:r>
            <a:r>
              <a:rPr lang="tr-TR" sz="2800" dirty="0" smtClean="0">
                <a:latin typeface="Times New Roman" pitchFamily="18" charset="0"/>
              </a:rPr>
              <a:t> Hücresi ve/veya </a:t>
            </a:r>
            <a:r>
              <a:rPr lang="tr-TR" sz="2800" dirty="0" err="1" smtClean="0">
                <a:latin typeface="Times New Roman" pitchFamily="18" charset="0"/>
              </a:rPr>
              <a:t>Stoma</a:t>
            </a:r>
            <a:r>
              <a:rPr lang="tr-TR" sz="2800" dirty="0" smtClean="0">
                <a:latin typeface="Times New Roman" pitchFamily="18" charset="0"/>
              </a:rPr>
              <a:t> 			taşımayanlar:</a:t>
            </a:r>
            <a:br>
              <a:rPr lang="tr-TR" sz="2800" dirty="0" smtClean="0">
                <a:latin typeface="Times New Roman" pitchFamily="18" charset="0"/>
              </a:rPr>
            </a:br>
            <a:r>
              <a:rPr lang="tr-TR" sz="2800" dirty="0" smtClean="0">
                <a:latin typeface="Times New Roman" pitchFamily="18" charset="0"/>
              </a:rPr>
              <a:t>		</a:t>
            </a:r>
            <a:r>
              <a:rPr lang="tr-TR" sz="2800" b="1" dirty="0" smtClean="0">
                <a:solidFill>
                  <a:srgbClr val="FF6699"/>
                </a:solidFill>
                <a:latin typeface="Times New Roman" pitchFamily="18" charset="0"/>
              </a:rPr>
              <a:t>B2.2.1)</a:t>
            </a:r>
            <a:r>
              <a:rPr lang="tr-TR" sz="2800" dirty="0" smtClean="0">
                <a:latin typeface="Times New Roman" pitchFamily="18" charset="0"/>
              </a:rPr>
              <a:t> </a:t>
            </a:r>
            <a:r>
              <a:rPr lang="tr-TR" sz="2800" dirty="0" err="1" smtClean="0">
                <a:latin typeface="Times New Roman" pitchFamily="18" charset="0"/>
              </a:rPr>
              <a:t>Perikarp</a:t>
            </a:r>
            <a:r>
              <a:rPr lang="tr-TR" sz="2800" dirty="0" smtClean="0">
                <a:latin typeface="Times New Roman" pitchFamily="18" charset="0"/>
              </a:rPr>
              <a:t> elementleri ve </a:t>
            </a:r>
            <a:r>
              <a:rPr lang="tr-TR" sz="2800" dirty="0" err="1" smtClean="0">
                <a:latin typeface="Times New Roman" pitchFamily="18" charset="0"/>
              </a:rPr>
              <a:t>Testa</a:t>
            </a:r>
            <a:r>
              <a:rPr lang="tr-TR" sz="2800" dirty="0" smtClean="0">
                <a:latin typeface="Times New Roman" pitchFamily="18" charset="0"/>
              </a:rPr>
              <a:t> taşıyanlar: 			   </a:t>
            </a:r>
            <a:r>
              <a:rPr lang="tr-TR" sz="2800" dirty="0" err="1" smtClean="0">
                <a:latin typeface="Times New Roman" pitchFamily="18" charset="0"/>
              </a:rPr>
              <a:t>Fructus</a:t>
            </a:r>
            <a:r>
              <a:rPr lang="tr-TR" sz="2800" dirty="0" smtClean="0">
                <a:latin typeface="Times New Roman" pitchFamily="18" charset="0"/>
              </a:rPr>
              <a:t>, Semen</a:t>
            </a:r>
            <a:br>
              <a:rPr lang="tr-TR" sz="2800" dirty="0" smtClean="0">
                <a:latin typeface="Times New Roman" pitchFamily="18" charset="0"/>
              </a:rPr>
            </a:br>
            <a:r>
              <a:rPr lang="tr-TR" sz="2800" dirty="0" smtClean="0">
                <a:latin typeface="Times New Roman" pitchFamily="18" charset="0"/>
              </a:rPr>
              <a:t>		</a:t>
            </a:r>
            <a:r>
              <a:rPr lang="tr-TR" sz="2800" b="1" dirty="0" smtClean="0">
                <a:solidFill>
                  <a:srgbClr val="FF6699"/>
                </a:solidFill>
                <a:latin typeface="Times New Roman" pitchFamily="18" charset="0"/>
              </a:rPr>
              <a:t>B2.2.2)</a:t>
            </a:r>
            <a:r>
              <a:rPr lang="tr-TR" sz="2800" dirty="0" smtClean="0">
                <a:latin typeface="Times New Roman" pitchFamily="18" charset="0"/>
              </a:rPr>
              <a:t> </a:t>
            </a:r>
            <a:r>
              <a:rPr lang="tr-TR" sz="2800" dirty="0" err="1" smtClean="0">
                <a:latin typeface="Times New Roman" pitchFamily="18" charset="0"/>
              </a:rPr>
              <a:t>Perikarp</a:t>
            </a:r>
            <a:r>
              <a:rPr lang="tr-TR" sz="2800" dirty="0" smtClean="0">
                <a:latin typeface="Times New Roman" pitchFamily="18" charset="0"/>
              </a:rPr>
              <a:t> elementleri ve </a:t>
            </a:r>
            <a:r>
              <a:rPr lang="tr-TR" sz="2800" dirty="0" err="1" smtClean="0">
                <a:latin typeface="Times New Roman" pitchFamily="18" charset="0"/>
              </a:rPr>
              <a:t>Testa</a:t>
            </a:r>
            <a:r>
              <a:rPr lang="tr-TR" sz="2800" dirty="0" smtClean="0">
                <a:latin typeface="Times New Roman" pitchFamily="18" charset="0"/>
              </a:rPr>
              <a:t> 					   taşımayanlar: </a:t>
            </a:r>
            <a:br>
              <a:rPr lang="tr-TR" sz="2800" dirty="0" smtClean="0">
                <a:latin typeface="Times New Roman" pitchFamily="18" charset="0"/>
              </a:rPr>
            </a:br>
            <a:r>
              <a:rPr lang="tr-TR" sz="2800" dirty="0" smtClean="0">
                <a:latin typeface="Times New Roman" pitchFamily="18" charset="0"/>
              </a:rPr>
              <a:t>			   </a:t>
            </a:r>
            <a:r>
              <a:rPr lang="tr-TR" sz="2800" dirty="0" err="1" smtClean="0">
                <a:latin typeface="Times New Roman" pitchFamily="18" charset="0"/>
              </a:rPr>
              <a:t>Radix</a:t>
            </a:r>
            <a:r>
              <a:rPr lang="tr-TR" sz="2800" dirty="0" smtClean="0">
                <a:latin typeface="Times New Roman" pitchFamily="18" charset="0"/>
              </a:rPr>
              <a:t>, </a:t>
            </a:r>
            <a:r>
              <a:rPr lang="tr-TR" sz="2800" dirty="0" err="1" smtClean="0">
                <a:latin typeface="Times New Roman" pitchFamily="18" charset="0"/>
              </a:rPr>
              <a:t>Rhizoma</a:t>
            </a:r>
            <a:r>
              <a:rPr lang="tr-TR" sz="2800" dirty="0" smtClean="0">
                <a:latin typeface="Times New Roman" pitchFamily="18" charset="0"/>
              </a:rPr>
              <a:t>, </a:t>
            </a:r>
            <a:r>
              <a:rPr lang="tr-TR" sz="2800" dirty="0" err="1" smtClean="0">
                <a:latin typeface="Times New Roman" pitchFamily="18" charset="0"/>
              </a:rPr>
              <a:t>Tubera</a:t>
            </a:r>
            <a:r>
              <a:rPr lang="tr-TR" sz="2800" dirty="0" smtClean="0">
                <a:latin typeface="Times New Roman" pitchFamily="18" charset="0"/>
              </a:rPr>
              <a:t>, </a:t>
            </a:r>
            <a:r>
              <a:rPr lang="tr-TR" sz="2800" dirty="0" err="1" smtClean="0">
                <a:latin typeface="Times New Roman" pitchFamily="18" charset="0"/>
              </a:rPr>
              <a:t>Bulbus</a:t>
            </a:r>
            <a:endParaRPr lang="tr-TR" sz="2800" dirty="0" smtClean="0">
              <a:latin typeface="Times New Roman" pitchFamily="18" charset="0"/>
            </a:endParaRPr>
          </a:p>
        </p:txBody>
      </p:sp>
    </p:spTree>
    <p:extLst>
      <p:ext uri="{BB962C8B-B14F-4D97-AF65-F5344CB8AC3E}">
        <p14:creationId xmlns:p14="http://schemas.microsoft.com/office/powerpoint/2010/main" val="4068368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0"/>
            <a:ext cx="8064127" cy="971550"/>
          </a:xfrm>
        </p:spPr>
        <p:style>
          <a:lnRef idx="0">
            <a:schemeClr val="accent2"/>
          </a:lnRef>
          <a:fillRef idx="3">
            <a:schemeClr val="accent2"/>
          </a:fillRef>
          <a:effectRef idx="3">
            <a:schemeClr val="accent2"/>
          </a:effectRef>
          <a:fontRef idx="minor">
            <a:schemeClr val="lt1"/>
          </a:fontRef>
        </p:style>
        <p:txBody>
          <a:bodyPr/>
          <a:lstStyle/>
          <a:p>
            <a:r>
              <a:rPr lang="en-US" b="1" i="1" dirty="0" err="1" smtClean="0">
                <a:solidFill>
                  <a:srgbClr val="FF6699"/>
                </a:solidFill>
                <a:latin typeface="Brush Script MT" pitchFamily="66" charset="0"/>
              </a:rPr>
              <a:t>Toprakaltı</a:t>
            </a:r>
            <a:r>
              <a:rPr lang="en-US" b="1" i="1" dirty="0" smtClean="0">
                <a:solidFill>
                  <a:srgbClr val="FF6699"/>
                </a:solidFill>
                <a:latin typeface="Brush Script MT" pitchFamily="66" charset="0"/>
              </a:rPr>
              <a:t> </a:t>
            </a:r>
            <a:r>
              <a:rPr lang="en-US" b="1" i="1" dirty="0" err="1" smtClean="0">
                <a:solidFill>
                  <a:srgbClr val="FF6699"/>
                </a:solidFill>
                <a:latin typeface="Brush Script MT" pitchFamily="66" charset="0"/>
              </a:rPr>
              <a:t>Drogları</a:t>
            </a:r>
            <a:r>
              <a:rPr lang="en-US" b="1" i="1" dirty="0" smtClean="0">
                <a:solidFill>
                  <a:srgbClr val="FF6699"/>
                </a:solidFill>
                <a:latin typeface="Brush Script MT" pitchFamily="66" charset="0"/>
              </a:rPr>
              <a:t>:</a:t>
            </a:r>
            <a:r>
              <a:rPr lang="en-US" dirty="0" smtClean="0"/>
              <a:t> </a:t>
            </a:r>
            <a:endParaRPr lang="tr-TR" dirty="0" smtClean="0"/>
          </a:p>
        </p:txBody>
      </p:sp>
      <p:sp>
        <p:nvSpPr>
          <p:cNvPr id="18435" name="Rectangle 3"/>
          <p:cNvSpPr>
            <a:spLocks noGrp="1" noChangeArrowheads="1"/>
          </p:cNvSpPr>
          <p:nvPr>
            <p:ph type="body" idx="1"/>
          </p:nvPr>
        </p:nvSpPr>
        <p:spPr>
          <a:xfrm>
            <a:off x="214282" y="1142984"/>
            <a:ext cx="8715436" cy="5500726"/>
          </a:xfrm>
        </p:spPr>
        <p:style>
          <a:lnRef idx="1">
            <a:schemeClr val="accent2"/>
          </a:lnRef>
          <a:fillRef idx="2">
            <a:schemeClr val="accent2"/>
          </a:fillRef>
          <a:effectRef idx="1">
            <a:schemeClr val="accent2"/>
          </a:effectRef>
          <a:fontRef idx="minor">
            <a:schemeClr val="dk1"/>
          </a:fontRef>
        </p:style>
        <p:txBody>
          <a:bodyPr rtlCol="0">
            <a:normAutofit fontScale="92500"/>
          </a:bodyPr>
          <a:lstStyle/>
          <a:p>
            <a:pPr algn="just" fontAlgn="auto">
              <a:lnSpc>
                <a:spcPct val="80000"/>
              </a:lnSpc>
              <a:spcAft>
                <a:spcPts val="0"/>
              </a:spcAft>
              <a:defRPr/>
            </a:pPr>
            <a:r>
              <a:rPr lang="en-US" sz="2800" b="1" dirty="0" smtClean="0">
                <a:solidFill>
                  <a:srgbClr val="FF3300"/>
                </a:solidFill>
                <a:latin typeface="Algerian" pitchFamily="82" charset="0"/>
              </a:rPr>
              <a:t>Radix:</a:t>
            </a:r>
            <a:r>
              <a:rPr lang="en-US" sz="2800" dirty="0" smtClean="0">
                <a:latin typeface="Times New Roman" pitchFamily="18" charset="0"/>
              </a:rPr>
              <a:t> </a:t>
            </a:r>
            <a:r>
              <a:rPr lang="en-US" sz="2800" dirty="0" err="1" smtClean="0">
                <a:latin typeface="Times New Roman" pitchFamily="18" charset="0"/>
              </a:rPr>
              <a:t>Bitkinin</a:t>
            </a:r>
            <a:r>
              <a:rPr lang="en-US" sz="2800" dirty="0" smtClean="0">
                <a:latin typeface="Times New Roman" pitchFamily="18" charset="0"/>
              </a:rPr>
              <a:t> </a:t>
            </a:r>
            <a:r>
              <a:rPr lang="en-US" sz="2800" dirty="0" err="1" smtClean="0">
                <a:latin typeface="Times New Roman" pitchFamily="18" charset="0"/>
              </a:rPr>
              <a:t>çoğunlukla</a:t>
            </a:r>
            <a:r>
              <a:rPr lang="en-US" sz="2800" dirty="0" smtClean="0">
                <a:latin typeface="Times New Roman" pitchFamily="18" charset="0"/>
              </a:rPr>
              <a:t> </a:t>
            </a:r>
            <a:r>
              <a:rPr lang="en-US" sz="2800" dirty="0" err="1" smtClean="0">
                <a:latin typeface="Times New Roman" pitchFamily="18" charset="0"/>
              </a:rPr>
              <a:t>toprakaltında</a:t>
            </a:r>
            <a:r>
              <a:rPr lang="en-US" sz="2800" dirty="0" smtClean="0">
                <a:latin typeface="Times New Roman" pitchFamily="18" charset="0"/>
              </a:rPr>
              <a:t> </a:t>
            </a:r>
            <a:r>
              <a:rPr lang="en-US" sz="2800" dirty="0" err="1" smtClean="0">
                <a:latin typeface="Times New Roman" pitchFamily="18" charset="0"/>
              </a:rPr>
              <a:t>gelişen</a:t>
            </a:r>
            <a:r>
              <a:rPr lang="en-US" sz="2800" dirty="0" smtClean="0">
                <a:latin typeface="Times New Roman" pitchFamily="18" charset="0"/>
              </a:rPr>
              <a:t> </a:t>
            </a:r>
            <a:r>
              <a:rPr lang="en-US" sz="2800" dirty="0" err="1" smtClean="0">
                <a:latin typeface="Times New Roman" pitchFamily="18" charset="0"/>
              </a:rPr>
              <a:t>bir</a:t>
            </a:r>
            <a:r>
              <a:rPr lang="en-US" sz="2800" dirty="0" smtClean="0">
                <a:latin typeface="Times New Roman" pitchFamily="18" charset="0"/>
              </a:rPr>
              <a:t> </a:t>
            </a:r>
            <a:r>
              <a:rPr lang="en-US" sz="2800" dirty="0" err="1" smtClean="0">
                <a:latin typeface="Times New Roman" pitchFamily="18" charset="0"/>
              </a:rPr>
              <a:t>yer</a:t>
            </a:r>
            <a:r>
              <a:rPr lang="en-US" sz="2800" dirty="0" smtClean="0">
                <a:latin typeface="Times New Roman" pitchFamily="18" charset="0"/>
              </a:rPr>
              <a:t> </a:t>
            </a:r>
            <a:r>
              <a:rPr lang="en-US" sz="2800" dirty="0" err="1" smtClean="0">
                <a:latin typeface="Times New Roman" pitchFamily="18" charset="0"/>
              </a:rPr>
              <a:t>altı</a:t>
            </a:r>
            <a:r>
              <a:rPr lang="en-US" sz="2800" dirty="0" smtClean="0">
                <a:latin typeface="Times New Roman" pitchFamily="18" charset="0"/>
              </a:rPr>
              <a:t> </a:t>
            </a:r>
            <a:r>
              <a:rPr lang="en-US" sz="2800" dirty="0" err="1" smtClean="0">
                <a:latin typeface="Times New Roman" pitchFamily="18" charset="0"/>
              </a:rPr>
              <a:t>organıdır</a:t>
            </a:r>
            <a:r>
              <a:rPr lang="en-US" sz="2800" dirty="0" smtClean="0">
                <a:latin typeface="Times New Roman" pitchFamily="18" charset="0"/>
              </a:rPr>
              <a:t>. </a:t>
            </a:r>
            <a:r>
              <a:rPr lang="en-US" sz="2800" dirty="0" err="1" smtClean="0">
                <a:latin typeface="Times New Roman" pitchFamily="18" charset="0"/>
              </a:rPr>
              <a:t>Tohumdan</a:t>
            </a:r>
            <a:r>
              <a:rPr lang="en-US" sz="2800" dirty="0" smtClean="0">
                <a:latin typeface="Times New Roman" pitchFamily="18" charset="0"/>
              </a:rPr>
              <a:t> </a:t>
            </a:r>
            <a:r>
              <a:rPr lang="en-US" sz="2800" dirty="0" err="1" smtClean="0">
                <a:latin typeface="Times New Roman" pitchFamily="18" charset="0"/>
              </a:rPr>
              <a:t>meydana</a:t>
            </a:r>
            <a:r>
              <a:rPr lang="en-US" sz="2800" dirty="0" smtClean="0">
                <a:latin typeface="Times New Roman" pitchFamily="18" charset="0"/>
              </a:rPr>
              <a:t> </a:t>
            </a:r>
            <a:r>
              <a:rPr lang="en-US" sz="2800" dirty="0" err="1" smtClean="0">
                <a:latin typeface="Times New Roman" pitchFamily="18" charset="0"/>
              </a:rPr>
              <a:t>gelen</a:t>
            </a:r>
            <a:r>
              <a:rPr lang="en-US" sz="2800" dirty="0" smtClean="0">
                <a:latin typeface="Times New Roman" pitchFamily="18" charset="0"/>
              </a:rPr>
              <a:t> </a:t>
            </a:r>
            <a:r>
              <a:rPr lang="en-US" sz="2800" dirty="0" err="1" smtClean="0">
                <a:latin typeface="Times New Roman" pitchFamily="18" charset="0"/>
              </a:rPr>
              <a:t>ana</a:t>
            </a:r>
            <a:r>
              <a:rPr lang="en-US" sz="2800" dirty="0" smtClean="0">
                <a:latin typeface="Times New Roman" pitchFamily="18" charset="0"/>
              </a:rPr>
              <a:t> </a:t>
            </a:r>
            <a:r>
              <a:rPr lang="en-US" sz="2800" dirty="0" err="1" smtClean="0">
                <a:latin typeface="Times New Roman" pitchFamily="18" charset="0"/>
              </a:rPr>
              <a:t>kök</a:t>
            </a:r>
            <a:r>
              <a:rPr lang="en-US" sz="2800" dirty="0" smtClean="0">
                <a:latin typeface="Times New Roman" pitchFamily="18" charset="0"/>
              </a:rPr>
              <a:t> </a:t>
            </a:r>
            <a:r>
              <a:rPr lang="en-US" sz="2800" dirty="0" err="1" smtClean="0">
                <a:latin typeface="Times New Roman" pitchFamily="18" charset="0"/>
              </a:rPr>
              <a:t>gövdenin</a:t>
            </a:r>
            <a:r>
              <a:rPr lang="en-US" sz="2800" dirty="0" smtClean="0">
                <a:latin typeface="Times New Roman" pitchFamily="18" charset="0"/>
              </a:rPr>
              <a:t> </a:t>
            </a:r>
            <a:r>
              <a:rPr lang="en-US" sz="2800" dirty="0" err="1" smtClean="0">
                <a:latin typeface="Times New Roman" pitchFamily="18" charset="0"/>
              </a:rPr>
              <a:t>aksine</a:t>
            </a:r>
            <a:r>
              <a:rPr lang="en-US" sz="2800" dirty="0" smtClean="0">
                <a:latin typeface="Times New Roman" pitchFamily="18" charset="0"/>
              </a:rPr>
              <a:t> </a:t>
            </a:r>
            <a:r>
              <a:rPr lang="en-US" sz="2800" dirty="0" err="1" smtClean="0">
                <a:latin typeface="Times New Roman" pitchFamily="18" charset="0"/>
              </a:rPr>
              <a:t>yerçekimi</a:t>
            </a:r>
            <a:r>
              <a:rPr lang="en-US" sz="2800" dirty="0" smtClean="0">
                <a:latin typeface="Times New Roman" pitchFamily="18" charset="0"/>
              </a:rPr>
              <a:t> </a:t>
            </a:r>
            <a:r>
              <a:rPr lang="en-US" sz="2800" dirty="0" err="1" smtClean="0">
                <a:latin typeface="Times New Roman" pitchFamily="18" charset="0"/>
              </a:rPr>
              <a:t>doğrultusunda</a:t>
            </a:r>
            <a:r>
              <a:rPr lang="en-US" sz="2800" dirty="0" smtClean="0">
                <a:latin typeface="Times New Roman" pitchFamily="18" charset="0"/>
              </a:rPr>
              <a:t> </a:t>
            </a:r>
            <a:r>
              <a:rPr lang="en-US" sz="2800" dirty="0" err="1" smtClean="0">
                <a:latin typeface="Times New Roman" pitchFamily="18" charset="0"/>
              </a:rPr>
              <a:t>gelişme</a:t>
            </a:r>
            <a:r>
              <a:rPr lang="en-US" sz="2800" dirty="0" smtClean="0">
                <a:latin typeface="Times New Roman" pitchFamily="18" charset="0"/>
              </a:rPr>
              <a:t> </a:t>
            </a:r>
            <a:r>
              <a:rPr lang="en-US" sz="2800" dirty="0" err="1" smtClean="0">
                <a:latin typeface="Times New Roman" pitchFamily="18" charset="0"/>
              </a:rPr>
              <a:t>göstermesine</a:t>
            </a:r>
            <a:r>
              <a:rPr lang="en-US" sz="2800" dirty="0" smtClean="0">
                <a:latin typeface="Times New Roman" pitchFamily="18" charset="0"/>
              </a:rPr>
              <a:t> </a:t>
            </a:r>
            <a:r>
              <a:rPr lang="en-US" sz="2800" dirty="0" err="1" smtClean="0">
                <a:latin typeface="Times New Roman" pitchFamily="18" charset="0"/>
              </a:rPr>
              <a:t>rağmen</a:t>
            </a:r>
            <a:r>
              <a:rPr lang="en-US" sz="2800" dirty="0" smtClean="0">
                <a:latin typeface="Times New Roman" pitchFamily="18" charset="0"/>
              </a:rPr>
              <a:t> </a:t>
            </a:r>
            <a:r>
              <a:rPr lang="en-US" sz="2800" dirty="0" err="1" smtClean="0">
                <a:latin typeface="Times New Roman" pitchFamily="18" charset="0"/>
              </a:rPr>
              <a:t>ana</a:t>
            </a:r>
            <a:r>
              <a:rPr lang="en-US" sz="2800" dirty="0" smtClean="0">
                <a:latin typeface="Times New Roman" pitchFamily="18" charset="0"/>
              </a:rPr>
              <a:t> </a:t>
            </a:r>
            <a:r>
              <a:rPr lang="en-US" sz="2800" dirty="0" err="1" smtClean="0">
                <a:latin typeface="Times New Roman" pitchFamily="18" charset="0"/>
              </a:rPr>
              <a:t>kökten</a:t>
            </a:r>
            <a:r>
              <a:rPr lang="en-US" sz="2800" dirty="0" smtClean="0">
                <a:latin typeface="Times New Roman" pitchFamily="18" charset="0"/>
              </a:rPr>
              <a:t> </a:t>
            </a:r>
            <a:r>
              <a:rPr lang="en-US" sz="2800" dirty="0" err="1" smtClean="0">
                <a:latin typeface="Times New Roman" pitchFamily="18" charset="0"/>
              </a:rPr>
              <a:t>meydana</a:t>
            </a:r>
            <a:r>
              <a:rPr lang="en-US" sz="2800" dirty="0" smtClean="0">
                <a:latin typeface="Times New Roman" pitchFamily="18" charset="0"/>
              </a:rPr>
              <a:t> </a:t>
            </a:r>
            <a:r>
              <a:rPr lang="en-US" sz="2800" dirty="0" err="1" smtClean="0">
                <a:latin typeface="Times New Roman" pitchFamily="18" charset="0"/>
              </a:rPr>
              <a:t>gelen</a:t>
            </a:r>
            <a:r>
              <a:rPr lang="en-US" sz="2800" dirty="0" smtClean="0">
                <a:latin typeface="Times New Roman" pitchFamily="18" charset="0"/>
              </a:rPr>
              <a:t> </a:t>
            </a:r>
            <a:r>
              <a:rPr lang="en-US" sz="2800" dirty="0" err="1" smtClean="0">
                <a:latin typeface="Times New Roman" pitchFamily="18" charset="0"/>
              </a:rPr>
              <a:t>yan</a:t>
            </a:r>
            <a:r>
              <a:rPr lang="en-US" sz="2800" dirty="0" smtClean="0">
                <a:latin typeface="Times New Roman" pitchFamily="18" charset="0"/>
              </a:rPr>
              <a:t> </a:t>
            </a:r>
            <a:r>
              <a:rPr lang="en-US" sz="2800" dirty="0" err="1" smtClean="0">
                <a:latin typeface="Times New Roman" pitchFamily="18" charset="0"/>
              </a:rPr>
              <a:t>kökler</a:t>
            </a:r>
            <a:r>
              <a:rPr lang="en-US" sz="2800" dirty="0" smtClean="0">
                <a:latin typeface="Times New Roman" pitchFamily="18" charset="0"/>
              </a:rPr>
              <a:t> </a:t>
            </a:r>
            <a:r>
              <a:rPr lang="en-US" sz="2800" dirty="0" err="1" smtClean="0">
                <a:latin typeface="Times New Roman" pitchFamily="18" charset="0"/>
              </a:rPr>
              <a:t>yatay</a:t>
            </a:r>
            <a:r>
              <a:rPr lang="en-US" sz="2800" dirty="0" smtClean="0">
                <a:latin typeface="Times New Roman" pitchFamily="18" charset="0"/>
              </a:rPr>
              <a:t> </a:t>
            </a:r>
            <a:r>
              <a:rPr lang="en-US" sz="2800" dirty="0" err="1" smtClean="0">
                <a:latin typeface="Times New Roman" pitchFamily="18" charset="0"/>
              </a:rPr>
              <a:t>bir</a:t>
            </a:r>
            <a:r>
              <a:rPr lang="en-US" sz="2800" dirty="0" smtClean="0">
                <a:latin typeface="Times New Roman" pitchFamily="18" charset="0"/>
              </a:rPr>
              <a:t> </a:t>
            </a:r>
            <a:r>
              <a:rPr lang="en-US" sz="2800" dirty="0" err="1" smtClean="0">
                <a:latin typeface="Times New Roman" pitchFamily="18" charset="0"/>
              </a:rPr>
              <a:t>gelişme</a:t>
            </a:r>
            <a:r>
              <a:rPr lang="en-US" sz="2800" dirty="0" smtClean="0">
                <a:latin typeface="Times New Roman" pitchFamily="18" charset="0"/>
              </a:rPr>
              <a:t> </a:t>
            </a:r>
            <a:r>
              <a:rPr lang="en-US" sz="2800" dirty="0" err="1" smtClean="0">
                <a:latin typeface="Times New Roman" pitchFamily="18" charset="0"/>
              </a:rPr>
              <a:t>gösterirler</a:t>
            </a:r>
            <a:r>
              <a:rPr lang="en-US" sz="2800" dirty="0" smtClean="0">
                <a:latin typeface="Times New Roman" pitchFamily="18" charset="0"/>
              </a:rPr>
              <a:t>. </a:t>
            </a:r>
            <a:r>
              <a:rPr lang="en-US" sz="2800" dirty="0" err="1" smtClean="0">
                <a:latin typeface="Times New Roman" pitchFamily="18" charset="0"/>
              </a:rPr>
              <a:t>Kök</a:t>
            </a:r>
            <a:r>
              <a:rPr lang="en-US" sz="2800" dirty="0" smtClean="0">
                <a:latin typeface="Times New Roman" pitchFamily="18" charset="0"/>
              </a:rPr>
              <a:t> </a:t>
            </a:r>
            <a:r>
              <a:rPr lang="en-US" sz="2800" dirty="0" err="1" smtClean="0">
                <a:latin typeface="Times New Roman" pitchFamily="18" charset="0"/>
              </a:rPr>
              <a:t>bitkiyi</a:t>
            </a:r>
            <a:r>
              <a:rPr lang="en-US" sz="2800" dirty="0" smtClean="0">
                <a:latin typeface="Times New Roman" pitchFamily="18" charset="0"/>
              </a:rPr>
              <a:t> </a:t>
            </a:r>
            <a:r>
              <a:rPr lang="en-US" sz="2800" dirty="0" err="1" smtClean="0">
                <a:latin typeface="Times New Roman" pitchFamily="18" charset="0"/>
              </a:rPr>
              <a:t>yetiştiği</a:t>
            </a:r>
            <a:r>
              <a:rPr lang="en-US" sz="2800" dirty="0" smtClean="0">
                <a:latin typeface="Times New Roman" pitchFamily="18" charset="0"/>
              </a:rPr>
              <a:t> </a:t>
            </a:r>
            <a:r>
              <a:rPr lang="en-US" sz="2800" dirty="0" err="1" smtClean="0">
                <a:latin typeface="Times New Roman" pitchFamily="18" charset="0"/>
              </a:rPr>
              <a:t>toprağa</a:t>
            </a:r>
            <a:r>
              <a:rPr lang="en-US" sz="2800" dirty="0" smtClean="0">
                <a:latin typeface="Times New Roman" pitchFamily="18" charset="0"/>
              </a:rPr>
              <a:t> </a:t>
            </a:r>
            <a:r>
              <a:rPr lang="en-US" sz="2800" dirty="0" err="1" smtClean="0">
                <a:latin typeface="Times New Roman" pitchFamily="18" charset="0"/>
              </a:rPr>
              <a:t>bağlar</a:t>
            </a:r>
            <a:r>
              <a:rPr lang="en-US" sz="2800" dirty="0" smtClean="0">
                <a:latin typeface="Times New Roman" pitchFamily="18" charset="0"/>
              </a:rPr>
              <a:t>, </a:t>
            </a:r>
            <a:r>
              <a:rPr lang="en-US" sz="2800" dirty="0" err="1" smtClean="0">
                <a:latin typeface="Times New Roman" pitchFamily="18" charset="0"/>
              </a:rPr>
              <a:t>bitkinin</a:t>
            </a:r>
            <a:r>
              <a:rPr lang="en-US" sz="2800" dirty="0" smtClean="0">
                <a:latin typeface="Times New Roman" pitchFamily="18" charset="0"/>
              </a:rPr>
              <a:t> </a:t>
            </a:r>
            <a:r>
              <a:rPr lang="en-US" sz="2800" dirty="0" err="1" smtClean="0">
                <a:latin typeface="Times New Roman" pitchFamily="18" charset="0"/>
              </a:rPr>
              <a:t>yaşaması</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gelişmesi</a:t>
            </a:r>
            <a:r>
              <a:rPr lang="en-US" sz="2800" dirty="0" smtClean="0">
                <a:latin typeface="Times New Roman" pitchFamily="18" charset="0"/>
              </a:rPr>
              <a:t> </a:t>
            </a:r>
            <a:r>
              <a:rPr lang="en-US" sz="2800" dirty="0" err="1" smtClean="0">
                <a:latin typeface="Times New Roman" pitchFamily="18" charset="0"/>
              </a:rPr>
              <a:t>için</a:t>
            </a:r>
            <a:r>
              <a:rPr lang="en-US" sz="2800" dirty="0" smtClean="0">
                <a:latin typeface="Times New Roman" pitchFamily="18" charset="0"/>
              </a:rPr>
              <a:t> </a:t>
            </a:r>
            <a:r>
              <a:rPr lang="en-US" sz="2800" dirty="0" err="1" smtClean="0">
                <a:latin typeface="Times New Roman" pitchFamily="18" charset="0"/>
              </a:rPr>
              <a:t>gerekli</a:t>
            </a:r>
            <a:r>
              <a:rPr lang="en-US" sz="2800" dirty="0" smtClean="0">
                <a:latin typeface="Times New Roman" pitchFamily="18" charset="0"/>
              </a:rPr>
              <a:t> </a:t>
            </a:r>
            <a:r>
              <a:rPr lang="en-US" sz="2800" dirty="0" err="1" smtClean="0">
                <a:latin typeface="Times New Roman" pitchFamily="18" charset="0"/>
              </a:rPr>
              <a:t>olan</a:t>
            </a:r>
            <a:r>
              <a:rPr lang="en-US" sz="2800" dirty="0" smtClean="0">
                <a:latin typeface="Times New Roman" pitchFamily="18" charset="0"/>
              </a:rPr>
              <a:t> </a:t>
            </a:r>
            <a:r>
              <a:rPr lang="en-US" sz="2800" dirty="0" err="1" smtClean="0">
                <a:latin typeface="Times New Roman" pitchFamily="18" charset="0"/>
              </a:rPr>
              <a:t>su</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suda</a:t>
            </a:r>
            <a:r>
              <a:rPr lang="en-US" sz="2800" dirty="0" smtClean="0">
                <a:latin typeface="Times New Roman" pitchFamily="18" charset="0"/>
              </a:rPr>
              <a:t> </a:t>
            </a:r>
            <a:r>
              <a:rPr lang="en-US" sz="2800" dirty="0" err="1" smtClean="0">
                <a:latin typeface="Times New Roman" pitchFamily="18" charset="0"/>
              </a:rPr>
              <a:t>erimiş</a:t>
            </a:r>
            <a:r>
              <a:rPr lang="en-US" sz="2800" dirty="0" smtClean="0">
                <a:latin typeface="Times New Roman" pitchFamily="18" charset="0"/>
              </a:rPr>
              <a:t> </a:t>
            </a:r>
            <a:r>
              <a:rPr lang="en-US" sz="2800" dirty="0" err="1" smtClean="0">
                <a:latin typeface="Times New Roman" pitchFamily="18" charset="0"/>
              </a:rPr>
              <a:t>olarak</a:t>
            </a:r>
            <a:r>
              <a:rPr lang="en-US" sz="2800" dirty="0" smtClean="0">
                <a:latin typeface="Times New Roman" pitchFamily="18" charset="0"/>
              </a:rPr>
              <a:t> </a:t>
            </a:r>
            <a:r>
              <a:rPr lang="en-US" sz="2800" dirty="0" err="1" smtClean="0">
                <a:latin typeface="Times New Roman" pitchFamily="18" charset="0"/>
              </a:rPr>
              <a:t>bulunan</a:t>
            </a:r>
            <a:r>
              <a:rPr lang="en-US" sz="2800" dirty="0" smtClean="0">
                <a:latin typeface="Times New Roman" pitchFamily="18" charset="0"/>
              </a:rPr>
              <a:t> </a:t>
            </a:r>
            <a:r>
              <a:rPr lang="en-US" sz="2800" dirty="0" err="1" smtClean="0">
                <a:latin typeface="Times New Roman" pitchFamily="18" charset="0"/>
              </a:rPr>
              <a:t>besin</a:t>
            </a:r>
            <a:r>
              <a:rPr lang="en-US" sz="2800" dirty="0" smtClean="0">
                <a:latin typeface="Times New Roman" pitchFamily="18" charset="0"/>
              </a:rPr>
              <a:t> </a:t>
            </a:r>
            <a:r>
              <a:rPr lang="en-US" sz="2800" dirty="0" err="1" smtClean="0">
                <a:latin typeface="Times New Roman" pitchFamily="18" charset="0"/>
              </a:rPr>
              <a:t>tuzlarını</a:t>
            </a:r>
            <a:r>
              <a:rPr lang="en-US" sz="2800" dirty="0" smtClean="0">
                <a:latin typeface="Times New Roman" pitchFamily="18" charset="0"/>
              </a:rPr>
              <a:t> </a:t>
            </a:r>
            <a:r>
              <a:rPr lang="en-US" sz="2800" dirty="0" err="1" smtClean="0">
                <a:latin typeface="Times New Roman" pitchFamily="18" charset="0"/>
              </a:rPr>
              <a:t>alır</a:t>
            </a:r>
            <a:r>
              <a:rPr lang="en-US" sz="2800" dirty="0" smtClean="0">
                <a:latin typeface="Times New Roman" pitchFamily="18" charset="0"/>
              </a:rPr>
              <a:t>, </a:t>
            </a:r>
            <a:r>
              <a:rPr lang="en-US" sz="2800" dirty="0" err="1" smtClean="0">
                <a:latin typeface="Times New Roman" pitchFamily="18" charset="0"/>
              </a:rPr>
              <a:t>gövdeye</a:t>
            </a:r>
            <a:r>
              <a:rPr lang="en-US" sz="2800" dirty="0" smtClean="0">
                <a:latin typeface="Times New Roman" pitchFamily="18" charset="0"/>
              </a:rPr>
              <a:t> </a:t>
            </a:r>
            <a:r>
              <a:rPr lang="en-US" sz="2800" dirty="0" err="1" smtClean="0">
                <a:latin typeface="Times New Roman" pitchFamily="18" charset="0"/>
              </a:rPr>
              <a:t>iletir</a:t>
            </a:r>
            <a:r>
              <a:rPr lang="en-US" sz="2800" dirty="0" smtClean="0">
                <a:latin typeface="Times New Roman" pitchFamily="18" charset="0"/>
              </a:rPr>
              <a:t>, </a:t>
            </a:r>
            <a:r>
              <a:rPr lang="en-US" sz="2800" dirty="0" err="1" smtClean="0">
                <a:latin typeface="Times New Roman" pitchFamily="18" charset="0"/>
              </a:rPr>
              <a:t>depo</a:t>
            </a:r>
            <a:r>
              <a:rPr lang="en-US" sz="2800" dirty="0" smtClean="0">
                <a:latin typeface="Times New Roman" pitchFamily="18" charset="0"/>
              </a:rPr>
              <a:t> </a:t>
            </a:r>
            <a:r>
              <a:rPr lang="en-US" sz="2800" dirty="0" err="1" smtClean="0">
                <a:latin typeface="Times New Roman" pitchFamily="18" charset="0"/>
              </a:rPr>
              <a:t>eder</a:t>
            </a:r>
            <a:r>
              <a:rPr lang="en-US" sz="2800" dirty="0" smtClean="0">
                <a:latin typeface="Times New Roman" pitchFamily="18" charset="0"/>
              </a:rPr>
              <a:t>. </a:t>
            </a:r>
            <a:endParaRPr lang="en-US" sz="2800" b="1" dirty="0" smtClean="0">
              <a:latin typeface="Times New Roman" pitchFamily="18" charset="0"/>
            </a:endParaRPr>
          </a:p>
          <a:p>
            <a:pPr algn="just" fontAlgn="auto">
              <a:lnSpc>
                <a:spcPct val="80000"/>
              </a:lnSpc>
              <a:spcAft>
                <a:spcPts val="0"/>
              </a:spcAft>
              <a:defRPr/>
            </a:pPr>
            <a:r>
              <a:rPr lang="en-US" sz="2800" b="1" dirty="0" err="1" smtClean="0">
                <a:solidFill>
                  <a:srgbClr val="FF3300"/>
                </a:solidFill>
                <a:latin typeface="Algerian" pitchFamily="82" charset="0"/>
              </a:rPr>
              <a:t>Rizom</a:t>
            </a:r>
            <a:r>
              <a:rPr lang="en-US" sz="2800" b="1" dirty="0" smtClean="0">
                <a:solidFill>
                  <a:srgbClr val="FF3300"/>
                </a:solidFill>
                <a:latin typeface="Algerian" pitchFamily="82" charset="0"/>
              </a:rPr>
              <a:t>:</a:t>
            </a:r>
            <a:r>
              <a:rPr lang="en-US" sz="2800" dirty="0" smtClean="0">
                <a:latin typeface="Times New Roman" pitchFamily="18" charset="0"/>
              </a:rPr>
              <a:t> </a:t>
            </a:r>
            <a:r>
              <a:rPr lang="en-US" sz="2800" dirty="0" err="1" smtClean="0">
                <a:latin typeface="Times New Roman" pitchFamily="18" charset="0"/>
              </a:rPr>
              <a:t>Toprak</a:t>
            </a:r>
            <a:r>
              <a:rPr lang="en-US" sz="2800" dirty="0" smtClean="0">
                <a:latin typeface="Times New Roman" pitchFamily="18" charset="0"/>
              </a:rPr>
              <a:t> </a:t>
            </a:r>
            <a:r>
              <a:rPr lang="en-US" sz="2800" dirty="0" err="1" smtClean="0">
                <a:latin typeface="Times New Roman" pitchFamily="18" charset="0"/>
              </a:rPr>
              <a:t>altında</a:t>
            </a:r>
            <a:r>
              <a:rPr lang="en-US" sz="2800" dirty="0" smtClean="0">
                <a:latin typeface="Times New Roman" pitchFamily="18" charset="0"/>
              </a:rPr>
              <a:t> </a:t>
            </a:r>
            <a:r>
              <a:rPr lang="en-US" sz="2800" dirty="0" err="1" smtClean="0">
                <a:latin typeface="Times New Roman" pitchFamily="18" charset="0"/>
              </a:rPr>
              <a:t>yatay</a:t>
            </a:r>
            <a:r>
              <a:rPr lang="en-US" sz="2800" dirty="0" smtClean="0">
                <a:latin typeface="Times New Roman" pitchFamily="18" charset="0"/>
              </a:rPr>
              <a:t> </a:t>
            </a:r>
            <a:r>
              <a:rPr lang="en-US" sz="2800" dirty="0" err="1" smtClean="0">
                <a:latin typeface="Times New Roman" pitchFamily="18" charset="0"/>
              </a:rPr>
              <a:t>olarak</a:t>
            </a:r>
            <a:r>
              <a:rPr lang="en-US" sz="2800" dirty="0" smtClean="0">
                <a:latin typeface="Times New Roman" pitchFamily="18" charset="0"/>
              </a:rPr>
              <a:t> </a:t>
            </a:r>
            <a:r>
              <a:rPr lang="en-US" sz="2800" dirty="0" err="1" smtClean="0">
                <a:latin typeface="Times New Roman" pitchFamily="18" charset="0"/>
              </a:rPr>
              <a:t>gelişen</a:t>
            </a:r>
            <a:r>
              <a:rPr lang="en-US" sz="2800" dirty="0" smtClean="0">
                <a:latin typeface="Times New Roman" pitchFamily="18" charset="0"/>
              </a:rPr>
              <a:t> </a:t>
            </a:r>
            <a:r>
              <a:rPr lang="en-US" sz="2800" dirty="0" err="1" smtClean="0">
                <a:latin typeface="Times New Roman" pitchFamily="18" charset="0"/>
              </a:rPr>
              <a:t>gövdelerdir</a:t>
            </a:r>
            <a:r>
              <a:rPr lang="en-US" sz="2800" dirty="0" smtClean="0">
                <a:latin typeface="Times New Roman" pitchFamily="18" charset="0"/>
              </a:rPr>
              <a:t>. </a:t>
            </a:r>
            <a:r>
              <a:rPr lang="en-US" sz="2800" dirty="0" err="1" smtClean="0">
                <a:latin typeface="Times New Roman" pitchFamily="18" charset="0"/>
              </a:rPr>
              <a:t>Genellikle</a:t>
            </a:r>
            <a:r>
              <a:rPr lang="en-US" sz="2800" dirty="0" smtClean="0">
                <a:latin typeface="Times New Roman" pitchFamily="18" charset="0"/>
              </a:rPr>
              <a:t> </a:t>
            </a:r>
            <a:r>
              <a:rPr lang="en-US" sz="2800" dirty="0" err="1" smtClean="0">
                <a:latin typeface="Times New Roman" pitchFamily="18" charset="0"/>
              </a:rPr>
              <a:t>çok</a:t>
            </a:r>
            <a:r>
              <a:rPr lang="en-US" sz="2800" dirty="0" smtClean="0">
                <a:latin typeface="Times New Roman" pitchFamily="18" charset="0"/>
              </a:rPr>
              <a:t> </a:t>
            </a:r>
            <a:r>
              <a:rPr lang="en-US" sz="2800" dirty="0" err="1" smtClean="0">
                <a:latin typeface="Times New Roman" pitchFamily="18" charset="0"/>
              </a:rPr>
              <a:t>yıllıktır</a:t>
            </a:r>
            <a:r>
              <a:rPr lang="en-US" sz="2800" dirty="0" smtClean="0">
                <a:latin typeface="Times New Roman" pitchFamily="18" charset="0"/>
              </a:rPr>
              <a:t>. </a:t>
            </a:r>
            <a:r>
              <a:rPr lang="en-US" sz="2800" dirty="0" err="1" smtClean="0">
                <a:latin typeface="Times New Roman" pitchFamily="18" charset="0"/>
              </a:rPr>
              <a:t>Kışı</a:t>
            </a:r>
            <a:r>
              <a:rPr lang="en-US" sz="2800" dirty="0" smtClean="0">
                <a:latin typeface="Times New Roman" pitchFamily="18" charset="0"/>
              </a:rPr>
              <a:t> </a:t>
            </a:r>
            <a:r>
              <a:rPr lang="en-US" sz="2800" dirty="0" err="1" smtClean="0">
                <a:latin typeface="Times New Roman" pitchFamily="18" charset="0"/>
              </a:rPr>
              <a:t>toprak</a:t>
            </a:r>
            <a:r>
              <a:rPr lang="en-US" sz="2800" dirty="0" smtClean="0">
                <a:latin typeface="Times New Roman" pitchFamily="18" charset="0"/>
              </a:rPr>
              <a:t> </a:t>
            </a:r>
            <a:r>
              <a:rPr lang="en-US" sz="2800" dirty="0" err="1" smtClean="0">
                <a:latin typeface="Times New Roman" pitchFamily="18" charset="0"/>
              </a:rPr>
              <a:t>altında</a:t>
            </a:r>
            <a:r>
              <a:rPr lang="en-US" sz="2800" dirty="0" smtClean="0">
                <a:latin typeface="Times New Roman" pitchFamily="18" charset="0"/>
              </a:rPr>
              <a:t> </a:t>
            </a:r>
            <a:r>
              <a:rPr lang="en-US" sz="2800" dirty="0" err="1" smtClean="0">
                <a:latin typeface="Times New Roman" pitchFamily="18" charset="0"/>
              </a:rPr>
              <a:t>geçirirler</a:t>
            </a:r>
            <a:r>
              <a:rPr lang="en-US" sz="2800" dirty="0" smtClean="0">
                <a:latin typeface="Times New Roman" pitchFamily="18" charset="0"/>
              </a:rPr>
              <a:t>. </a:t>
            </a:r>
            <a:r>
              <a:rPr lang="en-US" sz="2800" dirty="0" err="1" smtClean="0">
                <a:latin typeface="Times New Roman" pitchFamily="18" charset="0"/>
              </a:rPr>
              <a:t>Rizomlarda</a:t>
            </a:r>
            <a:r>
              <a:rPr lang="en-US" sz="2800" dirty="0" smtClean="0">
                <a:latin typeface="Times New Roman" pitchFamily="18" charset="0"/>
              </a:rPr>
              <a:t> </a:t>
            </a:r>
            <a:r>
              <a:rPr lang="en-US" sz="2800" dirty="0" err="1" smtClean="0">
                <a:latin typeface="Times New Roman" pitchFamily="18" charset="0"/>
              </a:rPr>
              <a:t>havada</a:t>
            </a:r>
            <a:r>
              <a:rPr lang="en-US" sz="2800" dirty="0" smtClean="0">
                <a:latin typeface="Times New Roman" pitchFamily="18" charset="0"/>
              </a:rPr>
              <a:t> </a:t>
            </a:r>
            <a:r>
              <a:rPr lang="en-US" sz="2800" dirty="0" err="1" smtClean="0">
                <a:latin typeface="Times New Roman" pitchFamily="18" charset="0"/>
              </a:rPr>
              <a:t>gelişme</a:t>
            </a:r>
            <a:r>
              <a:rPr lang="en-US" sz="2800" dirty="0" smtClean="0">
                <a:latin typeface="Times New Roman" pitchFamily="18" charset="0"/>
              </a:rPr>
              <a:t> </a:t>
            </a:r>
            <a:r>
              <a:rPr lang="en-US" sz="2800" dirty="0" err="1" smtClean="0">
                <a:latin typeface="Times New Roman" pitchFamily="18" charset="0"/>
              </a:rPr>
              <a:t>gösteren</a:t>
            </a:r>
            <a:r>
              <a:rPr lang="en-US" sz="2800" dirty="0" smtClean="0">
                <a:latin typeface="Times New Roman" pitchFamily="18" charset="0"/>
              </a:rPr>
              <a:t> </a:t>
            </a:r>
            <a:r>
              <a:rPr lang="en-US" sz="2800" dirty="0" err="1" smtClean="0">
                <a:latin typeface="Times New Roman" pitchFamily="18" charset="0"/>
              </a:rPr>
              <a:t>gövdelerde</a:t>
            </a:r>
            <a:r>
              <a:rPr lang="en-US" sz="2800" dirty="0" smtClean="0">
                <a:latin typeface="Times New Roman" pitchFamily="18" charset="0"/>
              </a:rPr>
              <a:t> </a:t>
            </a:r>
            <a:r>
              <a:rPr lang="en-US" sz="2800" dirty="0" err="1" smtClean="0">
                <a:latin typeface="Times New Roman" pitchFamily="18" charset="0"/>
              </a:rPr>
              <a:t>olduğu</a:t>
            </a:r>
            <a:r>
              <a:rPr lang="en-US" sz="2800" dirty="0" smtClean="0">
                <a:latin typeface="Times New Roman" pitchFamily="18" charset="0"/>
              </a:rPr>
              <a:t> </a:t>
            </a:r>
            <a:r>
              <a:rPr lang="en-US" sz="2800" dirty="0" err="1" smtClean="0">
                <a:latin typeface="Times New Roman" pitchFamily="18" charset="0"/>
              </a:rPr>
              <a:t>gibi</a:t>
            </a:r>
            <a:r>
              <a:rPr lang="en-US" sz="2800" dirty="0" smtClean="0">
                <a:latin typeface="Times New Roman" pitchFamily="18" charset="0"/>
              </a:rPr>
              <a:t> </a:t>
            </a:r>
            <a:r>
              <a:rPr lang="en-US" sz="2800" dirty="0" err="1" smtClean="0">
                <a:latin typeface="Times New Roman" pitchFamily="18" charset="0"/>
              </a:rPr>
              <a:t>boğum</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boğum</a:t>
            </a:r>
            <a:r>
              <a:rPr lang="en-US" sz="2800" dirty="0" smtClean="0">
                <a:latin typeface="Times New Roman" pitchFamily="18" charset="0"/>
              </a:rPr>
              <a:t> </a:t>
            </a:r>
            <a:r>
              <a:rPr lang="en-US" sz="2800" dirty="0" err="1" smtClean="0">
                <a:latin typeface="Times New Roman" pitchFamily="18" charset="0"/>
              </a:rPr>
              <a:t>aralarına</a:t>
            </a:r>
            <a:r>
              <a:rPr lang="en-US" sz="2800" dirty="0" smtClean="0">
                <a:latin typeface="Times New Roman" pitchFamily="18" charset="0"/>
              </a:rPr>
              <a:t> </a:t>
            </a:r>
            <a:r>
              <a:rPr lang="en-US" sz="2800" dirty="0" err="1" smtClean="0">
                <a:latin typeface="Times New Roman" pitchFamily="18" charset="0"/>
              </a:rPr>
              <a:t>ayrılmıştır</a:t>
            </a:r>
            <a:r>
              <a:rPr lang="en-US" sz="2800" dirty="0" smtClean="0">
                <a:latin typeface="Times New Roman" pitchFamily="18" charset="0"/>
              </a:rPr>
              <a:t>. </a:t>
            </a:r>
            <a:r>
              <a:rPr lang="en-US" sz="2800" dirty="0" err="1" smtClean="0">
                <a:latin typeface="Times New Roman" pitchFamily="18" charset="0"/>
              </a:rPr>
              <a:t>Ayrıca</a:t>
            </a:r>
            <a:r>
              <a:rPr lang="en-US" sz="2800" dirty="0" smtClean="0">
                <a:latin typeface="Times New Roman" pitchFamily="18" charset="0"/>
              </a:rPr>
              <a:t> </a:t>
            </a:r>
            <a:r>
              <a:rPr lang="en-US" sz="2800" dirty="0" err="1" smtClean="0">
                <a:latin typeface="Times New Roman" pitchFamily="18" charset="0"/>
              </a:rPr>
              <a:t>boğumlarda</a:t>
            </a:r>
            <a:r>
              <a:rPr lang="en-US" sz="2800" dirty="0" smtClean="0">
                <a:latin typeface="Times New Roman" pitchFamily="18" charset="0"/>
              </a:rPr>
              <a:t> </a:t>
            </a:r>
            <a:r>
              <a:rPr lang="en-US" sz="2800" dirty="0" err="1" smtClean="0">
                <a:latin typeface="Times New Roman" pitchFamily="18" charset="0"/>
              </a:rPr>
              <a:t>pulsu</a:t>
            </a:r>
            <a:r>
              <a:rPr lang="en-US" sz="2800" dirty="0" smtClean="0">
                <a:latin typeface="Times New Roman" pitchFamily="18" charset="0"/>
              </a:rPr>
              <a:t> </a:t>
            </a:r>
            <a:r>
              <a:rPr lang="en-US" sz="2800" dirty="0" err="1" smtClean="0">
                <a:latin typeface="Times New Roman" pitchFamily="18" charset="0"/>
              </a:rPr>
              <a:t>yapraklar</a:t>
            </a:r>
            <a:r>
              <a:rPr lang="en-US" sz="2800" dirty="0" smtClean="0">
                <a:latin typeface="Times New Roman" pitchFamily="18" charset="0"/>
              </a:rPr>
              <a:t>, </a:t>
            </a:r>
            <a:r>
              <a:rPr lang="en-US" sz="2800" dirty="0" err="1" smtClean="0">
                <a:latin typeface="Times New Roman" pitchFamily="18" charset="0"/>
              </a:rPr>
              <a:t>tomurcuklar</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alt </a:t>
            </a:r>
            <a:r>
              <a:rPr lang="en-US" sz="2800" dirty="0" err="1" smtClean="0">
                <a:latin typeface="Times New Roman" pitchFamily="18" charset="0"/>
              </a:rPr>
              <a:t>kısımlarında</a:t>
            </a:r>
            <a:r>
              <a:rPr lang="en-US" sz="2800" dirty="0" smtClean="0">
                <a:latin typeface="Times New Roman" pitchFamily="18" charset="0"/>
              </a:rPr>
              <a:t> </a:t>
            </a:r>
            <a:r>
              <a:rPr lang="en-US" sz="2800" dirty="0" err="1" smtClean="0">
                <a:latin typeface="Times New Roman" pitchFamily="18" charset="0"/>
              </a:rPr>
              <a:t>da</a:t>
            </a:r>
            <a:r>
              <a:rPr lang="en-US" sz="2800" dirty="0" smtClean="0">
                <a:latin typeface="Times New Roman" pitchFamily="18" charset="0"/>
              </a:rPr>
              <a:t> </a:t>
            </a:r>
            <a:r>
              <a:rPr lang="en-US" sz="2800" dirty="0" err="1" smtClean="0">
                <a:latin typeface="Times New Roman" pitchFamily="18" charset="0"/>
              </a:rPr>
              <a:t>ek</a:t>
            </a:r>
            <a:r>
              <a:rPr lang="en-US" sz="2800" dirty="0" smtClean="0">
                <a:latin typeface="Times New Roman" pitchFamily="18" charset="0"/>
              </a:rPr>
              <a:t> </a:t>
            </a:r>
            <a:r>
              <a:rPr lang="en-US" sz="2800" dirty="0" err="1" smtClean="0">
                <a:latin typeface="Times New Roman" pitchFamily="18" charset="0"/>
              </a:rPr>
              <a:t>kökler</a:t>
            </a:r>
            <a:r>
              <a:rPr lang="en-US" sz="2800" dirty="0" smtClean="0">
                <a:latin typeface="Times New Roman" pitchFamily="18" charset="0"/>
              </a:rPr>
              <a:t> </a:t>
            </a:r>
            <a:r>
              <a:rPr lang="en-US" sz="2800" dirty="0" err="1" smtClean="0">
                <a:latin typeface="Times New Roman" pitchFamily="18" charset="0"/>
              </a:rPr>
              <a:t>vardır</a:t>
            </a:r>
            <a:r>
              <a:rPr lang="en-US" sz="2800" dirty="0" smtClean="0">
                <a:latin typeface="Times New Roman" pitchFamily="18" charset="0"/>
              </a:rPr>
              <a:t>. </a:t>
            </a:r>
            <a:r>
              <a:rPr lang="en-US" sz="2800" dirty="0" err="1" smtClean="0">
                <a:latin typeface="Times New Roman" pitchFamily="18" charset="0"/>
              </a:rPr>
              <a:t>Baharda</a:t>
            </a:r>
            <a:r>
              <a:rPr lang="en-US" sz="2800" dirty="0" smtClean="0">
                <a:latin typeface="Times New Roman" pitchFamily="18" charset="0"/>
              </a:rPr>
              <a:t> </a:t>
            </a:r>
            <a:r>
              <a:rPr lang="en-US" sz="2800" dirty="0" err="1" smtClean="0">
                <a:latin typeface="Times New Roman" pitchFamily="18" charset="0"/>
              </a:rPr>
              <a:t>tomurcuklardan</a:t>
            </a:r>
            <a:r>
              <a:rPr lang="en-US" sz="2800" dirty="0" smtClean="0">
                <a:latin typeface="Times New Roman" pitchFamily="18" charset="0"/>
              </a:rPr>
              <a:t> </a:t>
            </a:r>
            <a:r>
              <a:rPr lang="en-US" sz="2800" dirty="0" err="1" smtClean="0">
                <a:latin typeface="Times New Roman" pitchFamily="18" charset="0"/>
              </a:rPr>
              <a:t>bazıları</a:t>
            </a:r>
            <a:r>
              <a:rPr lang="en-US" sz="2800" dirty="0" smtClean="0">
                <a:latin typeface="Times New Roman" pitchFamily="18" charset="0"/>
              </a:rPr>
              <a:t> </a:t>
            </a:r>
            <a:r>
              <a:rPr lang="en-US" sz="2800" dirty="0" err="1" smtClean="0">
                <a:latin typeface="Times New Roman" pitchFamily="18" charset="0"/>
              </a:rPr>
              <a:t>gelişerek</a:t>
            </a:r>
            <a:r>
              <a:rPr lang="en-US" sz="2800" dirty="0" smtClean="0">
                <a:latin typeface="Times New Roman" pitchFamily="18" charset="0"/>
              </a:rPr>
              <a:t> </a:t>
            </a:r>
            <a:r>
              <a:rPr lang="en-US" sz="2800" dirty="0" err="1" smtClean="0">
                <a:latin typeface="Times New Roman" pitchFamily="18" charset="0"/>
              </a:rPr>
              <a:t>toprak</a:t>
            </a:r>
            <a:r>
              <a:rPr lang="en-US" sz="2800" dirty="0" smtClean="0">
                <a:latin typeface="Times New Roman" pitchFamily="18" charset="0"/>
              </a:rPr>
              <a:t> </a:t>
            </a:r>
            <a:r>
              <a:rPr lang="en-US" sz="2800" dirty="0" err="1" smtClean="0">
                <a:latin typeface="Times New Roman" pitchFamily="18" charset="0"/>
              </a:rPr>
              <a:t>üstünde</a:t>
            </a:r>
            <a:r>
              <a:rPr lang="en-US" sz="2800" dirty="0" smtClean="0">
                <a:latin typeface="Times New Roman" pitchFamily="18" charset="0"/>
              </a:rPr>
              <a:t> </a:t>
            </a:r>
            <a:r>
              <a:rPr lang="en-US" sz="2800" dirty="0" err="1" smtClean="0">
                <a:latin typeface="Times New Roman" pitchFamily="18" charset="0"/>
              </a:rPr>
              <a:t>sürgünleri</a:t>
            </a:r>
            <a:r>
              <a:rPr lang="en-US" sz="2800" dirty="0" smtClean="0">
                <a:latin typeface="Times New Roman" pitchFamily="18" charset="0"/>
              </a:rPr>
              <a:t> </a:t>
            </a:r>
            <a:r>
              <a:rPr lang="en-US" sz="2800" dirty="0" err="1" smtClean="0">
                <a:latin typeface="Times New Roman" pitchFamily="18" charset="0"/>
              </a:rPr>
              <a:t>meydana</a:t>
            </a:r>
            <a:r>
              <a:rPr lang="en-US" sz="2800" dirty="0" smtClean="0">
                <a:latin typeface="Times New Roman" pitchFamily="18" charset="0"/>
              </a:rPr>
              <a:t> </a:t>
            </a:r>
            <a:r>
              <a:rPr lang="en-US" sz="2800" dirty="0" err="1" smtClean="0">
                <a:latin typeface="Times New Roman" pitchFamily="18" charset="0"/>
              </a:rPr>
              <a:t>getirirler</a:t>
            </a:r>
            <a:r>
              <a:rPr lang="en-US" sz="2800" dirty="0" smtClean="0">
                <a:latin typeface="Times New Roman" pitchFamily="18" charset="0"/>
              </a:rPr>
              <a:t>. </a:t>
            </a:r>
            <a:r>
              <a:rPr lang="en-US" sz="2800" dirty="0" err="1" smtClean="0">
                <a:latin typeface="Times New Roman" pitchFamily="18" charset="0"/>
              </a:rPr>
              <a:t>Rizom</a:t>
            </a:r>
            <a:r>
              <a:rPr lang="en-US" sz="2800" dirty="0" smtClean="0">
                <a:latin typeface="Times New Roman" pitchFamily="18" charset="0"/>
              </a:rPr>
              <a:t> </a:t>
            </a:r>
            <a:r>
              <a:rPr lang="en-US" sz="2800" dirty="0" err="1" smtClean="0">
                <a:latin typeface="Times New Roman" pitchFamily="18" charset="0"/>
              </a:rPr>
              <a:t>üzerindeki</a:t>
            </a:r>
            <a:r>
              <a:rPr lang="en-US" sz="2800" dirty="0" smtClean="0">
                <a:latin typeface="Times New Roman" pitchFamily="18" charset="0"/>
              </a:rPr>
              <a:t> </a:t>
            </a:r>
            <a:r>
              <a:rPr lang="en-US" sz="2800" dirty="0" err="1" smtClean="0">
                <a:latin typeface="Times New Roman" pitchFamily="18" charset="0"/>
              </a:rPr>
              <a:t>bazı</a:t>
            </a:r>
            <a:r>
              <a:rPr lang="en-US" sz="2800" dirty="0" smtClean="0">
                <a:latin typeface="Times New Roman" pitchFamily="18" charset="0"/>
              </a:rPr>
              <a:t> </a:t>
            </a:r>
            <a:r>
              <a:rPr lang="en-US" sz="2800" dirty="0" err="1" smtClean="0">
                <a:latin typeface="Times New Roman" pitchFamily="18" charset="0"/>
              </a:rPr>
              <a:t>tomurcuklar</a:t>
            </a:r>
            <a:r>
              <a:rPr lang="en-US" sz="2800" dirty="0" smtClean="0">
                <a:latin typeface="Times New Roman" pitchFamily="18" charset="0"/>
              </a:rPr>
              <a:t> </a:t>
            </a:r>
            <a:r>
              <a:rPr lang="en-US" sz="2800" dirty="0" err="1" smtClean="0">
                <a:latin typeface="Times New Roman" pitchFamily="18" charset="0"/>
              </a:rPr>
              <a:t>ise</a:t>
            </a:r>
            <a:r>
              <a:rPr lang="en-US" sz="2800" dirty="0" smtClean="0">
                <a:latin typeface="Times New Roman" pitchFamily="18" charset="0"/>
              </a:rPr>
              <a:t> </a:t>
            </a:r>
            <a:r>
              <a:rPr lang="en-US" sz="2800" dirty="0" err="1" smtClean="0">
                <a:latin typeface="Times New Roman" pitchFamily="18" charset="0"/>
              </a:rPr>
              <a:t>toprak</a:t>
            </a:r>
            <a:r>
              <a:rPr lang="en-US" sz="2800" dirty="0" smtClean="0">
                <a:latin typeface="Times New Roman" pitchFamily="18" charset="0"/>
              </a:rPr>
              <a:t> </a:t>
            </a:r>
            <a:r>
              <a:rPr lang="en-US" sz="2800" dirty="0" err="1" smtClean="0">
                <a:latin typeface="Times New Roman" pitchFamily="18" charset="0"/>
              </a:rPr>
              <a:t>altında</a:t>
            </a:r>
            <a:r>
              <a:rPr lang="en-US" sz="2800" dirty="0" smtClean="0">
                <a:latin typeface="Times New Roman" pitchFamily="18" charset="0"/>
              </a:rPr>
              <a:t> </a:t>
            </a:r>
            <a:r>
              <a:rPr lang="en-US" sz="2800" dirty="0" err="1" smtClean="0">
                <a:latin typeface="Times New Roman" pitchFamily="18" charset="0"/>
              </a:rPr>
              <a:t>gelişerek</a:t>
            </a:r>
            <a:r>
              <a:rPr lang="en-US" sz="2800" dirty="0" smtClean="0">
                <a:latin typeface="Times New Roman" pitchFamily="18" charset="0"/>
              </a:rPr>
              <a:t> </a:t>
            </a:r>
            <a:r>
              <a:rPr lang="en-US" sz="2800" dirty="0" err="1" smtClean="0">
                <a:latin typeface="Times New Roman" pitchFamily="18" charset="0"/>
              </a:rPr>
              <a:t>yeni</a:t>
            </a:r>
            <a:r>
              <a:rPr lang="en-US" sz="2800" dirty="0" smtClean="0">
                <a:latin typeface="Times New Roman" pitchFamily="18" charset="0"/>
              </a:rPr>
              <a:t> </a:t>
            </a:r>
            <a:r>
              <a:rPr lang="en-US" sz="2800" dirty="0" err="1" smtClean="0">
                <a:latin typeface="Times New Roman" pitchFamily="18" charset="0"/>
              </a:rPr>
              <a:t>dalları</a:t>
            </a:r>
            <a:r>
              <a:rPr lang="en-US" sz="2800" dirty="0" smtClean="0">
                <a:latin typeface="Times New Roman" pitchFamily="18" charset="0"/>
              </a:rPr>
              <a:t> </a:t>
            </a:r>
            <a:r>
              <a:rPr lang="en-US" sz="2800" dirty="0" err="1" smtClean="0">
                <a:latin typeface="Times New Roman" pitchFamily="18" charset="0"/>
              </a:rPr>
              <a:t>meydana</a:t>
            </a:r>
            <a:r>
              <a:rPr lang="en-US" sz="2800" dirty="0" smtClean="0">
                <a:latin typeface="Times New Roman" pitchFamily="18" charset="0"/>
              </a:rPr>
              <a:t> </a:t>
            </a:r>
            <a:r>
              <a:rPr lang="en-US" sz="2800" dirty="0" err="1" smtClean="0">
                <a:latin typeface="Times New Roman" pitchFamily="18" charset="0"/>
              </a:rPr>
              <a:t>getirirler</a:t>
            </a:r>
            <a:r>
              <a:rPr lang="en-US" sz="2800" dirty="0" smtClean="0">
                <a:latin typeface="Times New Roman" pitchFamily="18" charset="0"/>
              </a:rPr>
              <a:t>. </a:t>
            </a:r>
            <a:endParaRPr lang="tr-TR" sz="2800" dirty="0" smtClean="0">
              <a:latin typeface="Times New Roman" pitchFamily="18" charset="0"/>
            </a:endParaRPr>
          </a:p>
        </p:txBody>
      </p:sp>
    </p:spTree>
    <p:extLst>
      <p:ext uri="{BB962C8B-B14F-4D97-AF65-F5344CB8AC3E}">
        <p14:creationId xmlns:p14="http://schemas.microsoft.com/office/powerpoint/2010/main" val="288854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71472" y="142852"/>
            <a:ext cx="8001056" cy="1327173"/>
          </a:xfrm>
        </p:spPr>
        <p:style>
          <a:lnRef idx="1">
            <a:schemeClr val="accent3"/>
          </a:lnRef>
          <a:fillRef idx="2">
            <a:schemeClr val="accent3"/>
          </a:fillRef>
          <a:effectRef idx="1">
            <a:schemeClr val="accent3"/>
          </a:effectRef>
          <a:fontRef idx="minor">
            <a:schemeClr val="dk1"/>
          </a:fontRef>
        </p:style>
        <p:txBody>
          <a:bodyPr/>
          <a:lstStyle/>
          <a:p>
            <a:r>
              <a:rPr lang="tr-TR" b="1" dirty="0">
                <a:solidFill>
                  <a:srgbClr val="6600CC"/>
                </a:solidFill>
                <a:latin typeface="Brush Script MT" pitchFamily="66" charset="0"/>
              </a:rPr>
              <a:t>Canlı Faktörler:</a:t>
            </a:r>
          </a:p>
        </p:txBody>
      </p:sp>
      <p:sp>
        <p:nvSpPr>
          <p:cNvPr id="3075" name="Rectangle 3"/>
          <p:cNvSpPr>
            <a:spLocks noGrp="1" noChangeArrowheads="1"/>
          </p:cNvSpPr>
          <p:nvPr>
            <p:ph type="subTitle" idx="1"/>
          </p:nvPr>
        </p:nvSpPr>
        <p:spPr>
          <a:xfrm>
            <a:off x="500034" y="1643050"/>
            <a:ext cx="8215370" cy="4929222"/>
          </a:xfrm>
        </p:spPr>
        <p:style>
          <a:lnRef idx="1">
            <a:schemeClr val="accent4"/>
          </a:lnRef>
          <a:fillRef idx="2">
            <a:schemeClr val="accent4"/>
          </a:fillRef>
          <a:effectRef idx="1">
            <a:schemeClr val="accent4"/>
          </a:effectRef>
          <a:fontRef idx="minor">
            <a:schemeClr val="dk1"/>
          </a:fontRef>
        </p:style>
        <p:txBody>
          <a:bodyPr/>
          <a:lstStyle/>
          <a:p>
            <a:pPr algn="l"/>
            <a:r>
              <a:rPr lang="tr-TR" sz="2400" b="1" dirty="0">
                <a:solidFill>
                  <a:srgbClr val="CC99FF"/>
                </a:solidFill>
                <a:latin typeface="Comic Sans MS" pitchFamily="66" charset="0"/>
              </a:rPr>
              <a:t>I) Bakteriler</a:t>
            </a:r>
            <a:r>
              <a:rPr lang="tr-TR" sz="2400" dirty="0">
                <a:solidFill>
                  <a:srgbClr val="CC99FF"/>
                </a:solidFill>
                <a:latin typeface="Comic Sans MS" pitchFamily="66" charset="0"/>
              </a:rPr>
              <a:t>:</a:t>
            </a:r>
            <a:r>
              <a:rPr lang="tr-TR" dirty="0"/>
              <a:t> </a:t>
            </a:r>
          </a:p>
          <a:p>
            <a:pPr algn="l"/>
            <a:endParaRPr lang="tr-TR" dirty="0"/>
          </a:p>
          <a:p>
            <a:pPr algn="l"/>
            <a:r>
              <a:rPr lang="tr-TR" sz="2400" dirty="0">
                <a:solidFill>
                  <a:schemeClr val="tx1"/>
                </a:solidFill>
                <a:latin typeface="Times New Roman" pitchFamily="18" charset="0"/>
              </a:rPr>
              <a:t>Bazı bakteriler pamuğu bozar ve tozlu bir görünüm kazandırır. </a:t>
            </a:r>
          </a:p>
          <a:p>
            <a:pPr algn="l"/>
            <a:endParaRPr lang="tr-TR" sz="2400" dirty="0">
              <a:solidFill>
                <a:schemeClr val="tx1"/>
              </a:solidFill>
              <a:latin typeface="Times New Roman" pitchFamily="18" charset="0"/>
            </a:endParaRPr>
          </a:p>
          <a:p>
            <a:pPr algn="l"/>
            <a:r>
              <a:rPr lang="tr-TR" sz="2400" i="1" dirty="0" err="1">
                <a:solidFill>
                  <a:schemeClr val="tx1"/>
                </a:solidFill>
                <a:latin typeface="Times New Roman" pitchFamily="18" charset="0"/>
              </a:rPr>
              <a:t>Chromobacteria</a:t>
            </a:r>
            <a:r>
              <a:rPr lang="tr-TR" sz="2400" i="1" dirty="0">
                <a:solidFill>
                  <a:schemeClr val="tx1"/>
                </a:solidFill>
                <a:latin typeface="Times New Roman" pitchFamily="18" charset="0"/>
              </a:rPr>
              <a:t> </a:t>
            </a:r>
            <a:r>
              <a:rPr lang="tr-TR" sz="2400" i="1" dirty="0" err="1">
                <a:solidFill>
                  <a:schemeClr val="tx1"/>
                </a:solidFill>
                <a:latin typeface="Times New Roman" pitchFamily="18" charset="0"/>
              </a:rPr>
              <a:t>prodigiosum</a:t>
            </a:r>
            <a:r>
              <a:rPr lang="tr-TR" sz="2400" i="1" dirty="0">
                <a:solidFill>
                  <a:schemeClr val="tx1"/>
                </a:solidFill>
                <a:latin typeface="Times New Roman" pitchFamily="18" charset="0"/>
              </a:rPr>
              <a:t> </a:t>
            </a:r>
            <a:r>
              <a:rPr lang="tr-TR" sz="2400" dirty="0">
                <a:solidFill>
                  <a:schemeClr val="tx1"/>
                </a:solidFill>
                <a:latin typeface="Times New Roman" pitchFamily="18" charset="0"/>
              </a:rPr>
              <a:t>nişasta taşıyan bazı droglarda bozulmaya neden olur. </a:t>
            </a:r>
          </a:p>
          <a:p>
            <a:pPr algn="l"/>
            <a:endParaRPr lang="tr-TR" sz="2400" dirty="0">
              <a:solidFill>
                <a:schemeClr val="tx1"/>
              </a:solidFill>
              <a:latin typeface="Times New Roman" pitchFamily="18" charset="0"/>
            </a:endParaRPr>
          </a:p>
          <a:p>
            <a:pPr algn="l"/>
            <a:r>
              <a:rPr lang="tr-TR" sz="2400" dirty="0">
                <a:solidFill>
                  <a:schemeClr val="tx1"/>
                </a:solidFill>
                <a:latin typeface="Times New Roman" pitchFamily="18" charset="0"/>
              </a:rPr>
              <a:t>Droglarda bozulma yapmamasına rağmen, dahilen alınan bazı droglarda (Örneğin: </a:t>
            </a:r>
            <a:r>
              <a:rPr lang="tr-TR" sz="2400" b="1" dirty="0" err="1">
                <a:solidFill>
                  <a:schemeClr val="tx1"/>
                </a:solidFill>
                <a:latin typeface="Times New Roman" pitchFamily="18" charset="0"/>
              </a:rPr>
              <a:t>Sterculia</a:t>
            </a:r>
            <a:r>
              <a:rPr lang="tr-TR" sz="2400" b="1" dirty="0">
                <a:solidFill>
                  <a:schemeClr val="tx1"/>
                </a:solidFill>
                <a:latin typeface="Times New Roman" pitchFamily="18" charset="0"/>
              </a:rPr>
              <a:t>, </a:t>
            </a:r>
            <a:r>
              <a:rPr lang="tr-TR" sz="2400" dirty="0">
                <a:solidFill>
                  <a:schemeClr val="tx1"/>
                </a:solidFill>
                <a:latin typeface="Times New Roman" pitchFamily="18" charset="0"/>
              </a:rPr>
              <a:t>Kitre zamkı, Jelatin) </a:t>
            </a:r>
            <a:r>
              <a:rPr lang="tr-TR" sz="2400" i="1" dirty="0" err="1">
                <a:solidFill>
                  <a:schemeClr val="tx1"/>
                </a:solidFill>
                <a:latin typeface="Times New Roman" pitchFamily="18" charset="0"/>
              </a:rPr>
              <a:t>Salmonella</a:t>
            </a:r>
            <a:r>
              <a:rPr lang="tr-TR" sz="2400" i="1" dirty="0">
                <a:solidFill>
                  <a:schemeClr val="tx1"/>
                </a:solidFill>
                <a:latin typeface="Times New Roman" pitchFamily="18" charset="0"/>
              </a:rPr>
              <a:t>, </a:t>
            </a:r>
            <a:r>
              <a:rPr lang="tr-TR" sz="2400" i="1" dirty="0" err="1">
                <a:solidFill>
                  <a:schemeClr val="tx1"/>
                </a:solidFill>
                <a:latin typeface="Times New Roman" pitchFamily="18" charset="0"/>
              </a:rPr>
              <a:t>Escherichia</a:t>
            </a:r>
            <a:r>
              <a:rPr lang="tr-TR" sz="2400" i="1" dirty="0">
                <a:solidFill>
                  <a:schemeClr val="tx1"/>
                </a:solidFill>
                <a:latin typeface="Times New Roman" pitchFamily="18" charset="0"/>
              </a:rPr>
              <a:t> </a:t>
            </a:r>
            <a:r>
              <a:rPr lang="tr-TR" sz="2400" i="1" dirty="0" err="1">
                <a:solidFill>
                  <a:schemeClr val="tx1"/>
                </a:solidFill>
                <a:latin typeface="Times New Roman" pitchFamily="18" charset="0"/>
              </a:rPr>
              <a:t>coli</a:t>
            </a:r>
            <a:r>
              <a:rPr lang="tr-TR" sz="2400" dirty="0">
                <a:solidFill>
                  <a:schemeClr val="tx1"/>
                </a:solidFill>
                <a:latin typeface="Times New Roman" pitchFamily="18" charset="0"/>
              </a:rPr>
              <a:t> gibi patojen bakterilerin bulunmadığı ispatlanmalıdır.</a:t>
            </a:r>
          </a:p>
        </p:txBody>
      </p:sp>
    </p:spTree>
    <p:extLst>
      <p:ext uri="{BB962C8B-B14F-4D97-AF65-F5344CB8AC3E}">
        <p14:creationId xmlns:p14="http://schemas.microsoft.com/office/powerpoint/2010/main" val="1329073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85720" y="142852"/>
            <a:ext cx="8643998" cy="6500858"/>
          </a:xfrm>
        </p:spPr>
        <p:style>
          <a:lnRef idx="1">
            <a:schemeClr val="accent4"/>
          </a:lnRef>
          <a:fillRef idx="2">
            <a:schemeClr val="accent4"/>
          </a:fillRef>
          <a:effectRef idx="1">
            <a:schemeClr val="accent4"/>
          </a:effectRef>
          <a:fontRef idx="minor">
            <a:schemeClr val="dk1"/>
          </a:fontRef>
        </p:style>
        <p:txBody>
          <a:bodyPr/>
          <a:lstStyle/>
          <a:p>
            <a:pPr algn="l"/>
            <a:r>
              <a:rPr lang="tr-TR" sz="2400" b="1" dirty="0">
                <a:solidFill>
                  <a:srgbClr val="CC99FF"/>
                </a:solidFill>
                <a:latin typeface="Comic Sans MS" pitchFamily="66" charset="0"/>
              </a:rPr>
              <a:t>II) Küf Mantarları:</a:t>
            </a:r>
            <a:r>
              <a:rPr lang="tr-TR" sz="2400" dirty="0">
                <a:latin typeface="Times New Roman" pitchFamily="18" charset="0"/>
              </a:rPr>
              <a:t> </a:t>
            </a:r>
            <a:br>
              <a:rPr lang="tr-TR" sz="2400" dirty="0">
                <a:latin typeface="Times New Roman" pitchFamily="18" charset="0"/>
              </a:rPr>
            </a:br>
            <a:r>
              <a:rPr lang="tr-TR" sz="2400" dirty="0">
                <a:latin typeface="Times New Roman" pitchFamily="18" charset="0"/>
              </a:rPr>
              <a:t/>
            </a:r>
            <a:br>
              <a:rPr lang="tr-TR" sz="2400" dirty="0">
                <a:latin typeface="Times New Roman" pitchFamily="18" charset="0"/>
              </a:rPr>
            </a:br>
            <a:r>
              <a:rPr lang="tr-TR" sz="2400" dirty="0">
                <a:latin typeface="Times New Roman" pitchFamily="18" charset="0"/>
              </a:rPr>
              <a:t>Parazit olanlar, özellikle saprofitler, spor taşır ve </a:t>
            </a:r>
            <a:r>
              <a:rPr lang="tr-TR" sz="2400" dirty="0" err="1">
                <a:latin typeface="Times New Roman" pitchFamily="18" charset="0"/>
              </a:rPr>
              <a:t>hif</a:t>
            </a:r>
            <a:r>
              <a:rPr lang="tr-TR" sz="2400" dirty="0">
                <a:latin typeface="Times New Roman" pitchFamily="18" charset="0"/>
              </a:rPr>
              <a:t> meydana getirir. Bu </a:t>
            </a:r>
            <a:r>
              <a:rPr lang="tr-TR" sz="2400" dirty="0" err="1">
                <a:latin typeface="Times New Roman" pitchFamily="18" charset="0"/>
              </a:rPr>
              <a:t>hifler</a:t>
            </a:r>
            <a:r>
              <a:rPr lang="tr-TR" sz="2400" dirty="0">
                <a:latin typeface="Times New Roman" pitchFamily="18" charset="0"/>
              </a:rPr>
              <a:t> çoğalarak miselleri oluşturur. En çok </a:t>
            </a:r>
            <a:r>
              <a:rPr lang="tr-TR" sz="2400" i="1" dirty="0" err="1">
                <a:latin typeface="Times New Roman" pitchFamily="18" charset="0"/>
              </a:rPr>
              <a:t>Penicilium</a:t>
            </a:r>
            <a:r>
              <a:rPr lang="tr-TR" sz="2400" i="1" dirty="0">
                <a:latin typeface="Times New Roman" pitchFamily="18" charset="0"/>
              </a:rPr>
              <a:t>, </a:t>
            </a:r>
            <a:r>
              <a:rPr lang="tr-TR" sz="2400" i="1" dirty="0" err="1">
                <a:latin typeface="Times New Roman" pitchFamily="18" charset="0"/>
              </a:rPr>
              <a:t>Aspergillus</a:t>
            </a:r>
            <a:r>
              <a:rPr lang="tr-TR" sz="2400" i="1" dirty="0">
                <a:latin typeface="Times New Roman" pitchFamily="18" charset="0"/>
              </a:rPr>
              <a:t>, </a:t>
            </a:r>
            <a:r>
              <a:rPr lang="tr-TR" sz="2400" i="1" dirty="0" err="1">
                <a:latin typeface="Times New Roman" pitchFamily="18" charset="0"/>
              </a:rPr>
              <a:t>Mucor</a:t>
            </a:r>
            <a:r>
              <a:rPr lang="tr-TR" sz="2400" i="1" dirty="0">
                <a:latin typeface="Times New Roman" pitchFamily="18" charset="0"/>
              </a:rPr>
              <a:t>, </a:t>
            </a:r>
            <a:r>
              <a:rPr lang="tr-TR" sz="2400" i="1" dirty="0" err="1">
                <a:latin typeface="Times New Roman" pitchFamily="18" charset="0"/>
              </a:rPr>
              <a:t>Eurotium</a:t>
            </a:r>
            <a:r>
              <a:rPr lang="tr-TR" sz="2400" i="1" dirty="0">
                <a:latin typeface="Times New Roman" pitchFamily="18" charset="0"/>
              </a:rPr>
              <a:t> </a:t>
            </a:r>
            <a:r>
              <a:rPr lang="tr-TR" sz="2400" dirty="0">
                <a:latin typeface="Times New Roman" pitchFamily="18" charset="0"/>
              </a:rPr>
              <a:t>ve</a:t>
            </a:r>
            <a:r>
              <a:rPr lang="tr-TR" sz="2400" i="1" dirty="0">
                <a:latin typeface="Times New Roman" pitchFamily="18" charset="0"/>
              </a:rPr>
              <a:t> </a:t>
            </a:r>
            <a:r>
              <a:rPr lang="tr-TR" sz="2400" i="1" dirty="0" err="1">
                <a:latin typeface="Times New Roman" pitchFamily="18" charset="0"/>
              </a:rPr>
              <a:t>Rhizopus</a:t>
            </a:r>
            <a:r>
              <a:rPr lang="tr-TR" sz="2400" i="1" dirty="0">
                <a:latin typeface="Times New Roman" pitchFamily="18" charset="0"/>
              </a:rPr>
              <a:t> </a:t>
            </a:r>
            <a:r>
              <a:rPr lang="tr-TR" sz="2400" dirty="0">
                <a:latin typeface="Times New Roman" pitchFamily="18" charset="0"/>
              </a:rPr>
              <a:t>türleri</a:t>
            </a:r>
            <a:r>
              <a:rPr lang="tr-TR" sz="2400" i="1" dirty="0">
                <a:latin typeface="Times New Roman" pitchFamily="18" charset="0"/>
              </a:rPr>
              <a:t> </a:t>
            </a:r>
            <a:r>
              <a:rPr lang="tr-TR" sz="2400" dirty="0">
                <a:latin typeface="Times New Roman" pitchFamily="18" charset="0"/>
              </a:rPr>
              <a:t>bu tip bozulmalara yol açar ve droga kötü bir koku kazandırırlar. </a:t>
            </a:r>
            <a:br>
              <a:rPr lang="tr-TR" sz="2400" dirty="0">
                <a:latin typeface="Times New Roman" pitchFamily="18" charset="0"/>
              </a:rPr>
            </a:br>
            <a:r>
              <a:rPr lang="tr-TR" sz="2400" dirty="0">
                <a:latin typeface="Times New Roman" pitchFamily="18" charset="0"/>
              </a:rPr>
              <a:t/>
            </a:r>
            <a:br>
              <a:rPr lang="tr-TR" sz="2400" dirty="0">
                <a:latin typeface="Times New Roman" pitchFamily="18" charset="0"/>
              </a:rPr>
            </a:br>
            <a:r>
              <a:rPr lang="tr-TR" sz="2400" dirty="0">
                <a:latin typeface="Times New Roman" pitchFamily="18" charset="0"/>
              </a:rPr>
              <a:t>Toz droglarda küfün varlığı kolay anlaşılmaz. Örneğin, nişasta içinde mantar üremesi olup olmadığını anlamak için nişasta iyotla boyanır, boyanmayan cisimler mantar sporlarıdır. </a:t>
            </a:r>
            <a:br>
              <a:rPr lang="tr-TR" sz="2400" dirty="0">
                <a:latin typeface="Times New Roman" pitchFamily="18" charset="0"/>
              </a:rPr>
            </a:br>
            <a:r>
              <a:rPr lang="tr-TR" sz="2400" dirty="0">
                <a:latin typeface="Times New Roman" pitchFamily="18" charset="0"/>
              </a:rPr>
              <a:t/>
            </a:r>
            <a:br>
              <a:rPr lang="tr-TR" sz="2400" dirty="0">
                <a:latin typeface="Times New Roman" pitchFamily="18" charset="0"/>
              </a:rPr>
            </a:br>
            <a:r>
              <a:rPr lang="tr-TR" sz="2400" dirty="0">
                <a:latin typeface="Times New Roman" pitchFamily="18" charset="0"/>
              </a:rPr>
              <a:t>Küf mantarları tarafından üretilen </a:t>
            </a:r>
            <a:r>
              <a:rPr lang="tr-TR" sz="2400" dirty="0" err="1">
                <a:latin typeface="Times New Roman" pitchFamily="18" charset="0"/>
              </a:rPr>
              <a:t>aflatoksinler</a:t>
            </a:r>
            <a:r>
              <a:rPr lang="tr-TR" sz="2400" dirty="0">
                <a:latin typeface="Times New Roman" pitchFamily="18" charset="0"/>
              </a:rPr>
              <a:t> ve </a:t>
            </a:r>
            <a:r>
              <a:rPr lang="tr-TR" sz="2400" dirty="0" err="1">
                <a:latin typeface="Times New Roman" pitchFamily="18" charset="0"/>
              </a:rPr>
              <a:t>okratoksinler</a:t>
            </a:r>
            <a:r>
              <a:rPr lang="tr-TR" sz="2400" dirty="0">
                <a:latin typeface="Times New Roman" pitchFamily="18" charset="0"/>
              </a:rPr>
              <a:t> kanser yapıcı olduklarından gıda ve droglarda bulunma limitleri </a:t>
            </a:r>
            <a:r>
              <a:rPr lang="tr-TR" sz="2400" dirty="0" err="1">
                <a:latin typeface="Times New Roman" pitchFamily="18" charset="0"/>
              </a:rPr>
              <a:t>farmakope</a:t>
            </a:r>
            <a:r>
              <a:rPr lang="tr-TR" sz="2400" dirty="0">
                <a:latin typeface="Times New Roman" pitchFamily="18" charset="0"/>
              </a:rPr>
              <a:t> ve kodekslerde belirlenmiştir.</a:t>
            </a:r>
          </a:p>
        </p:txBody>
      </p:sp>
    </p:spTree>
    <p:extLst>
      <p:ext uri="{BB962C8B-B14F-4D97-AF65-F5344CB8AC3E}">
        <p14:creationId xmlns:p14="http://schemas.microsoft.com/office/powerpoint/2010/main" val="2962837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57158" y="1714488"/>
            <a:ext cx="8429684" cy="4857784"/>
          </a:xfrm>
        </p:spPr>
        <p:style>
          <a:lnRef idx="1">
            <a:schemeClr val="accent4"/>
          </a:lnRef>
          <a:fillRef idx="2">
            <a:schemeClr val="accent4"/>
          </a:fillRef>
          <a:effectRef idx="1">
            <a:schemeClr val="accent4"/>
          </a:effectRef>
          <a:fontRef idx="minor">
            <a:schemeClr val="dk1"/>
          </a:fontRef>
        </p:style>
        <p:txBody>
          <a:bodyPr>
            <a:normAutofit/>
          </a:bodyPr>
          <a:lstStyle/>
          <a:p>
            <a:pPr algn="just"/>
            <a:r>
              <a:rPr lang="tr-TR" sz="3200" dirty="0" smtClean="0">
                <a:latin typeface="Times New Roman" pitchFamily="18" charset="0"/>
              </a:rPr>
              <a:t>Sabit </a:t>
            </a:r>
            <a:r>
              <a:rPr lang="tr-TR" sz="3200" dirty="0">
                <a:latin typeface="Times New Roman" pitchFamily="18" charset="0"/>
              </a:rPr>
              <a:t>yağlarda </a:t>
            </a:r>
            <a:r>
              <a:rPr lang="tr-TR" sz="3200" dirty="0" err="1">
                <a:latin typeface="Times New Roman" pitchFamily="18" charset="0"/>
              </a:rPr>
              <a:t>oksidasyon</a:t>
            </a:r>
            <a:r>
              <a:rPr lang="tr-TR" sz="3200" dirty="0">
                <a:latin typeface="Times New Roman" pitchFamily="18" charset="0"/>
              </a:rPr>
              <a:t> ve </a:t>
            </a:r>
            <a:r>
              <a:rPr lang="tr-TR" sz="3200" dirty="0" err="1">
                <a:latin typeface="Times New Roman" pitchFamily="18" charset="0"/>
              </a:rPr>
              <a:t>epoksidasyon</a:t>
            </a:r>
            <a:r>
              <a:rPr lang="tr-TR" sz="3200" dirty="0">
                <a:latin typeface="Times New Roman" pitchFamily="18" charset="0"/>
              </a:rPr>
              <a:t> meydana getirirler. Bu hal acımaya yol açar. Kuruyan yağlarda (Örn: keten yağı) ve uçucu yağlarda (Örn: Terementi) oksijen reçineleşme meydana getirir. Esrarda etken madde olan </a:t>
            </a:r>
            <a:r>
              <a:rPr lang="tr-TR" sz="3200" dirty="0" err="1">
                <a:latin typeface="Times New Roman" pitchFamily="18" charset="0"/>
              </a:rPr>
              <a:t>tetrahidrokannabinol</a:t>
            </a:r>
            <a:r>
              <a:rPr lang="tr-TR" sz="3200" dirty="0">
                <a:latin typeface="Times New Roman" pitchFamily="18" charset="0"/>
              </a:rPr>
              <a:t> oksijen tarafından bozulur, bu durum Esrar’ın </a:t>
            </a:r>
            <a:r>
              <a:rPr lang="tr-TR" sz="3200" dirty="0" err="1">
                <a:latin typeface="Times New Roman" pitchFamily="18" charset="0"/>
              </a:rPr>
              <a:t>halusinojenik</a:t>
            </a:r>
            <a:r>
              <a:rPr lang="tr-TR" sz="3200" dirty="0">
                <a:latin typeface="Times New Roman" pitchFamily="18" charset="0"/>
              </a:rPr>
              <a:t> etkisinin kaybolmasına yol açar.</a:t>
            </a:r>
            <a:r>
              <a:rPr lang="tr-TR" dirty="0"/>
              <a:t> </a:t>
            </a:r>
          </a:p>
        </p:txBody>
      </p:sp>
      <p:sp>
        <p:nvSpPr>
          <p:cNvPr id="3" name="2 Dikdörtgen"/>
          <p:cNvSpPr/>
          <p:nvPr/>
        </p:nvSpPr>
        <p:spPr>
          <a:xfrm>
            <a:off x="428596" y="642919"/>
            <a:ext cx="8358246"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tr-TR" sz="3600" b="1" dirty="0" smtClean="0">
                <a:solidFill>
                  <a:srgbClr val="CC99FF"/>
                </a:solidFill>
                <a:latin typeface="Comic Sans MS" pitchFamily="66" charset="0"/>
              </a:rPr>
              <a:t>IV) Oksijen:</a:t>
            </a:r>
            <a:r>
              <a:rPr lang="tr-TR" sz="3600" dirty="0" smtClean="0">
                <a:latin typeface="Comic Sans MS" pitchFamily="66" charset="0"/>
              </a:rPr>
              <a:t> </a:t>
            </a:r>
            <a:endParaRPr lang="tr-TR" sz="3600" dirty="0">
              <a:latin typeface="Comic Sans MS" pitchFamily="66" charset="0"/>
            </a:endParaRPr>
          </a:p>
        </p:txBody>
      </p:sp>
    </p:spTree>
    <p:extLst>
      <p:ext uri="{BB962C8B-B14F-4D97-AF65-F5344CB8AC3E}">
        <p14:creationId xmlns:p14="http://schemas.microsoft.com/office/powerpoint/2010/main" val="166176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57158" y="214290"/>
            <a:ext cx="8429684" cy="6357982"/>
          </a:xfrm>
        </p:spPr>
        <p:style>
          <a:lnRef idx="1">
            <a:schemeClr val="accent4"/>
          </a:lnRef>
          <a:fillRef idx="2">
            <a:schemeClr val="accent4"/>
          </a:fillRef>
          <a:effectRef idx="1">
            <a:schemeClr val="accent4"/>
          </a:effectRef>
          <a:fontRef idx="minor">
            <a:schemeClr val="dk1"/>
          </a:fontRef>
        </p:style>
        <p:txBody>
          <a:bodyPr/>
          <a:lstStyle/>
          <a:p>
            <a:pPr algn="l"/>
            <a:r>
              <a:rPr lang="tr-TR" sz="2800" b="1" dirty="0">
                <a:solidFill>
                  <a:srgbClr val="CC99FF"/>
                </a:solidFill>
                <a:latin typeface="Comic Sans MS" pitchFamily="66" charset="0"/>
              </a:rPr>
              <a:t>V) Isı:</a:t>
            </a:r>
            <a:r>
              <a:rPr lang="tr-TR" sz="2800" dirty="0">
                <a:solidFill>
                  <a:srgbClr val="CC99FF"/>
                </a:solidFill>
                <a:latin typeface="Comic Sans MS" pitchFamily="66" charset="0"/>
              </a:rPr>
              <a:t> </a:t>
            </a:r>
            <a:br>
              <a:rPr lang="tr-TR" sz="2800" dirty="0">
                <a:solidFill>
                  <a:srgbClr val="CC99FF"/>
                </a:solidFill>
                <a:latin typeface="Comic Sans MS" pitchFamily="66" charset="0"/>
              </a:rPr>
            </a:br>
            <a:r>
              <a:rPr lang="tr-TR" sz="2800" dirty="0">
                <a:latin typeface="Times New Roman" pitchFamily="18" charset="0"/>
              </a:rPr>
              <a:t/>
            </a:r>
            <a:br>
              <a:rPr lang="tr-TR" sz="2800" dirty="0">
                <a:latin typeface="Times New Roman" pitchFamily="18" charset="0"/>
              </a:rPr>
            </a:br>
            <a:r>
              <a:rPr lang="tr-TR" sz="2800" dirty="0">
                <a:latin typeface="Times New Roman" pitchFamily="18" charset="0"/>
              </a:rPr>
              <a:t>Kimyasal reaksiyonları ve enzim reaksiyonlarını hızlandırır. Erime ve </a:t>
            </a:r>
            <a:r>
              <a:rPr lang="tr-TR" sz="2800" dirty="0" err="1">
                <a:latin typeface="Times New Roman" pitchFamily="18" charset="0"/>
              </a:rPr>
              <a:t>kristallenmeye</a:t>
            </a:r>
            <a:r>
              <a:rPr lang="tr-TR" sz="2800" dirty="0">
                <a:latin typeface="Times New Roman" pitchFamily="18" charset="0"/>
              </a:rPr>
              <a:t> yol açar.</a:t>
            </a:r>
            <a:r>
              <a:rPr lang="tr-TR" sz="2800" b="1" dirty="0">
                <a:latin typeface="Times New Roman" pitchFamily="18" charset="0"/>
              </a:rPr>
              <a:t/>
            </a:r>
            <a:br>
              <a:rPr lang="tr-TR" sz="2800" b="1" dirty="0">
                <a:latin typeface="Times New Roman" pitchFamily="18" charset="0"/>
              </a:rPr>
            </a:br>
            <a:r>
              <a:rPr lang="tr-TR" sz="2800" b="1" dirty="0">
                <a:latin typeface="Times New Roman" pitchFamily="18" charset="0"/>
              </a:rPr>
              <a:t/>
            </a:r>
            <a:br>
              <a:rPr lang="tr-TR" sz="2800" b="1" dirty="0">
                <a:latin typeface="Times New Roman" pitchFamily="18" charset="0"/>
              </a:rPr>
            </a:br>
            <a:r>
              <a:rPr lang="tr-TR" sz="2800" b="1" dirty="0">
                <a:solidFill>
                  <a:srgbClr val="CC99FF"/>
                </a:solidFill>
                <a:latin typeface="Comic Sans MS" pitchFamily="66" charset="0"/>
              </a:rPr>
              <a:t>VII) Klor:</a:t>
            </a:r>
            <a:r>
              <a:rPr lang="tr-TR" sz="2800" dirty="0">
                <a:solidFill>
                  <a:srgbClr val="CC99FF"/>
                </a:solidFill>
                <a:latin typeface="Comic Sans MS" pitchFamily="66" charset="0"/>
              </a:rPr>
              <a:t> </a:t>
            </a:r>
            <a:br>
              <a:rPr lang="tr-TR" sz="2800" dirty="0">
                <a:solidFill>
                  <a:srgbClr val="CC99FF"/>
                </a:solidFill>
                <a:latin typeface="Comic Sans MS" pitchFamily="66" charset="0"/>
              </a:rPr>
            </a:br>
            <a:r>
              <a:rPr lang="tr-TR" sz="2800" dirty="0">
                <a:latin typeface="Times New Roman" pitchFamily="18" charset="0"/>
              </a:rPr>
              <a:t/>
            </a:r>
            <a:br>
              <a:rPr lang="tr-TR" sz="2800" dirty="0">
                <a:latin typeface="Times New Roman" pitchFamily="18" charset="0"/>
              </a:rPr>
            </a:br>
            <a:r>
              <a:rPr lang="tr-TR" sz="2800" dirty="0">
                <a:latin typeface="Times New Roman" pitchFamily="18" charset="0"/>
              </a:rPr>
              <a:t>beyazlaşmaya yol açar.</a:t>
            </a:r>
            <a:r>
              <a:rPr lang="tr-TR" sz="2800" b="1" dirty="0">
                <a:latin typeface="Times New Roman" pitchFamily="18" charset="0"/>
              </a:rPr>
              <a:t/>
            </a:r>
            <a:br>
              <a:rPr lang="tr-TR" sz="2800" b="1" dirty="0">
                <a:latin typeface="Times New Roman" pitchFamily="18" charset="0"/>
              </a:rPr>
            </a:br>
            <a:r>
              <a:rPr lang="tr-TR" sz="2800" b="1" dirty="0">
                <a:latin typeface="Times New Roman" pitchFamily="18" charset="0"/>
              </a:rPr>
              <a:t/>
            </a:r>
            <a:br>
              <a:rPr lang="tr-TR" sz="2800" b="1" dirty="0">
                <a:latin typeface="Times New Roman" pitchFamily="18" charset="0"/>
              </a:rPr>
            </a:br>
            <a:r>
              <a:rPr lang="tr-TR" sz="2800" b="1" dirty="0">
                <a:solidFill>
                  <a:srgbClr val="CC99FF"/>
                </a:solidFill>
                <a:latin typeface="Comic Sans MS" pitchFamily="66" charset="0"/>
              </a:rPr>
              <a:t>VIII) Plastikler:</a:t>
            </a:r>
            <a:r>
              <a:rPr lang="tr-TR" sz="2800" dirty="0">
                <a:latin typeface="Times New Roman" pitchFamily="18" charset="0"/>
              </a:rPr>
              <a:t> </a:t>
            </a:r>
            <a:br>
              <a:rPr lang="tr-TR" sz="2800" dirty="0">
                <a:latin typeface="Times New Roman" pitchFamily="18" charset="0"/>
              </a:rPr>
            </a:br>
            <a:r>
              <a:rPr lang="tr-TR" sz="2800" dirty="0">
                <a:latin typeface="Times New Roman" pitchFamily="18" charset="0"/>
              </a:rPr>
              <a:t/>
            </a:r>
            <a:br>
              <a:rPr lang="tr-TR" sz="2800" dirty="0">
                <a:latin typeface="Times New Roman" pitchFamily="18" charset="0"/>
              </a:rPr>
            </a:br>
            <a:r>
              <a:rPr lang="tr-TR" sz="2800" dirty="0">
                <a:latin typeface="Times New Roman" pitchFamily="18" charset="0"/>
              </a:rPr>
              <a:t>paketlemede kullanılan plastikler droglarda reaksiyona girerek bozulmalara yol açabilir.</a:t>
            </a:r>
          </a:p>
        </p:txBody>
      </p:sp>
    </p:spTree>
    <p:extLst>
      <p:ext uri="{BB962C8B-B14F-4D97-AF65-F5344CB8AC3E}">
        <p14:creationId xmlns:p14="http://schemas.microsoft.com/office/powerpoint/2010/main" val="2609425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229600" cy="922114"/>
          </a:xfrm>
        </p:spPr>
        <p:txBody>
          <a:bodyPr/>
          <a:lstStyle/>
          <a:p>
            <a:r>
              <a:rPr lang="tr-TR" b="1" dirty="0" err="1">
                <a:solidFill>
                  <a:srgbClr val="C00000"/>
                </a:solidFill>
                <a:latin typeface="Comic Sans MS" pitchFamily="66" charset="0"/>
              </a:rPr>
              <a:t>Farmakope</a:t>
            </a:r>
            <a:endParaRPr lang="tr-TR" dirty="0">
              <a:solidFill>
                <a:srgbClr val="C00000"/>
              </a:solidFill>
              <a:latin typeface="Comic Sans MS" pitchFamily="66" charset="0"/>
            </a:endParaRPr>
          </a:p>
        </p:txBody>
      </p:sp>
      <p:sp>
        <p:nvSpPr>
          <p:cNvPr id="3" name="2 İçerik Yer Tutucusu"/>
          <p:cNvSpPr>
            <a:spLocks noGrp="1"/>
          </p:cNvSpPr>
          <p:nvPr>
            <p:ph idx="1"/>
          </p:nvPr>
        </p:nvSpPr>
        <p:spPr>
          <a:xfrm>
            <a:off x="323528" y="1052736"/>
            <a:ext cx="8568952" cy="5400600"/>
          </a:xfrm>
        </p:spPr>
        <p:txBody>
          <a:bodyPr>
            <a:normAutofit fontScale="92500" lnSpcReduction="20000"/>
          </a:bodyPr>
          <a:lstStyle/>
          <a:p>
            <a:pPr algn="just"/>
            <a:r>
              <a:rPr lang="tr-TR" b="1" dirty="0">
                <a:solidFill>
                  <a:srgbClr val="9900FF"/>
                </a:solidFill>
                <a:latin typeface="Comic Sans MS" pitchFamily="66" charset="0"/>
                <a:cs typeface="Times New Roman" pitchFamily="18" charset="0"/>
              </a:rPr>
              <a:t>Tedavi değeri olan </a:t>
            </a:r>
            <a:r>
              <a:rPr lang="tr-TR" b="1" dirty="0" smtClean="0">
                <a:solidFill>
                  <a:srgbClr val="9900FF"/>
                </a:solidFill>
                <a:latin typeface="Comic Sans MS" pitchFamily="66" charset="0"/>
                <a:cs typeface="Times New Roman" pitchFamily="18" charset="0"/>
              </a:rPr>
              <a:t>etkin </a:t>
            </a:r>
            <a:r>
              <a:rPr lang="tr-TR" b="1" dirty="0">
                <a:solidFill>
                  <a:srgbClr val="9900FF"/>
                </a:solidFill>
                <a:latin typeface="Comic Sans MS" pitchFamily="66" charset="0"/>
                <a:cs typeface="Times New Roman" pitchFamily="18" charset="0"/>
              </a:rPr>
              <a:t>madde, yardımcı madde ve drogların miktar tayini, saflıkları, </a:t>
            </a:r>
            <a:r>
              <a:rPr lang="tr-TR" b="1" dirty="0" err="1">
                <a:solidFill>
                  <a:srgbClr val="9900FF"/>
                </a:solidFill>
                <a:latin typeface="Comic Sans MS" pitchFamily="66" charset="0"/>
                <a:cs typeface="Times New Roman" pitchFamily="18" charset="0"/>
              </a:rPr>
              <a:t>stabiliteleri</a:t>
            </a:r>
            <a:r>
              <a:rPr lang="tr-TR" b="1" dirty="0">
                <a:solidFill>
                  <a:srgbClr val="9900FF"/>
                </a:solidFill>
                <a:latin typeface="Comic Sans MS" pitchFamily="66" charset="0"/>
                <a:cs typeface="Times New Roman" pitchFamily="18" charset="0"/>
              </a:rPr>
              <a:t>, genel fiziksel ve kimyasal özellikleri, saklama şartları, tanıma reaksiyonları, </a:t>
            </a:r>
            <a:r>
              <a:rPr lang="tr-TR" b="1" dirty="0" err="1">
                <a:solidFill>
                  <a:srgbClr val="9900FF"/>
                </a:solidFill>
                <a:latin typeface="Comic Sans MS" pitchFamily="66" charset="0"/>
                <a:cs typeface="Times New Roman" pitchFamily="18" charset="0"/>
              </a:rPr>
              <a:t>toksisiteleri</a:t>
            </a:r>
            <a:r>
              <a:rPr lang="tr-TR" b="1" dirty="0">
                <a:solidFill>
                  <a:srgbClr val="9900FF"/>
                </a:solidFill>
                <a:latin typeface="Comic Sans MS" pitchFamily="66" charset="0"/>
                <a:cs typeface="Times New Roman" pitchFamily="18" charset="0"/>
              </a:rPr>
              <a:t>, biyolojik etkileri ve benzeri özelliklerini gösteren referans kitaptır. </a:t>
            </a:r>
            <a:r>
              <a:rPr lang="tr-TR" b="1" dirty="0">
                <a:solidFill>
                  <a:schemeClr val="accent6">
                    <a:lumMod val="75000"/>
                  </a:schemeClr>
                </a:solidFill>
                <a:latin typeface="Comic Sans MS" pitchFamily="66" charset="0"/>
                <a:cs typeface="Times New Roman" pitchFamily="18" charset="0"/>
              </a:rPr>
              <a:t>Aynı zamanda ilaç terminolojisi, ilaç hammaddelerinin </a:t>
            </a:r>
            <a:r>
              <a:rPr lang="tr-TR" b="1" dirty="0" err="1">
                <a:solidFill>
                  <a:schemeClr val="accent6">
                    <a:lumMod val="75000"/>
                  </a:schemeClr>
                </a:solidFill>
                <a:latin typeface="Comic Sans MS" pitchFamily="66" charset="0"/>
                <a:cs typeface="Times New Roman" pitchFamily="18" charset="0"/>
              </a:rPr>
              <a:t>monografları</a:t>
            </a:r>
            <a:r>
              <a:rPr lang="tr-TR" b="1" dirty="0">
                <a:solidFill>
                  <a:schemeClr val="accent6">
                    <a:lumMod val="75000"/>
                  </a:schemeClr>
                </a:solidFill>
                <a:latin typeface="Comic Sans MS" pitchFamily="66" charset="0"/>
                <a:cs typeface="Times New Roman" pitchFamily="18" charset="0"/>
              </a:rPr>
              <a:t>, analizlerde kullanılan yöntemler ile cihazların standartlarını da içerir. </a:t>
            </a:r>
            <a:endParaRPr lang="tr-TR" b="1" dirty="0" smtClean="0">
              <a:solidFill>
                <a:schemeClr val="accent6">
                  <a:lumMod val="75000"/>
                </a:schemeClr>
              </a:solidFill>
              <a:latin typeface="Comic Sans MS" pitchFamily="66" charset="0"/>
              <a:cs typeface="Times New Roman" pitchFamily="18" charset="0"/>
            </a:endParaRPr>
          </a:p>
          <a:p>
            <a:pPr algn="just"/>
            <a:r>
              <a:rPr lang="tr-TR" b="1" dirty="0" err="1" smtClean="0">
                <a:solidFill>
                  <a:srgbClr val="CC0099"/>
                </a:solidFill>
                <a:latin typeface="Comic Sans MS" pitchFamily="66" charset="0"/>
                <a:cs typeface="Times New Roman" pitchFamily="18" charset="0"/>
              </a:rPr>
              <a:t>Farmakope</a:t>
            </a:r>
            <a:r>
              <a:rPr lang="tr-TR" b="1" dirty="0" smtClean="0">
                <a:solidFill>
                  <a:srgbClr val="CC0099"/>
                </a:solidFill>
                <a:latin typeface="Comic Sans MS" pitchFamily="66" charset="0"/>
                <a:cs typeface="Times New Roman" pitchFamily="18" charset="0"/>
              </a:rPr>
              <a:t> </a:t>
            </a:r>
            <a:r>
              <a:rPr lang="tr-TR" b="1" dirty="0">
                <a:solidFill>
                  <a:srgbClr val="CC0099"/>
                </a:solidFill>
                <a:latin typeface="Comic Sans MS" pitchFamily="66" charset="0"/>
                <a:cs typeface="Times New Roman" pitchFamily="18" charset="0"/>
              </a:rPr>
              <a:t>geçerli olduğu ülke ya da ülkelerde yasa statüsündedir, bu nedenle </a:t>
            </a:r>
            <a:r>
              <a:rPr lang="tr-TR" b="1" dirty="0" smtClean="0">
                <a:solidFill>
                  <a:srgbClr val="CC0099"/>
                </a:solidFill>
                <a:latin typeface="Comic Sans MS" pitchFamily="66" charset="0"/>
                <a:cs typeface="Times New Roman" pitchFamily="18" charset="0"/>
              </a:rPr>
              <a:t>hukuki </a:t>
            </a:r>
            <a:r>
              <a:rPr lang="tr-TR" b="1" dirty="0">
                <a:solidFill>
                  <a:srgbClr val="CC0099"/>
                </a:solidFill>
                <a:latin typeface="Comic Sans MS" pitchFamily="66" charset="0"/>
                <a:cs typeface="Times New Roman" pitchFamily="18" charset="0"/>
              </a:rPr>
              <a:t>değer taşıyan başvuru kitabıdır. </a:t>
            </a:r>
          </a:p>
        </p:txBody>
      </p:sp>
    </p:spTree>
    <p:extLst>
      <p:ext uri="{BB962C8B-B14F-4D97-AF65-F5344CB8AC3E}">
        <p14:creationId xmlns:p14="http://schemas.microsoft.com/office/powerpoint/2010/main" val="413788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714356"/>
            <a:ext cx="8643998" cy="5411807"/>
          </a:xfrm>
        </p:spPr>
        <p:style>
          <a:lnRef idx="1">
            <a:schemeClr val="accent6"/>
          </a:lnRef>
          <a:fillRef idx="2">
            <a:schemeClr val="accent6"/>
          </a:fillRef>
          <a:effectRef idx="1">
            <a:schemeClr val="accent6"/>
          </a:effectRef>
          <a:fontRef idx="minor">
            <a:schemeClr val="dk1"/>
          </a:fontRef>
        </p:style>
        <p:txBody>
          <a:bodyPr>
            <a:normAutofit/>
          </a:bodyPr>
          <a:lstStyle/>
          <a:p>
            <a:pPr>
              <a:buNone/>
            </a:pPr>
            <a:r>
              <a:rPr lang="tr-TR" dirty="0"/>
              <a:t> </a:t>
            </a:r>
          </a:p>
          <a:p>
            <a:r>
              <a:rPr lang="tr-TR" dirty="0"/>
              <a:t>Avrupa </a:t>
            </a:r>
            <a:r>
              <a:rPr lang="tr-TR" dirty="0" err="1"/>
              <a:t>Farmakopesi</a:t>
            </a:r>
            <a:r>
              <a:rPr lang="tr-TR" dirty="0"/>
              <a:t> 1980  (1. Baskı)  </a:t>
            </a:r>
            <a:r>
              <a:rPr lang="tr-TR" dirty="0" smtClean="0"/>
              <a:t>------------</a:t>
            </a:r>
          </a:p>
          <a:p>
            <a:pPr>
              <a:buNone/>
            </a:pPr>
            <a:r>
              <a:rPr lang="tr-TR" dirty="0" smtClean="0"/>
              <a:t>        </a:t>
            </a:r>
            <a:r>
              <a:rPr lang="tr-TR" b="1" dirty="0">
                <a:solidFill>
                  <a:srgbClr val="FF6699"/>
                </a:solidFill>
                <a:latin typeface="Comic Sans MS" pitchFamily="66" charset="0"/>
              </a:rPr>
              <a:t>57 bitki </a:t>
            </a:r>
            <a:r>
              <a:rPr lang="tr-TR" b="1" dirty="0" err="1">
                <a:solidFill>
                  <a:srgbClr val="FF6699"/>
                </a:solidFill>
                <a:latin typeface="Comic Sans MS" pitchFamily="66" charset="0"/>
              </a:rPr>
              <a:t>monografı</a:t>
            </a:r>
            <a:r>
              <a:rPr lang="tr-TR" dirty="0"/>
              <a:t>,</a:t>
            </a:r>
          </a:p>
          <a:p>
            <a:r>
              <a:rPr lang="tr-TR" dirty="0"/>
              <a:t>Avrupa </a:t>
            </a:r>
            <a:r>
              <a:rPr lang="tr-TR" dirty="0" err="1"/>
              <a:t>Farmakopesi</a:t>
            </a:r>
            <a:r>
              <a:rPr lang="tr-TR" dirty="0"/>
              <a:t> 2002  ( 4. Baskı) ------------ </a:t>
            </a:r>
            <a:endParaRPr lang="tr-TR" dirty="0" smtClean="0"/>
          </a:p>
          <a:p>
            <a:pPr>
              <a:buNone/>
            </a:pPr>
            <a:r>
              <a:rPr lang="tr-TR" b="1" dirty="0">
                <a:solidFill>
                  <a:srgbClr val="FF5050"/>
                </a:solidFill>
              </a:rPr>
              <a:t> </a:t>
            </a:r>
            <a:r>
              <a:rPr lang="tr-TR" b="1" dirty="0" smtClean="0">
                <a:solidFill>
                  <a:srgbClr val="FF5050"/>
                </a:solidFill>
              </a:rPr>
              <a:t>      </a:t>
            </a:r>
            <a:r>
              <a:rPr lang="tr-TR" b="1" dirty="0">
                <a:solidFill>
                  <a:srgbClr val="FF5050"/>
                </a:solidFill>
                <a:latin typeface="Comic Sans MS" pitchFamily="66" charset="0"/>
              </a:rPr>
              <a:t>143 bitki </a:t>
            </a:r>
            <a:r>
              <a:rPr lang="tr-TR" b="1" dirty="0" err="1">
                <a:solidFill>
                  <a:srgbClr val="FF5050"/>
                </a:solidFill>
                <a:latin typeface="Comic Sans MS" pitchFamily="66" charset="0"/>
              </a:rPr>
              <a:t>monografı</a:t>
            </a:r>
            <a:r>
              <a:rPr lang="tr-TR" dirty="0"/>
              <a:t>,</a:t>
            </a:r>
          </a:p>
          <a:p>
            <a:r>
              <a:rPr lang="tr-TR" dirty="0"/>
              <a:t>Avrupa </a:t>
            </a:r>
            <a:r>
              <a:rPr lang="tr-TR" dirty="0" err="1"/>
              <a:t>Farmakopesi</a:t>
            </a:r>
            <a:r>
              <a:rPr lang="tr-TR" dirty="0"/>
              <a:t> 2008  (6. Baskı)  </a:t>
            </a:r>
            <a:r>
              <a:rPr lang="tr-TR" dirty="0" smtClean="0"/>
              <a:t>------------</a:t>
            </a:r>
          </a:p>
          <a:p>
            <a:pPr>
              <a:buNone/>
            </a:pPr>
            <a:r>
              <a:rPr lang="tr-TR" dirty="0" smtClean="0"/>
              <a:t>      </a:t>
            </a:r>
            <a:r>
              <a:rPr lang="tr-TR" b="1" dirty="0" smtClean="0">
                <a:solidFill>
                  <a:srgbClr val="FF3300"/>
                </a:solidFill>
                <a:latin typeface="Comic Sans MS" pitchFamily="66" charset="0"/>
              </a:rPr>
              <a:t>229 </a:t>
            </a:r>
            <a:r>
              <a:rPr lang="tr-TR" b="1" dirty="0">
                <a:solidFill>
                  <a:srgbClr val="FF3300"/>
                </a:solidFill>
                <a:latin typeface="Comic Sans MS" pitchFamily="66" charset="0"/>
              </a:rPr>
              <a:t>bitki </a:t>
            </a:r>
            <a:r>
              <a:rPr lang="tr-TR" b="1" dirty="0" err="1">
                <a:solidFill>
                  <a:srgbClr val="FF3300"/>
                </a:solidFill>
                <a:latin typeface="Comic Sans MS" pitchFamily="66" charset="0"/>
              </a:rPr>
              <a:t>monografı</a:t>
            </a:r>
            <a:r>
              <a:rPr lang="tr-TR" b="1" dirty="0">
                <a:solidFill>
                  <a:srgbClr val="FF3300"/>
                </a:solidFill>
                <a:latin typeface="Comic Sans MS" pitchFamily="66" charset="0"/>
              </a:rPr>
              <a:t> var</a:t>
            </a:r>
            <a:r>
              <a:rPr lang="tr-TR" dirty="0"/>
              <a:t>.</a:t>
            </a:r>
          </a:p>
          <a:p>
            <a:pPr>
              <a:buNone/>
            </a:pPr>
            <a:endParaRPr lang="tr-TR" dirty="0"/>
          </a:p>
        </p:txBody>
      </p:sp>
    </p:spTree>
    <p:extLst>
      <p:ext uri="{BB962C8B-B14F-4D97-AF65-F5344CB8AC3E}">
        <p14:creationId xmlns:p14="http://schemas.microsoft.com/office/powerpoint/2010/main" val="3039915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0"/>
            <a:ext cx="8712968" cy="1000108"/>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tr-TR" b="1" dirty="0" smtClean="0"/>
              <a:t/>
            </a:r>
            <a:br>
              <a:rPr lang="tr-TR" b="1" dirty="0" smtClean="0"/>
            </a:br>
            <a:r>
              <a:rPr lang="tr-TR" b="1" dirty="0" smtClean="0">
                <a:solidFill>
                  <a:srgbClr val="C00000"/>
                </a:solidFill>
                <a:latin typeface="Comic Sans MS" pitchFamily="66" charset="0"/>
              </a:rPr>
              <a:t>Avrupa </a:t>
            </a:r>
            <a:r>
              <a:rPr lang="tr-TR" b="1" dirty="0" err="1">
                <a:solidFill>
                  <a:srgbClr val="C00000"/>
                </a:solidFill>
                <a:latin typeface="Comic Sans MS" pitchFamily="66" charset="0"/>
              </a:rPr>
              <a:t>Farmakopesinin</a:t>
            </a:r>
            <a:r>
              <a:rPr lang="tr-TR" b="1" dirty="0">
                <a:solidFill>
                  <a:srgbClr val="C00000"/>
                </a:solidFill>
                <a:latin typeface="Comic Sans MS" pitchFamily="66" charset="0"/>
              </a:rPr>
              <a:t> Amacı</a:t>
            </a:r>
            <a:r>
              <a:rPr lang="tr-TR" dirty="0"/>
              <a:t/>
            </a:r>
            <a:br>
              <a:rPr lang="tr-TR" dirty="0"/>
            </a:br>
            <a:endParaRPr lang="tr-TR" dirty="0"/>
          </a:p>
        </p:txBody>
      </p:sp>
      <p:sp>
        <p:nvSpPr>
          <p:cNvPr id="3" name="2 İçerik Yer Tutucusu"/>
          <p:cNvSpPr>
            <a:spLocks noGrp="1"/>
          </p:cNvSpPr>
          <p:nvPr>
            <p:ph idx="1"/>
          </p:nvPr>
        </p:nvSpPr>
        <p:spPr>
          <a:xfrm>
            <a:off x="251520" y="980728"/>
            <a:ext cx="8678198" cy="5662982"/>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just">
              <a:buNone/>
            </a:pPr>
            <a:r>
              <a:rPr lang="tr-TR" b="1" dirty="0" smtClean="0">
                <a:solidFill>
                  <a:srgbClr val="9900FF"/>
                </a:solidFill>
                <a:latin typeface="Comic Sans MS" pitchFamily="66" charset="0"/>
                <a:cs typeface="Times New Roman" pitchFamily="18" charset="0"/>
              </a:rPr>
              <a:t>		İlacın </a:t>
            </a:r>
            <a:r>
              <a:rPr lang="tr-TR" b="1" dirty="0">
                <a:solidFill>
                  <a:srgbClr val="9900FF"/>
                </a:solidFill>
                <a:latin typeface="Comic Sans MS" pitchFamily="66" charset="0"/>
                <a:cs typeface="Times New Roman" pitchFamily="18" charset="0"/>
              </a:rPr>
              <a:t>kalitesi ile ilgili sağlık hizmetlerinde yer alan kişilerin ve diğer ilgililerin kullanımı için kabul edilmiş ortak standartlar yoluyla, kamu sağlığını daha iyi bir düzeye çıkarmaktır</a:t>
            </a:r>
            <a:r>
              <a:rPr lang="tr-TR" b="1" dirty="0" smtClean="0">
                <a:solidFill>
                  <a:srgbClr val="9900FF"/>
                </a:solidFill>
                <a:latin typeface="Comic Sans MS" pitchFamily="66" charset="0"/>
                <a:cs typeface="Times New Roman" pitchFamily="18" charset="0"/>
              </a:rPr>
              <a:t>.</a:t>
            </a:r>
          </a:p>
          <a:p>
            <a:pPr algn="just">
              <a:buNone/>
            </a:pPr>
            <a:r>
              <a:rPr lang="tr-TR" b="1" dirty="0" smtClean="0"/>
              <a:t> </a:t>
            </a:r>
          </a:p>
          <a:p>
            <a:pPr algn="just">
              <a:buNone/>
            </a:pPr>
            <a:r>
              <a:rPr lang="tr-TR" b="1" dirty="0" smtClean="0">
                <a:solidFill>
                  <a:srgbClr val="FF0000"/>
                </a:solidFill>
                <a:latin typeface="Comic Sans MS" pitchFamily="66" charset="0"/>
              </a:rPr>
              <a:t>		Toplum sağlığını iyileştirmek için ilaç kalitesi ile ilgili konularda, sağlık meslek mensuplarının ve ilgili diğer kişilerin uygulayacağı ortak standartları belirlemek, yani, ilaç tüketicisini korumaktır.</a:t>
            </a:r>
            <a:endParaRPr lang="de-DE" b="1" dirty="0" smtClean="0">
              <a:solidFill>
                <a:srgbClr val="FF0000"/>
              </a:solidFill>
              <a:latin typeface="Comic Sans MS" pitchFamily="66" charset="0"/>
            </a:endParaRPr>
          </a:p>
          <a:p>
            <a:pPr algn="just">
              <a:buNone/>
            </a:pPr>
            <a:r>
              <a:rPr lang="tr-TR" b="1" dirty="0" smtClean="0">
                <a:solidFill>
                  <a:srgbClr val="9900FF"/>
                </a:solidFill>
                <a:latin typeface="Comic Sans MS" pitchFamily="66" charset="0"/>
                <a:cs typeface="Times New Roman" pitchFamily="18" charset="0"/>
              </a:rPr>
              <a:t> </a:t>
            </a:r>
            <a:endParaRPr lang="tr-TR" dirty="0"/>
          </a:p>
        </p:txBody>
      </p:sp>
    </p:spTree>
    <p:extLst>
      <p:ext uri="{BB962C8B-B14F-4D97-AF65-F5344CB8AC3E}">
        <p14:creationId xmlns:p14="http://schemas.microsoft.com/office/powerpoint/2010/main" val="962891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err="1" smtClean="0">
                <a:solidFill>
                  <a:srgbClr val="C00000"/>
                </a:solidFill>
                <a:latin typeface="Comic Sans MS" pitchFamily="66" charset="0"/>
              </a:rPr>
              <a:t>Monograf</a:t>
            </a:r>
            <a:r>
              <a:rPr lang="tr-TR" dirty="0">
                <a:solidFill>
                  <a:srgbClr val="C00000"/>
                </a:solidFill>
                <a:latin typeface="Comic Sans MS" pitchFamily="66" charset="0"/>
              </a:rPr>
              <a:t/>
            </a:r>
            <a:br>
              <a:rPr lang="tr-TR" dirty="0">
                <a:solidFill>
                  <a:srgbClr val="C00000"/>
                </a:solidFill>
                <a:latin typeface="Comic Sans MS" pitchFamily="66" charset="0"/>
              </a:rPr>
            </a:br>
            <a:endParaRPr lang="tr-TR" dirty="0">
              <a:solidFill>
                <a:srgbClr val="C00000"/>
              </a:solidFill>
              <a:latin typeface="Comic Sans MS" pitchFamily="66" charset="0"/>
            </a:endParaRPr>
          </a:p>
        </p:txBody>
      </p:sp>
      <p:sp>
        <p:nvSpPr>
          <p:cNvPr id="3" name="2 İçerik Yer Tutucusu"/>
          <p:cNvSpPr>
            <a:spLocks noGrp="1"/>
          </p:cNvSpPr>
          <p:nvPr>
            <p:ph idx="1"/>
          </p:nvPr>
        </p:nvSpPr>
        <p:spPr/>
        <p:txBody>
          <a:bodyPr>
            <a:normAutofit fontScale="92500" lnSpcReduction="10000"/>
          </a:bodyPr>
          <a:lstStyle/>
          <a:p>
            <a:pPr algn="just"/>
            <a:r>
              <a:rPr lang="tr-TR" dirty="0" err="1">
                <a:latin typeface="Times New Roman" pitchFamily="18" charset="0"/>
                <a:cs typeface="Times New Roman" pitchFamily="18" charset="0"/>
              </a:rPr>
              <a:t>Monograf</a:t>
            </a:r>
            <a:r>
              <a:rPr lang="tr-TR" dirty="0">
                <a:latin typeface="Times New Roman" pitchFamily="18" charset="0"/>
                <a:cs typeface="Times New Roman" pitchFamily="18" charset="0"/>
              </a:rPr>
              <a:t> başlıkları İngilizce ve Fransızca baskısında İngilizce ve Fransızcadır. </a:t>
            </a:r>
            <a:r>
              <a:rPr lang="tr-TR" dirty="0" err="1">
                <a:latin typeface="Times New Roman" pitchFamily="18" charset="0"/>
                <a:cs typeface="Times New Roman" pitchFamily="18" charset="0"/>
              </a:rPr>
              <a:t>Monograflarda</a:t>
            </a:r>
            <a:r>
              <a:rPr lang="tr-TR" dirty="0">
                <a:latin typeface="Times New Roman" pitchFamily="18" charset="0"/>
                <a:cs typeface="Times New Roman" pitchFamily="18" charset="0"/>
              </a:rPr>
              <a:t> Latince bir alt başlık da bulunur. </a:t>
            </a:r>
            <a:endParaRPr lang="tr-TR" dirty="0" smtClean="0">
              <a:latin typeface="Times New Roman" pitchFamily="18" charset="0"/>
              <a:cs typeface="Times New Roman" pitchFamily="18" charset="0"/>
            </a:endParaRPr>
          </a:p>
          <a:p>
            <a:pPr algn="just">
              <a:buNone/>
            </a:pP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Bitkisel droglar:</a:t>
            </a:r>
            <a:r>
              <a:rPr lang="tr-TR" dirty="0">
                <a:latin typeface="Times New Roman" pitchFamily="18" charset="0"/>
                <a:cs typeface="Times New Roman" pitchFamily="18" charset="0"/>
              </a:rPr>
              <a:t> Bitkisel </a:t>
            </a:r>
            <a:r>
              <a:rPr lang="tr-TR" dirty="0" smtClean="0">
                <a:latin typeface="Times New Roman" pitchFamily="18" charset="0"/>
                <a:cs typeface="Times New Roman" pitchFamily="18" charset="0"/>
              </a:rPr>
              <a:t>drog </a:t>
            </a:r>
            <a:r>
              <a:rPr lang="tr-TR" dirty="0" err="1" smtClean="0">
                <a:latin typeface="Times New Roman" pitchFamily="18" charset="0"/>
                <a:cs typeface="Times New Roman" pitchFamily="18" charset="0"/>
              </a:rPr>
              <a:t>monograflarında</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tanım, </a:t>
            </a:r>
            <a:r>
              <a:rPr lang="tr-TR" dirty="0" err="1">
                <a:latin typeface="Times New Roman" pitchFamily="18" charset="0"/>
                <a:cs typeface="Times New Roman" pitchFamily="18" charset="0"/>
              </a:rPr>
              <a:t>monografın</a:t>
            </a:r>
            <a:r>
              <a:rPr lang="tr-TR" dirty="0">
                <a:latin typeface="Times New Roman" pitchFamily="18" charset="0"/>
                <a:cs typeface="Times New Roman" pitchFamily="18" charset="0"/>
              </a:rPr>
              <a:t>, örneğin, bütün veya toz drog için olup olmadığını belirtir. Bir </a:t>
            </a:r>
            <a:r>
              <a:rPr lang="tr-TR" dirty="0" err="1">
                <a:latin typeface="Times New Roman" pitchFamily="18" charset="0"/>
                <a:cs typeface="Times New Roman" pitchFamily="18" charset="0"/>
              </a:rPr>
              <a:t>monograf</a:t>
            </a:r>
            <a:r>
              <a:rPr lang="tr-TR" dirty="0">
                <a:latin typeface="Times New Roman" pitchFamily="18" charset="0"/>
                <a:cs typeface="Times New Roman" pitchFamily="18" charset="0"/>
              </a:rPr>
              <a:t>, örneğin </a:t>
            </a:r>
            <a:r>
              <a:rPr lang="tr-TR" dirty="0" err="1">
                <a:latin typeface="Times New Roman" pitchFamily="18" charset="0"/>
                <a:cs typeface="Times New Roman" pitchFamily="18" charset="0"/>
              </a:rPr>
              <a:t>droğun</a:t>
            </a:r>
            <a:r>
              <a:rPr lang="tr-TR" dirty="0">
                <a:latin typeface="Times New Roman" pitchFamily="18" charset="0"/>
                <a:cs typeface="Times New Roman" pitchFamily="18" charset="0"/>
              </a:rPr>
              <a:t> bütün veya toz edilmiş değişik halleri için hazırlanmışsa, tanımda her iki hali için de bilgiler yer alır. </a:t>
            </a:r>
          </a:p>
          <a:p>
            <a:endParaRPr lang="tr-TR" dirty="0"/>
          </a:p>
        </p:txBody>
      </p:sp>
    </p:spTree>
    <p:extLst>
      <p:ext uri="{BB962C8B-B14F-4D97-AF65-F5344CB8AC3E}">
        <p14:creationId xmlns:p14="http://schemas.microsoft.com/office/powerpoint/2010/main" val="367994276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909</Words>
  <Application>Microsoft Office PowerPoint</Application>
  <PresentationFormat>Ekran Gösterisi (4:3)</PresentationFormat>
  <Paragraphs>47</Paragraphs>
  <Slides>15</Slides>
  <Notes>1</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PowerPoint Sunusu</vt:lpstr>
      <vt:lpstr>Canlı Faktörler:</vt:lpstr>
      <vt:lpstr>II) Küf Mantarları:   Parazit olanlar, özellikle saprofitler, spor taşır ve hif meydana getirir. Bu hifler çoğalarak miselleri oluşturur. En çok Penicilium, Aspergillus, Mucor, Eurotium ve Rhizopus türleri bu tip bozulmalara yol açar ve droga kötü bir koku kazandırırlar.   Toz droglarda küfün varlığı kolay anlaşılmaz. Örneğin, nişasta içinde mantar üremesi olup olmadığını anlamak için nişasta iyotla boyanır, boyanmayan cisimler mantar sporlarıdır.   Küf mantarları tarafından üretilen aflatoksinler ve okratoksinler kanser yapıcı olduklarından gıda ve droglarda bulunma limitleri farmakope ve kodekslerde belirlenmiştir.</vt:lpstr>
      <vt:lpstr>Sabit yağlarda oksidasyon ve epoksidasyon meydana getirirler. Bu hal acımaya yol açar. Kuruyan yağlarda (Örn: keten yağı) ve uçucu yağlarda (Örn: Terementi) oksijen reçineleşme meydana getirir. Esrarda etken madde olan tetrahidrokannabinol oksijen tarafından bozulur, bu durum Esrar’ın halusinojenik etkisinin kaybolmasına yol açar. </vt:lpstr>
      <vt:lpstr>V) Isı:   Kimyasal reaksiyonları ve enzim reaksiyonlarını hızlandırır. Erime ve kristallenmeye yol açar.  VII) Klor:   beyazlaşmaya yol açar.  VIII) Plastikler:   paketlemede kullanılan plastikler droglarda reaksiyona girerek bozulmalara yol açabilir.</vt:lpstr>
      <vt:lpstr>Farmakope</vt:lpstr>
      <vt:lpstr>PowerPoint Sunusu</vt:lpstr>
      <vt:lpstr> Avrupa Farmakopesinin Amacı </vt:lpstr>
      <vt:lpstr> Monograf </vt:lpstr>
      <vt:lpstr>PowerPoint Sunusu</vt:lpstr>
      <vt:lpstr>FARMAKOPE YÖNTEMLERİ</vt:lpstr>
      <vt:lpstr>e) Koku ve Lezzet: Aromatik droglar verdikleri koku ile teşhis edilebilirler. Nane, Kekik, Adaçayı, defne, Anoson gibi karakteristik kokuya sahip droglar hafifçe ezilip koklandıklarında özel kokularından kolayca tanınırlar. Drogun lezzeti ise tanınmasına yardımcı olabilir. Tanen taşıyan droglar buruk lezzetli, Kişniş, Kakule, Tarçın, Küçük Hindistan Cevizi, nane, Anoson gibi uçucu yağ taşıyan droglar kokulu, Zencefil aromatik ve yakıcı, Hardal, Kırmızı Biber gibi droglar yakıcı, Kassiya, Kargabüken Tohumu, Gensiyan, Aloe, Adasoğanı, Kınakına kabuğu acıdır. Meyan kökünün dilde bıraktığı lezzet hızla tatlanan acıdır. </vt:lpstr>
      <vt:lpstr>2.MikroskopikYöntemler  Mikroskobik yöntemler en çok toz drogların teşhis ve tayininde kullanılır. Ayrıca farmakopelerdeki drog monografilerinin hazırlanmasında, drogların saflık kontrollerinde mikroskopik metodlardan geniş şekilde yararlanılır. Mikroskobinin yararlı şekilde kullanılabilmesi için bitki morfolojisi ve anatomisinin iyi bilinmesi gerekir. Çeşitli dokuların, hücre şekillerinin ve organellerinin bilinmesi şarttır. Örneğin; yaprakta epiderma ve palizat dokularını, stoma hücrelerini, salgı ve örtü tüylerini bilmek ve tanımak gerekir. Toz drogların tayininde tayin anahtarından yararlanılır. Bu anahtarlar devamlı ikiye ayrılarak sürdüklerinden dikotomik anahtarlar adaı da verilir. A)Hücresiz Droglar: Zamklar, Balzamlar, Mumlar, Reçineler, Yağlar, Lateksler, Ekstreler (Agar, Kateşu)</vt:lpstr>
      <vt:lpstr>B)Hücreli Droglar: B1) Odun borusu taşımayanlar:         Kabuk, Mantar, Polen, Spor, Nişasta  B2)Odun borusu taşıyanlar  B2.1)Yaprak Epiderma hücresi ve Stoma taşıyanlar:   Folia, Flos, Herba  B2.2) yaprak Epiderma Hücresi ve/veya Stoma    taşımayanlar:   B2.2.1) Perikarp elementleri ve Testa taşıyanlar:       Fructus, Semen   B2.2.2) Perikarp elementleri ve Testa         taşımayanlar:        Radix, Rhizoma, Tubera, Bulbus</vt:lpstr>
      <vt:lpstr>Toprakaltı Drogları: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2018-06-08T11:34:27Z</dcterms:created>
  <dcterms:modified xsi:type="dcterms:W3CDTF">2018-06-08T11:41:30Z</dcterms:modified>
</cp:coreProperties>
</file>