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3" r:id="rId8"/>
    <p:sldId id="264"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3" d="100"/>
          <a:sy n="53" d="100"/>
        </p:scale>
        <p:origin x="-56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27/03/20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6430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27/03/20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45334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27/03/20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74697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27/03/20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3019484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3AF240E3-17F6-9446-9097-789CA82B6575}" type="datetimeFigureOut">
              <a:rPr lang="en-US" smtClean="0"/>
              <a:t>27/03/20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716013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3AF240E3-17F6-9446-9097-789CA82B6575}" type="datetimeFigureOut">
              <a:rPr lang="en-US" smtClean="0"/>
              <a:t>27/03/20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822069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3AF240E3-17F6-9446-9097-789CA82B6575}" type="datetimeFigureOut">
              <a:rPr lang="en-US" smtClean="0"/>
              <a:t>27/03/20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90627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3AF240E3-17F6-9446-9097-789CA82B6575}" type="datetimeFigureOut">
              <a:rPr lang="en-US" smtClean="0"/>
              <a:t>27/03/20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411527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F240E3-17F6-9446-9097-789CA82B6575}" type="datetimeFigureOut">
              <a:rPr lang="en-US" smtClean="0"/>
              <a:t>27/03/20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172269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AF240E3-17F6-9446-9097-789CA82B6575}" type="datetimeFigureOut">
              <a:rPr lang="en-US" smtClean="0"/>
              <a:t>27/03/20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48809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AF240E3-17F6-9446-9097-789CA82B6575}" type="datetimeFigureOut">
              <a:rPr lang="en-US" smtClean="0"/>
              <a:t>27/03/20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86350805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240E3-17F6-9446-9097-789CA82B6575}" type="datetimeFigureOut">
              <a:rPr lang="en-US" smtClean="0"/>
              <a:t>27/03/20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EC6BE-EA03-7C46-94F6-58CAB8B7457C}" type="slidenum">
              <a:rPr lang="en-US" smtClean="0"/>
              <a:t>‹#›</a:t>
            </a:fld>
            <a:endParaRPr lang="en-US"/>
          </a:p>
        </p:txBody>
      </p:sp>
    </p:spTree>
    <p:extLst>
      <p:ext uri="{BB962C8B-B14F-4D97-AF65-F5344CB8AC3E}">
        <p14:creationId xmlns:p14="http://schemas.microsoft.com/office/powerpoint/2010/main" val="2083950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3.</a:t>
            </a:r>
            <a:r>
              <a:rPr lang="en-US" dirty="0" smtClean="0"/>
              <a:t>Hafta</a:t>
            </a:r>
            <a:br>
              <a:rPr lang="en-US" dirty="0" smtClean="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31555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Devlet kamu tüzel kişiliğinden ayrı tüzel kişiliği bulunmayan "bakanlıklar", devlet tarafından sunulan kamu hizmetinin temel başlıklarla bölünmesi sonucunda, görevli oldukları hizmetleri devlet adına yürüten, devlet adına yetki kullanan örgütlerdir.</a:t>
            </a:r>
            <a:r>
              <a:rPr lang="en-US" dirty="0" smtClean="0">
                <a:effectLst/>
              </a:rPr>
              <a:t> </a:t>
            </a:r>
            <a:endParaRPr lang="en-US" dirty="0"/>
          </a:p>
        </p:txBody>
      </p:sp>
    </p:spTree>
    <p:extLst>
      <p:ext uri="{BB962C8B-B14F-4D97-AF65-F5344CB8AC3E}">
        <p14:creationId xmlns:p14="http://schemas.microsoft.com/office/powerpoint/2010/main" val="415394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Bakanlıklar, merkezi idarenin başkent teşkilatında kurulmuştur. Merkezde alınan kararlar ve planlanan hizmetler, "taşra teşkilatı" eliyle tüm ülke düzeyinde yürütülür. Buna göre, "merkezi idarenin başkentteki yetkililerinden oluşan teşkilatına başkent teşkilatı, başkent dışındaki tüm ülkeye yayılmış teşkilatına taşra teşkilatı denir" </a:t>
            </a:r>
            <a:endParaRPr lang="en-US" dirty="0"/>
          </a:p>
          <a:p>
            <a:endParaRPr lang="en-US" dirty="0"/>
          </a:p>
        </p:txBody>
      </p:sp>
    </p:spTree>
    <p:extLst>
      <p:ext uri="{BB962C8B-B14F-4D97-AF65-F5344CB8AC3E}">
        <p14:creationId xmlns:p14="http://schemas.microsoft.com/office/powerpoint/2010/main" val="2472479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Yerinden yönetim ilkesi, kimi kamu hizmetlerinin merkezi idare teşkilatı dışında ve merkezi idare hiyerarşisine tabi olmayan kamu tüzel kişileri tarafından yürütülmesidir. Yerinden yönetim kuruluşları, yer yönünden ve hizmet yerinden yönetim kuruluşları olarak ikiye ayrılır</a:t>
            </a:r>
            <a:r>
              <a:rPr lang="en-US" dirty="0" smtClean="0">
                <a:effectLst/>
              </a:rPr>
              <a:t> </a:t>
            </a:r>
            <a:endParaRPr lang="en-US" dirty="0"/>
          </a:p>
        </p:txBody>
      </p:sp>
    </p:spTree>
    <p:extLst>
      <p:ext uri="{BB962C8B-B14F-4D97-AF65-F5344CB8AC3E}">
        <p14:creationId xmlns:p14="http://schemas.microsoft.com/office/powerpoint/2010/main" val="1213255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Yer yönünden yerinden yönetim kuruluşları, yerel yönetim veya mahalli idareler de denir. Anayasa'nın 127. maddesinde mahalli idareler, il özel idaresi, belediye ve köy olarak sayılmıştır. </a:t>
            </a:r>
            <a:endParaRPr lang="en-US" dirty="0"/>
          </a:p>
          <a:p>
            <a:endParaRPr lang="en-US" dirty="0"/>
          </a:p>
        </p:txBody>
      </p:sp>
    </p:spTree>
    <p:extLst>
      <p:ext uri="{BB962C8B-B14F-4D97-AF65-F5344CB8AC3E}">
        <p14:creationId xmlns:p14="http://schemas.microsoft.com/office/powerpoint/2010/main" val="3982073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Anayasa'nın 127. maddesine göre,  Mahalli idareler; il, belediye veya köy halkının mahalli müşterek ihtiyaçlarını karşılamak üzere kuruluş esasları kanunla belirtilen ve karar organları, gene kanunda gösterilen, seçmenler tarafından seçilerek oluşturulan kamu tüzelkişileridir.</a:t>
            </a:r>
            <a:endParaRPr lang="en-US" dirty="0"/>
          </a:p>
          <a:p>
            <a:endParaRPr lang="en-US" dirty="0"/>
          </a:p>
        </p:txBody>
      </p:sp>
    </p:spTree>
    <p:extLst>
      <p:ext uri="{BB962C8B-B14F-4D97-AF65-F5344CB8AC3E}">
        <p14:creationId xmlns:p14="http://schemas.microsoft.com/office/powerpoint/2010/main" val="2850047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21852"/>
            <a:ext cx="8229600" cy="5604311"/>
          </a:xfrm>
        </p:spPr>
        <p:txBody>
          <a:bodyPr>
            <a:normAutofit fontScale="77500" lnSpcReduction="20000"/>
          </a:bodyPr>
          <a:lstStyle/>
          <a:p>
            <a:r>
              <a:rPr lang="tr-TR" dirty="0"/>
              <a:t>Mahalli idarelerin kuruluş ve görevleri ile yetkileri, yerinden yönetim ilkesine uygun olarak kanunla düzenlenir.</a:t>
            </a:r>
            <a:endParaRPr lang="en-US" dirty="0"/>
          </a:p>
          <a:p>
            <a:r>
              <a:rPr lang="tr-TR" dirty="0"/>
              <a:t>Mahalli idarelerin seçimleri, 67 </a:t>
            </a:r>
            <a:r>
              <a:rPr lang="tr-TR" dirty="0" err="1"/>
              <a:t>nci</a:t>
            </a:r>
            <a:r>
              <a:rPr lang="tr-TR" dirty="0"/>
              <a:t> maddedeki esaslara göre beş yılda bir yapılır. Ancak, milletvekili genel veya ara seçiminden önceki veya sonraki bir yıl içinde yapılması gereken mahalli idareler organlarına veya bu organların üyelerine ilişkin genel veya ara seçimler milletvekili genel veya ara seçimleriyle birlikte yapılır. kanun, büyük yerleşim merkezleri için özel yönetim biçimleri getirebilir.</a:t>
            </a:r>
            <a:endParaRPr lang="en-US" dirty="0"/>
          </a:p>
          <a:p>
            <a:r>
              <a:rPr lang="tr-TR" dirty="0"/>
              <a:t>Mahalli idarelerin seçilmiş organlarının, organlık sıfatını kazanmalarına ilişkin itirazların çözümü ve kaybetmeleri, konusundaki denetim yargı yolu ile olur. Ancak, görevleri ile ilgili bir suç sebebi ile hakkında soruşturma veya kovuşturma açılan mahalli idare organları veya bu organların üyelerini, İçişleri Bakanı, </a:t>
            </a:r>
            <a:r>
              <a:rPr lang="tr-TR" dirty="0" err="1"/>
              <a:t>geçiçi</a:t>
            </a:r>
            <a:r>
              <a:rPr lang="tr-TR" dirty="0"/>
              <a:t> bir tedbir olarak, kesin hükme kadar uzaklaştırabilir.</a:t>
            </a:r>
            <a:endParaRPr lang="en-US" dirty="0"/>
          </a:p>
        </p:txBody>
      </p:sp>
    </p:spTree>
    <p:extLst>
      <p:ext uri="{BB962C8B-B14F-4D97-AF65-F5344CB8AC3E}">
        <p14:creationId xmlns:p14="http://schemas.microsoft.com/office/powerpoint/2010/main" val="3581061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Hizmet yerinden yönetim kuruluşları, "teknik bilgi ve uzmanlık isteyen belli bir hizmetin devlet ve mahalli idare tüzel kişiliği dışında örgütlenmesi ve tüzel kişiliğe kavuşturulması sonucu ortaya çıkan kuruluşlardır. " ( Gözler, 117.)</a:t>
            </a:r>
            <a:endParaRPr lang="en-US" dirty="0"/>
          </a:p>
          <a:p>
            <a:endParaRPr lang="en-US" dirty="0"/>
          </a:p>
        </p:txBody>
      </p:sp>
    </p:spTree>
    <p:extLst>
      <p:ext uri="{BB962C8B-B14F-4D97-AF65-F5344CB8AC3E}">
        <p14:creationId xmlns:p14="http://schemas.microsoft.com/office/powerpoint/2010/main" val="888457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Kamu tüzel kişiliği, Anayasa'nın 123. maddesine göre, kanunla veya Cumhurbaşkanlığı kararnamesiyle kurulur. </a:t>
            </a:r>
            <a:endParaRPr lang="en-US" dirty="0"/>
          </a:p>
          <a:p>
            <a:endParaRPr lang="en-US" dirty="0"/>
          </a:p>
        </p:txBody>
      </p:sp>
    </p:spTree>
    <p:extLst>
      <p:ext uri="{BB962C8B-B14F-4D97-AF65-F5344CB8AC3E}">
        <p14:creationId xmlns:p14="http://schemas.microsoft.com/office/powerpoint/2010/main" val="17740886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379</Words>
  <Application>Microsoft Macintosh PowerPoint</Application>
  <PresentationFormat>On-screen Show (4:3)</PresentationFormat>
  <Paragraphs>11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3.Hafta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apple</dc:creator>
  <cp:lastModifiedBy>apple</cp:lastModifiedBy>
  <cp:revision>4</cp:revision>
  <dcterms:created xsi:type="dcterms:W3CDTF">2020-03-27T12:18:14Z</dcterms:created>
  <dcterms:modified xsi:type="dcterms:W3CDTF">2020-03-27T12:48:01Z</dcterms:modified>
</cp:coreProperties>
</file>