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3" r:id="rId4"/>
    <p:sldId id="262" r:id="rId5"/>
    <p:sldId id="264" r:id="rId6"/>
    <p:sldId id="265" r:id="rId7"/>
    <p:sldId id="266" r:id="rId8"/>
    <p:sldId id="267" r:id="rId9"/>
    <p:sldId id="268" r:id="rId10"/>
    <p:sldId id="269" r:id="rId11"/>
    <p:sldId id="270" r:id="rId12"/>
    <p:sldId id="271" r:id="rId13"/>
    <p:sldId id="272" r:id="rId14"/>
    <p:sldId id="273"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03" d="100"/>
          <a:sy n="103" d="100"/>
        </p:scale>
        <p:origin x="120" y="3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312479B-4431-4B14-9B5D-C234DE8B188A}" type="doc">
      <dgm:prSet loTypeId="urn:microsoft.com/office/officeart/2005/8/layout/hList9" loCatId="list" qsTypeId="urn:microsoft.com/office/officeart/2005/8/quickstyle/3d7" qsCatId="3D" csTypeId="urn:microsoft.com/office/officeart/2005/8/colors/accent1_2" csCatId="accent1" phldr="1"/>
      <dgm:spPr/>
      <dgm:t>
        <a:bodyPr/>
        <a:lstStyle/>
        <a:p>
          <a:endParaRPr lang="tr-TR"/>
        </a:p>
      </dgm:t>
    </dgm:pt>
    <dgm:pt modelId="{108744EB-BB5A-4D11-BAF0-6F8BB2EAEF41}">
      <dgm:prSet phldrT="[Metin]" custT="1"/>
      <dgm:spPr/>
      <dgm:t>
        <a:bodyPr/>
        <a:lstStyle/>
        <a:p>
          <a:pPr algn="just"/>
          <a:r>
            <a:rPr lang="tr-TR" sz="1800" dirty="0"/>
            <a:t>TALEP KAVRAMI</a:t>
          </a:r>
        </a:p>
      </dgm:t>
    </dgm:pt>
    <dgm:pt modelId="{4B13DAE5-C17C-4AB4-9DAD-43BA9DE99512}" type="parTrans" cxnId="{63E91248-A7FC-4017-B5B4-0B90CB665F78}">
      <dgm:prSet/>
      <dgm:spPr/>
      <dgm:t>
        <a:bodyPr/>
        <a:lstStyle/>
        <a:p>
          <a:endParaRPr lang="tr-TR"/>
        </a:p>
      </dgm:t>
    </dgm:pt>
    <dgm:pt modelId="{82C260C9-2C7F-431D-B71C-440A3A8A4008}" type="sibTrans" cxnId="{63E91248-A7FC-4017-B5B4-0B90CB665F78}">
      <dgm:prSet/>
      <dgm:spPr/>
      <dgm:t>
        <a:bodyPr/>
        <a:lstStyle/>
        <a:p>
          <a:endParaRPr lang="tr-TR"/>
        </a:p>
      </dgm:t>
    </dgm:pt>
    <dgm:pt modelId="{C4BAC5F4-8688-478E-904D-E9B06793F401}">
      <dgm:prSet phldrT="[Metin]" custT="1"/>
      <dgm:spPr/>
      <dgm:t>
        <a:bodyPr/>
        <a:lstStyle/>
        <a:p>
          <a:pPr algn="just"/>
          <a:r>
            <a:rPr lang="tr-TR" sz="1600" dirty="0"/>
            <a:t>Belirli bir sürede bir mala ve bu malın değişik fiyatlarına karşı bir tüketicinin satın almak istediği mal miktarıdır.</a:t>
          </a:r>
        </a:p>
      </dgm:t>
    </dgm:pt>
    <dgm:pt modelId="{4D8102AA-519E-4CBB-A731-4D05B43FF3A4}" type="parTrans" cxnId="{FD258A0B-0EC3-408E-849D-A8BD59658534}">
      <dgm:prSet/>
      <dgm:spPr/>
      <dgm:t>
        <a:bodyPr/>
        <a:lstStyle/>
        <a:p>
          <a:endParaRPr lang="tr-TR"/>
        </a:p>
      </dgm:t>
    </dgm:pt>
    <dgm:pt modelId="{3A9B3B42-1B20-463C-B580-A0D7AFF61A5F}" type="sibTrans" cxnId="{FD258A0B-0EC3-408E-849D-A8BD59658534}">
      <dgm:prSet/>
      <dgm:spPr/>
      <dgm:t>
        <a:bodyPr/>
        <a:lstStyle/>
        <a:p>
          <a:endParaRPr lang="tr-TR"/>
        </a:p>
      </dgm:t>
    </dgm:pt>
    <dgm:pt modelId="{3481C786-1133-4B93-B3DF-6B64D851FC1C}">
      <dgm:prSet phldrT="[Metin]" custT="1"/>
      <dgm:spPr/>
      <dgm:t>
        <a:bodyPr/>
        <a:lstStyle/>
        <a:p>
          <a:pPr algn="just"/>
          <a:r>
            <a:rPr lang="tr-TR" sz="1800" dirty="0"/>
            <a:t>Tüketicinin talep edeceği mal miktarı o malın değişik fiyatlarının etkisi altındadır</a:t>
          </a:r>
          <a:r>
            <a:rPr lang="tr-TR" sz="1400" dirty="0"/>
            <a:t>.</a:t>
          </a:r>
        </a:p>
      </dgm:t>
    </dgm:pt>
    <dgm:pt modelId="{39AE0206-4613-4C5A-89F7-0BAA70A1BA69}" type="parTrans" cxnId="{C1014C24-0C60-4128-A0A7-8332CAB5FEB8}">
      <dgm:prSet/>
      <dgm:spPr/>
      <dgm:t>
        <a:bodyPr/>
        <a:lstStyle/>
        <a:p>
          <a:endParaRPr lang="tr-TR"/>
        </a:p>
      </dgm:t>
    </dgm:pt>
    <dgm:pt modelId="{830179D5-26DA-4EB8-83E6-182856A56717}" type="sibTrans" cxnId="{C1014C24-0C60-4128-A0A7-8332CAB5FEB8}">
      <dgm:prSet/>
      <dgm:spPr/>
      <dgm:t>
        <a:bodyPr/>
        <a:lstStyle/>
        <a:p>
          <a:endParaRPr lang="tr-TR"/>
        </a:p>
      </dgm:t>
    </dgm:pt>
    <dgm:pt modelId="{C912E6C3-C935-430C-AB49-D4AB13127DD8}">
      <dgm:prSet phldrT="[Metin]" custT="1"/>
      <dgm:spPr/>
      <dgm:t>
        <a:bodyPr/>
        <a:lstStyle/>
        <a:p>
          <a:pPr algn="just"/>
          <a:r>
            <a:rPr lang="tr-TR" sz="1600" dirty="0"/>
            <a:t>TALEP FONKSİYONU</a:t>
          </a:r>
          <a:endParaRPr lang="tr-TR" sz="1200" dirty="0"/>
        </a:p>
      </dgm:t>
    </dgm:pt>
    <dgm:pt modelId="{91ABD3AB-5CD5-410C-86D1-75172000E959}" type="parTrans" cxnId="{C0A2CD18-BC87-4C80-B685-6128425CA895}">
      <dgm:prSet/>
      <dgm:spPr/>
      <dgm:t>
        <a:bodyPr/>
        <a:lstStyle/>
        <a:p>
          <a:endParaRPr lang="tr-TR"/>
        </a:p>
      </dgm:t>
    </dgm:pt>
    <dgm:pt modelId="{43519961-C51A-4991-9E44-79218779B21F}" type="sibTrans" cxnId="{C0A2CD18-BC87-4C80-B685-6128425CA895}">
      <dgm:prSet/>
      <dgm:spPr/>
      <dgm:t>
        <a:bodyPr/>
        <a:lstStyle/>
        <a:p>
          <a:endParaRPr lang="tr-TR"/>
        </a:p>
      </dgm:t>
    </dgm:pt>
    <dgm:pt modelId="{F435945C-E450-450E-820D-8699CAA14350}">
      <dgm:prSet phldrT="[Metin]" custT="1"/>
      <dgm:spPr/>
      <dgm:t>
        <a:bodyPr/>
        <a:lstStyle/>
        <a:p>
          <a:pPr algn="just"/>
          <a:r>
            <a:rPr lang="tr-TR" sz="1600" dirty="0"/>
            <a:t>Bir tüketicinin talebi etkileyen unsurun sadece </a:t>
          </a:r>
          <a:r>
            <a:rPr lang="tr-TR" sz="1600" dirty="0">
              <a:solidFill>
                <a:srgbClr val="FF0000"/>
              </a:solidFill>
            </a:rPr>
            <a:t>mal fiyatları </a:t>
          </a:r>
          <a:r>
            <a:rPr lang="tr-TR" sz="1600" dirty="0"/>
            <a:t>olmayıp, başka unsurların da bunda rol oynar.</a:t>
          </a:r>
        </a:p>
      </dgm:t>
    </dgm:pt>
    <dgm:pt modelId="{22D35EB8-E54B-4300-AF49-46D877363601}" type="parTrans" cxnId="{0BD0B615-520A-4D4C-8A3D-392907E38157}">
      <dgm:prSet/>
      <dgm:spPr/>
      <dgm:t>
        <a:bodyPr/>
        <a:lstStyle/>
        <a:p>
          <a:endParaRPr lang="tr-TR"/>
        </a:p>
      </dgm:t>
    </dgm:pt>
    <dgm:pt modelId="{66809AE5-3EAB-4CDA-825A-5A9F00F4BDA8}" type="sibTrans" cxnId="{0BD0B615-520A-4D4C-8A3D-392907E38157}">
      <dgm:prSet/>
      <dgm:spPr/>
      <dgm:t>
        <a:bodyPr/>
        <a:lstStyle/>
        <a:p>
          <a:endParaRPr lang="tr-TR"/>
        </a:p>
      </dgm:t>
    </dgm:pt>
    <dgm:pt modelId="{D9B2F01B-D61D-4D6B-BAF6-EBEFA3BB86E6}">
      <dgm:prSet phldrT="[Metin]"/>
      <dgm:spPr/>
      <dgm:t>
        <a:bodyPr/>
        <a:lstStyle/>
        <a:p>
          <a:pPr algn="just"/>
          <a:r>
            <a:rPr lang="tr-TR" dirty="0"/>
            <a:t>-</a:t>
          </a:r>
          <a:r>
            <a:rPr lang="tr-TR" dirty="0">
              <a:solidFill>
                <a:srgbClr val="00B050"/>
              </a:solidFill>
            </a:rPr>
            <a:t>Diğer mal fiyatları               -Gelir seviyesi                      -Zevk ve tercihler                  -Tüketicilerin sayısı                -Beklentiler</a:t>
          </a:r>
        </a:p>
      </dgm:t>
    </dgm:pt>
    <dgm:pt modelId="{98AA0C3B-DB7A-4CBC-BD5B-94C236044ED8}" type="parTrans" cxnId="{E40B08B7-3769-4CF6-AF22-CCC2EDC658EA}">
      <dgm:prSet/>
      <dgm:spPr/>
      <dgm:t>
        <a:bodyPr/>
        <a:lstStyle/>
        <a:p>
          <a:endParaRPr lang="tr-TR"/>
        </a:p>
      </dgm:t>
    </dgm:pt>
    <dgm:pt modelId="{64510CB9-A9B3-4A30-A400-2FF0D9147E81}" type="sibTrans" cxnId="{E40B08B7-3769-4CF6-AF22-CCC2EDC658EA}">
      <dgm:prSet/>
      <dgm:spPr/>
      <dgm:t>
        <a:bodyPr/>
        <a:lstStyle/>
        <a:p>
          <a:endParaRPr lang="tr-TR"/>
        </a:p>
      </dgm:t>
    </dgm:pt>
    <dgm:pt modelId="{1B0E8114-CEBC-4A43-B0B3-3360A09BD43E}" type="pres">
      <dgm:prSet presAssocID="{9312479B-4431-4B14-9B5D-C234DE8B188A}" presName="list" presStyleCnt="0">
        <dgm:presLayoutVars>
          <dgm:dir/>
          <dgm:animLvl val="lvl"/>
        </dgm:presLayoutVars>
      </dgm:prSet>
      <dgm:spPr/>
    </dgm:pt>
    <dgm:pt modelId="{818E8FB0-35F1-43FF-A6E4-91D28E3173A7}" type="pres">
      <dgm:prSet presAssocID="{108744EB-BB5A-4D11-BAF0-6F8BB2EAEF41}" presName="posSpace" presStyleCnt="0"/>
      <dgm:spPr/>
    </dgm:pt>
    <dgm:pt modelId="{14AF98BD-DDD0-40A0-B22B-70AA67F2F437}" type="pres">
      <dgm:prSet presAssocID="{108744EB-BB5A-4D11-BAF0-6F8BB2EAEF41}" presName="vertFlow" presStyleCnt="0"/>
      <dgm:spPr/>
    </dgm:pt>
    <dgm:pt modelId="{115BEC78-0D5E-47B1-94F1-14913916EFA4}" type="pres">
      <dgm:prSet presAssocID="{108744EB-BB5A-4D11-BAF0-6F8BB2EAEF41}" presName="topSpace" presStyleCnt="0"/>
      <dgm:spPr/>
    </dgm:pt>
    <dgm:pt modelId="{158A46F1-A213-491B-8E57-08AD01949DCD}" type="pres">
      <dgm:prSet presAssocID="{108744EB-BB5A-4D11-BAF0-6F8BB2EAEF41}" presName="firstComp" presStyleCnt="0"/>
      <dgm:spPr/>
    </dgm:pt>
    <dgm:pt modelId="{BD40EC37-B559-4D80-A44C-41176C946E18}" type="pres">
      <dgm:prSet presAssocID="{108744EB-BB5A-4D11-BAF0-6F8BB2EAEF41}" presName="firstChild" presStyleLbl="bgAccFollowNode1" presStyleIdx="0" presStyleCnt="4"/>
      <dgm:spPr/>
    </dgm:pt>
    <dgm:pt modelId="{D03F1DB3-EB75-4B92-A395-1E17ACDD71B1}" type="pres">
      <dgm:prSet presAssocID="{108744EB-BB5A-4D11-BAF0-6F8BB2EAEF41}" presName="firstChildTx" presStyleLbl="bgAccFollowNode1" presStyleIdx="0" presStyleCnt="4">
        <dgm:presLayoutVars>
          <dgm:bulletEnabled val="1"/>
        </dgm:presLayoutVars>
      </dgm:prSet>
      <dgm:spPr/>
    </dgm:pt>
    <dgm:pt modelId="{49514656-AF81-44DD-9F5A-B4399252A2BC}" type="pres">
      <dgm:prSet presAssocID="{3481C786-1133-4B93-B3DF-6B64D851FC1C}" presName="comp" presStyleCnt="0"/>
      <dgm:spPr/>
    </dgm:pt>
    <dgm:pt modelId="{1CE50B2E-4C57-4A49-BC81-3E0E6D6D2645}" type="pres">
      <dgm:prSet presAssocID="{3481C786-1133-4B93-B3DF-6B64D851FC1C}" presName="child" presStyleLbl="bgAccFollowNode1" presStyleIdx="1" presStyleCnt="4"/>
      <dgm:spPr/>
    </dgm:pt>
    <dgm:pt modelId="{8CEB2210-B7C2-4409-9967-E09912B02FC6}" type="pres">
      <dgm:prSet presAssocID="{3481C786-1133-4B93-B3DF-6B64D851FC1C}" presName="childTx" presStyleLbl="bgAccFollowNode1" presStyleIdx="1" presStyleCnt="4">
        <dgm:presLayoutVars>
          <dgm:bulletEnabled val="1"/>
        </dgm:presLayoutVars>
      </dgm:prSet>
      <dgm:spPr/>
    </dgm:pt>
    <dgm:pt modelId="{47AF6D7D-7F4E-43C1-829E-200C323BE1D9}" type="pres">
      <dgm:prSet presAssocID="{108744EB-BB5A-4D11-BAF0-6F8BB2EAEF41}" presName="negSpace" presStyleCnt="0"/>
      <dgm:spPr/>
    </dgm:pt>
    <dgm:pt modelId="{52CDBAA0-8357-42C3-9A7E-52A4D41205E8}" type="pres">
      <dgm:prSet presAssocID="{108744EB-BB5A-4D11-BAF0-6F8BB2EAEF41}" presName="circle" presStyleLbl="node1" presStyleIdx="0" presStyleCnt="2"/>
      <dgm:spPr/>
    </dgm:pt>
    <dgm:pt modelId="{07482A4E-65E7-42BE-9F6B-B2227DBFD54A}" type="pres">
      <dgm:prSet presAssocID="{82C260C9-2C7F-431D-B71C-440A3A8A4008}" presName="transSpace" presStyleCnt="0"/>
      <dgm:spPr/>
    </dgm:pt>
    <dgm:pt modelId="{7FE9412C-F9DE-4EFA-BDCC-925C91464FF7}" type="pres">
      <dgm:prSet presAssocID="{C912E6C3-C935-430C-AB49-D4AB13127DD8}" presName="posSpace" presStyleCnt="0"/>
      <dgm:spPr/>
    </dgm:pt>
    <dgm:pt modelId="{E44FEED4-B70D-44EC-AAF1-8032DCAF28EF}" type="pres">
      <dgm:prSet presAssocID="{C912E6C3-C935-430C-AB49-D4AB13127DD8}" presName="vertFlow" presStyleCnt="0"/>
      <dgm:spPr/>
    </dgm:pt>
    <dgm:pt modelId="{ED82CA8B-69EB-48E2-A251-F3D68391AA82}" type="pres">
      <dgm:prSet presAssocID="{C912E6C3-C935-430C-AB49-D4AB13127DD8}" presName="topSpace" presStyleCnt="0"/>
      <dgm:spPr/>
    </dgm:pt>
    <dgm:pt modelId="{FE733C6A-E5A5-4173-868B-761EA0048AC0}" type="pres">
      <dgm:prSet presAssocID="{C912E6C3-C935-430C-AB49-D4AB13127DD8}" presName="firstComp" presStyleCnt="0"/>
      <dgm:spPr/>
    </dgm:pt>
    <dgm:pt modelId="{1CD90295-62AE-4587-AE9B-C7D927662F5F}" type="pres">
      <dgm:prSet presAssocID="{C912E6C3-C935-430C-AB49-D4AB13127DD8}" presName="firstChild" presStyleLbl="bgAccFollowNode1" presStyleIdx="2" presStyleCnt="4" custLinFactNeighborX="-8496" custLinFactNeighborY="1820"/>
      <dgm:spPr/>
    </dgm:pt>
    <dgm:pt modelId="{A06819BD-46BE-4855-AF81-E7E9ABB9C0D1}" type="pres">
      <dgm:prSet presAssocID="{C912E6C3-C935-430C-AB49-D4AB13127DD8}" presName="firstChildTx" presStyleLbl="bgAccFollowNode1" presStyleIdx="2" presStyleCnt="4">
        <dgm:presLayoutVars>
          <dgm:bulletEnabled val="1"/>
        </dgm:presLayoutVars>
      </dgm:prSet>
      <dgm:spPr/>
    </dgm:pt>
    <dgm:pt modelId="{2E6E26FA-5D7E-4E42-B510-A0707106A24B}" type="pres">
      <dgm:prSet presAssocID="{D9B2F01B-D61D-4D6B-BAF6-EBEFA3BB86E6}" presName="comp" presStyleCnt="0"/>
      <dgm:spPr/>
    </dgm:pt>
    <dgm:pt modelId="{E9E3E0D1-469A-4116-AD81-A544EA4C77D0}" type="pres">
      <dgm:prSet presAssocID="{D9B2F01B-D61D-4D6B-BAF6-EBEFA3BB86E6}" presName="child" presStyleLbl="bgAccFollowNode1" presStyleIdx="3" presStyleCnt="4" custLinFactNeighborX="503" custLinFactNeighborY="2687"/>
      <dgm:spPr/>
    </dgm:pt>
    <dgm:pt modelId="{840F5F53-4E4B-4797-BE3B-A37AEA53C252}" type="pres">
      <dgm:prSet presAssocID="{D9B2F01B-D61D-4D6B-BAF6-EBEFA3BB86E6}" presName="childTx" presStyleLbl="bgAccFollowNode1" presStyleIdx="3" presStyleCnt="4">
        <dgm:presLayoutVars>
          <dgm:bulletEnabled val="1"/>
        </dgm:presLayoutVars>
      </dgm:prSet>
      <dgm:spPr/>
    </dgm:pt>
    <dgm:pt modelId="{46D5D455-97B1-4425-B8F7-D358D444E9FD}" type="pres">
      <dgm:prSet presAssocID="{C912E6C3-C935-430C-AB49-D4AB13127DD8}" presName="negSpace" presStyleCnt="0"/>
      <dgm:spPr/>
    </dgm:pt>
    <dgm:pt modelId="{6D53D875-FD10-4B2F-8BAB-724885816F31}" type="pres">
      <dgm:prSet presAssocID="{C912E6C3-C935-430C-AB49-D4AB13127DD8}" presName="circle" presStyleLbl="node1" presStyleIdx="1" presStyleCnt="2"/>
      <dgm:spPr/>
    </dgm:pt>
  </dgm:ptLst>
  <dgm:cxnLst>
    <dgm:cxn modelId="{FD258A0B-0EC3-408E-849D-A8BD59658534}" srcId="{108744EB-BB5A-4D11-BAF0-6F8BB2EAEF41}" destId="{C4BAC5F4-8688-478E-904D-E9B06793F401}" srcOrd="0" destOrd="0" parTransId="{4D8102AA-519E-4CBB-A731-4D05B43FF3A4}" sibTransId="{3A9B3B42-1B20-463C-B580-A0D7AFF61A5F}"/>
    <dgm:cxn modelId="{87831A15-421A-4497-BC21-36051A9AC57A}" type="presOf" srcId="{9312479B-4431-4B14-9B5D-C234DE8B188A}" destId="{1B0E8114-CEBC-4A43-B0B3-3360A09BD43E}" srcOrd="0" destOrd="0" presId="urn:microsoft.com/office/officeart/2005/8/layout/hList9"/>
    <dgm:cxn modelId="{0BD0B615-520A-4D4C-8A3D-392907E38157}" srcId="{C912E6C3-C935-430C-AB49-D4AB13127DD8}" destId="{F435945C-E450-450E-820D-8699CAA14350}" srcOrd="0" destOrd="0" parTransId="{22D35EB8-E54B-4300-AF49-46D877363601}" sibTransId="{66809AE5-3EAB-4CDA-825A-5A9F00F4BDA8}"/>
    <dgm:cxn modelId="{C0A2CD18-BC87-4C80-B685-6128425CA895}" srcId="{9312479B-4431-4B14-9B5D-C234DE8B188A}" destId="{C912E6C3-C935-430C-AB49-D4AB13127DD8}" srcOrd="1" destOrd="0" parTransId="{91ABD3AB-5CD5-410C-86D1-75172000E959}" sibTransId="{43519961-C51A-4991-9E44-79218779B21F}"/>
    <dgm:cxn modelId="{1395721B-B860-4E71-A8A7-E04075BB8F43}" type="presOf" srcId="{F435945C-E450-450E-820D-8699CAA14350}" destId="{A06819BD-46BE-4855-AF81-E7E9ABB9C0D1}" srcOrd="1" destOrd="0" presId="urn:microsoft.com/office/officeart/2005/8/layout/hList9"/>
    <dgm:cxn modelId="{3913BF1B-666E-4B86-9913-B6F5CBCAAB9A}" type="presOf" srcId="{F435945C-E450-450E-820D-8699CAA14350}" destId="{1CD90295-62AE-4587-AE9B-C7D927662F5F}" srcOrd="0" destOrd="0" presId="urn:microsoft.com/office/officeart/2005/8/layout/hList9"/>
    <dgm:cxn modelId="{01D0081F-04E1-41EE-8E14-D07CA45AED25}" type="presOf" srcId="{C912E6C3-C935-430C-AB49-D4AB13127DD8}" destId="{6D53D875-FD10-4B2F-8BAB-724885816F31}" srcOrd="0" destOrd="0" presId="urn:microsoft.com/office/officeart/2005/8/layout/hList9"/>
    <dgm:cxn modelId="{C84ACE23-6789-4321-8A43-501AE1051B49}" type="presOf" srcId="{C4BAC5F4-8688-478E-904D-E9B06793F401}" destId="{BD40EC37-B559-4D80-A44C-41176C946E18}" srcOrd="0" destOrd="0" presId="urn:microsoft.com/office/officeart/2005/8/layout/hList9"/>
    <dgm:cxn modelId="{C1014C24-0C60-4128-A0A7-8332CAB5FEB8}" srcId="{108744EB-BB5A-4D11-BAF0-6F8BB2EAEF41}" destId="{3481C786-1133-4B93-B3DF-6B64D851FC1C}" srcOrd="1" destOrd="0" parTransId="{39AE0206-4613-4C5A-89F7-0BAA70A1BA69}" sibTransId="{830179D5-26DA-4EB8-83E6-182856A56717}"/>
    <dgm:cxn modelId="{1FC67636-CC56-4AD4-A1A6-C5ABD3285977}" type="presOf" srcId="{D9B2F01B-D61D-4D6B-BAF6-EBEFA3BB86E6}" destId="{E9E3E0D1-469A-4116-AD81-A544EA4C77D0}" srcOrd="0" destOrd="0" presId="urn:microsoft.com/office/officeart/2005/8/layout/hList9"/>
    <dgm:cxn modelId="{BCE37967-5165-4882-A052-CA8E60E8B1B7}" type="presOf" srcId="{D9B2F01B-D61D-4D6B-BAF6-EBEFA3BB86E6}" destId="{840F5F53-4E4B-4797-BE3B-A37AEA53C252}" srcOrd="1" destOrd="0" presId="urn:microsoft.com/office/officeart/2005/8/layout/hList9"/>
    <dgm:cxn modelId="{63E91248-A7FC-4017-B5B4-0B90CB665F78}" srcId="{9312479B-4431-4B14-9B5D-C234DE8B188A}" destId="{108744EB-BB5A-4D11-BAF0-6F8BB2EAEF41}" srcOrd="0" destOrd="0" parTransId="{4B13DAE5-C17C-4AB4-9DAD-43BA9DE99512}" sibTransId="{82C260C9-2C7F-431D-B71C-440A3A8A4008}"/>
    <dgm:cxn modelId="{027AB64C-7751-4F03-8F0A-09DAA15D88B0}" type="presOf" srcId="{108744EB-BB5A-4D11-BAF0-6F8BB2EAEF41}" destId="{52CDBAA0-8357-42C3-9A7E-52A4D41205E8}" srcOrd="0" destOrd="0" presId="urn:microsoft.com/office/officeart/2005/8/layout/hList9"/>
    <dgm:cxn modelId="{63788552-BE8A-4D78-BA29-2C2C558E543F}" type="presOf" srcId="{3481C786-1133-4B93-B3DF-6B64D851FC1C}" destId="{8CEB2210-B7C2-4409-9967-E09912B02FC6}" srcOrd="1" destOrd="0" presId="urn:microsoft.com/office/officeart/2005/8/layout/hList9"/>
    <dgm:cxn modelId="{F6691A83-0C18-446C-BD9A-DF4DE6438FD2}" type="presOf" srcId="{C4BAC5F4-8688-478E-904D-E9B06793F401}" destId="{D03F1DB3-EB75-4B92-A395-1E17ACDD71B1}" srcOrd="1" destOrd="0" presId="urn:microsoft.com/office/officeart/2005/8/layout/hList9"/>
    <dgm:cxn modelId="{7C3A0791-B168-4277-969A-CE1ADAE0C546}" type="presOf" srcId="{3481C786-1133-4B93-B3DF-6B64D851FC1C}" destId="{1CE50B2E-4C57-4A49-BC81-3E0E6D6D2645}" srcOrd="0" destOrd="0" presId="urn:microsoft.com/office/officeart/2005/8/layout/hList9"/>
    <dgm:cxn modelId="{E40B08B7-3769-4CF6-AF22-CCC2EDC658EA}" srcId="{C912E6C3-C935-430C-AB49-D4AB13127DD8}" destId="{D9B2F01B-D61D-4D6B-BAF6-EBEFA3BB86E6}" srcOrd="1" destOrd="0" parTransId="{98AA0C3B-DB7A-4CBC-BD5B-94C236044ED8}" sibTransId="{64510CB9-A9B3-4A30-A400-2FF0D9147E81}"/>
    <dgm:cxn modelId="{833D1AD1-B0E1-40DF-AFD2-0979F63380D6}" type="presParOf" srcId="{1B0E8114-CEBC-4A43-B0B3-3360A09BD43E}" destId="{818E8FB0-35F1-43FF-A6E4-91D28E3173A7}" srcOrd="0" destOrd="0" presId="urn:microsoft.com/office/officeart/2005/8/layout/hList9"/>
    <dgm:cxn modelId="{CDF37CB1-3998-4E8D-B877-998A62E876B5}" type="presParOf" srcId="{1B0E8114-CEBC-4A43-B0B3-3360A09BD43E}" destId="{14AF98BD-DDD0-40A0-B22B-70AA67F2F437}" srcOrd="1" destOrd="0" presId="urn:microsoft.com/office/officeart/2005/8/layout/hList9"/>
    <dgm:cxn modelId="{D33AEE56-3631-43B9-A17A-B9C2D481F148}" type="presParOf" srcId="{14AF98BD-DDD0-40A0-B22B-70AA67F2F437}" destId="{115BEC78-0D5E-47B1-94F1-14913916EFA4}" srcOrd="0" destOrd="0" presId="urn:microsoft.com/office/officeart/2005/8/layout/hList9"/>
    <dgm:cxn modelId="{9F14F1B6-C03E-4BD6-A648-4E4EBF3FB38E}" type="presParOf" srcId="{14AF98BD-DDD0-40A0-B22B-70AA67F2F437}" destId="{158A46F1-A213-491B-8E57-08AD01949DCD}" srcOrd="1" destOrd="0" presId="urn:microsoft.com/office/officeart/2005/8/layout/hList9"/>
    <dgm:cxn modelId="{3733579C-73C7-40C5-BCC7-3313BAF940B1}" type="presParOf" srcId="{158A46F1-A213-491B-8E57-08AD01949DCD}" destId="{BD40EC37-B559-4D80-A44C-41176C946E18}" srcOrd="0" destOrd="0" presId="urn:microsoft.com/office/officeart/2005/8/layout/hList9"/>
    <dgm:cxn modelId="{3B9E58E3-7F38-4A71-857D-834955CAAE88}" type="presParOf" srcId="{158A46F1-A213-491B-8E57-08AD01949DCD}" destId="{D03F1DB3-EB75-4B92-A395-1E17ACDD71B1}" srcOrd="1" destOrd="0" presId="urn:microsoft.com/office/officeart/2005/8/layout/hList9"/>
    <dgm:cxn modelId="{F5F3FC69-B120-4186-819E-A9F379DED387}" type="presParOf" srcId="{14AF98BD-DDD0-40A0-B22B-70AA67F2F437}" destId="{49514656-AF81-44DD-9F5A-B4399252A2BC}" srcOrd="2" destOrd="0" presId="urn:microsoft.com/office/officeart/2005/8/layout/hList9"/>
    <dgm:cxn modelId="{67FAAF94-95EF-476C-82B6-E5B30B325EE0}" type="presParOf" srcId="{49514656-AF81-44DD-9F5A-B4399252A2BC}" destId="{1CE50B2E-4C57-4A49-BC81-3E0E6D6D2645}" srcOrd="0" destOrd="0" presId="urn:microsoft.com/office/officeart/2005/8/layout/hList9"/>
    <dgm:cxn modelId="{EB72AD1E-4C3D-488F-B215-D6CE65A50436}" type="presParOf" srcId="{49514656-AF81-44DD-9F5A-B4399252A2BC}" destId="{8CEB2210-B7C2-4409-9967-E09912B02FC6}" srcOrd="1" destOrd="0" presId="urn:microsoft.com/office/officeart/2005/8/layout/hList9"/>
    <dgm:cxn modelId="{AE37E64F-A3CB-45AA-BD42-4CAA3506BE9B}" type="presParOf" srcId="{1B0E8114-CEBC-4A43-B0B3-3360A09BD43E}" destId="{47AF6D7D-7F4E-43C1-829E-200C323BE1D9}" srcOrd="2" destOrd="0" presId="urn:microsoft.com/office/officeart/2005/8/layout/hList9"/>
    <dgm:cxn modelId="{F664E1BB-F1F7-4E92-8BF3-F3D5019AA19A}" type="presParOf" srcId="{1B0E8114-CEBC-4A43-B0B3-3360A09BD43E}" destId="{52CDBAA0-8357-42C3-9A7E-52A4D41205E8}" srcOrd="3" destOrd="0" presId="urn:microsoft.com/office/officeart/2005/8/layout/hList9"/>
    <dgm:cxn modelId="{36324D39-5526-43B0-91DB-D04F7A24AE1D}" type="presParOf" srcId="{1B0E8114-CEBC-4A43-B0B3-3360A09BD43E}" destId="{07482A4E-65E7-42BE-9F6B-B2227DBFD54A}" srcOrd="4" destOrd="0" presId="urn:microsoft.com/office/officeart/2005/8/layout/hList9"/>
    <dgm:cxn modelId="{1A9BB547-C259-4C33-BFFE-59F321297D46}" type="presParOf" srcId="{1B0E8114-CEBC-4A43-B0B3-3360A09BD43E}" destId="{7FE9412C-F9DE-4EFA-BDCC-925C91464FF7}" srcOrd="5" destOrd="0" presId="urn:microsoft.com/office/officeart/2005/8/layout/hList9"/>
    <dgm:cxn modelId="{0AF971C2-9674-4B7A-8BCB-E7EE92AC1CE5}" type="presParOf" srcId="{1B0E8114-CEBC-4A43-B0B3-3360A09BD43E}" destId="{E44FEED4-B70D-44EC-AAF1-8032DCAF28EF}" srcOrd="6" destOrd="0" presId="urn:microsoft.com/office/officeart/2005/8/layout/hList9"/>
    <dgm:cxn modelId="{2371BE43-5E37-408D-B219-E83DCB7B1742}" type="presParOf" srcId="{E44FEED4-B70D-44EC-AAF1-8032DCAF28EF}" destId="{ED82CA8B-69EB-48E2-A251-F3D68391AA82}" srcOrd="0" destOrd="0" presId="urn:microsoft.com/office/officeart/2005/8/layout/hList9"/>
    <dgm:cxn modelId="{CFBA55F2-7183-48F6-9D91-13DA62F68DBD}" type="presParOf" srcId="{E44FEED4-B70D-44EC-AAF1-8032DCAF28EF}" destId="{FE733C6A-E5A5-4173-868B-761EA0048AC0}" srcOrd="1" destOrd="0" presId="urn:microsoft.com/office/officeart/2005/8/layout/hList9"/>
    <dgm:cxn modelId="{DD767E12-1A09-44BF-A6C8-AC6BAD4F8388}" type="presParOf" srcId="{FE733C6A-E5A5-4173-868B-761EA0048AC0}" destId="{1CD90295-62AE-4587-AE9B-C7D927662F5F}" srcOrd="0" destOrd="0" presId="urn:microsoft.com/office/officeart/2005/8/layout/hList9"/>
    <dgm:cxn modelId="{34CBCCA3-FDDF-4718-8741-38323499B674}" type="presParOf" srcId="{FE733C6A-E5A5-4173-868B-761EA0048AC0}" destId="{A06819BD-46BE-4855-AF81-E7E9ABB9C0D1}" srcOrd="1" destOrd="0" presId="urn:microsoft.com/office/officeart/2005/8/layout/hList9"/>
    <dgm:cxn modelId="{D96C92A7-6B82-457A-B48B-F933E6DEE55F}" type="presParOf" srcId="{E44FEED4-B70D-44EC-AAF1-8032DCAF28EF}" destId="{2E6E26FA-5D7E-4E42-B510-A0707106A24B}" srcOrd="2" destOrd="0" presId="urn:microsoft.com/office/officeart/2005/8/layout/hList9"/>
    <dgm:cxn modelId="{FE9C153B-7288-4E68-A44B-26BEB6A6DC9F}" type="presParOf" srcId="{2E6E26FA-5D7E-4E42-B510-A0707106A24B}" destId="{E9E3E0D1-469A-4116-AD81-A544EA4C77D0}" srcOrd="0" destOrd="0" presId="urn:microsoft.com/office/officeart/2005/8/layout/hList9"/>
    <dgm:cxn modelId="{C1BC0CF1-F54D-41D8-AFC3-B7AAAFB24223}" type="presParOf" srcId="{2E6E26FA-5D7E-4E42-B510-A0707106A24B}" destId="{840F5F53-4E4B-4797-BE3B-A37AEA53C252}" srcOrd="1" destOrd="0" presId="urn:microsoft.com/office/officeart/2005/8/layout/hList9"/>
    <dgm:cxn modelId="{D5D42C49-388D-4005-8696-9E87E8EEA93C}" type="presParOf" srcId="{1B0E8114-CEBC-4A43-B0B3-3360A09BD43E}" destId="{46D5D455-97B1-4425-B8F7-D358D444E9FD}" srcOrd="7" destOrd="0" presId="urn:microsoft.com/office/officeart/2005/8/layout/hList9"/>
    <dgm:cxn modelId="{2FF1320F-2634-4507-8884-42FB9434371B}" type="presParOf" srcId="{1B0E8114-CEBC-4A43-B0B3-3360A09BD43E}" destId="{6D53D875-FD10-4B2F-8BAB-724885816F31}" srcOrd="8" destOrd="0" presId="urn:microsoft.com/office/officeart/2005/8/layout/hList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8E3CA6C-106E-4D8A-BAF5-9B8E3D4E7E60}" type="doc">
      <dgm:prSet loTypeId="urn:microsoft.com/office/officeart/2005/8/layout/hList9" loCatId="list" qsTypeId="urn:microsoft.com/office/officeart/2005/8/quickstyle/3d7" qsCatId="3D" csTypeId="urn:microsoft.com/office/officeart/2005/8/colors/accent1_2" csCatId="accent1" phldr="1"/>
      <dgm:spPr/>
      <dgm:t>
        <a:bodyPr/>
        <a:lstStyle/>
        <a:p>
          <a:endParaRPr lang="tr-TR"/>
        </a:p>
      </dgm:t>
    </dgm:pt>
    <dgm:pt modelId="{B1BC79E8-A874-4855-A0BB-96B31AE01187}">
      <dgm:prSet phldrT="[Metin]" custT="1"/>
      <dgm:spPr/>
      <dgm:t>
        <a:bodyPr/>
        <a:lstStyle/>
        <a:p>
          <a:r>
            <a:rPr lang="tr-TR" sz="2000" dirty="0"/>
            <a:t>Arz Kavramı</a:t>
          </a:r>
        </a:p>
      </dgm:t>
    </dgm:pt>
    <dgm:pt modelId="{BB13CA0E-B8D8-41B5-A9B7-E11392A76A28}" type="parTrans" cxnId="{4B830A2E-FE41-4EAB-BE44-9385E7DA8748}">
      <dgm:prSet/>
      <dgm:spPr/>
      <dgm:t>
        <a:bodyPr/>
        <a:lstStyle/>
        <a:p>
          <a:endParaRPr lang="tr-TR"/>
        </a:p>
      </dgm:t>
    </dgm:pt>
    <dgm:pt modelId="{EA69AB70-F519-4542-B9BC-98006E388D0D}" type="sibTrans" cxnId="{4B830A2E-FE41-4EAB-BE44-9385E7DA8748}">
      <dgm:prSet/>
      <dgm:spPr/>
      <dgm:t>
        <a:bodyPr/>
        <a:lstStyle/>
        <a:p>
          <a:endParaRPr lang="tr-TR"/>
        </a:p>
      </dgm:t>
    </dgm:pt>
    <dgm:pt modelId="{B3AAE37E-16FF-4AC2-BDE1-395E802CF2E1}">
      <dgm:prSet phldrT="[Metin]" custT="1"/>
      <dgm:spPr/>
      <dgm:t>
        <a:bodyPr/>
        <a:lstStyle/>
        <a:p>
          <a:pPr algn="just"/>
          <a:r>
            <a:rPr lang="tr-TR" sz="1600" dirty="0"/>
            <a:t>Arz; bir satıcının veya </a:t>
          </a:r>
          <a:r>
            <a:rPr lang="tr-TR" sz="1600" dirty="0">
              <a:solidFill>
                <a:srgbClr val="FF0000"/>
              </a:solidFill>
            </a:rPr>
            <a:t>üreticinin belli bir zaman süresi içinde elinde bulundurduğu bir malın, değişik fiyatları karşısında piyasada bu maldan satmaya razı olduğu miktardır.</a:t>
          </a:r>
        </a:p>
      </dgm:t>
    </dgm:pt>
    <dgm:pt modelId="{770A3D43-A82F-4972-B98F-69DD22C6E867}" type="parTrans" cxnId="{95F97D60-7D80-4134-8D45-BFF54D12FC4E}">
      <dgm:prSet/>
      <dgm:spPr/>
      <dgm:t>
        <a:bodyPr/>
        <a:lstStyle/>
        <a:p>
          <a:endParaRPr lang="tr-TR"/>
        </a:p>
      </dgm:t>
    </dgm:pt>
    <dgm:pt modelId="{8019861E-3E1F-411A-B4EA-4502BAEF6BDC}" type="sibTrans" cxnId="{95F97D60-7D80-4134-8D45-BFF54D12FC4E}">
      <dgm:prSet/>
      <dgm:spPr/>
      <dgm:t>
        <a:bodyPr/>
        <a:lstStyle/>
        <a:p>
          <a:endParaRPr lang="tr-TR"/>
        </a:p>
      </dgm:t>
    </dgm:pt>
    <dgm:pt modelId="{EAA88868-0907-429E-B194-19DC35D0DA82}">
      <dgm:prSet phldrT="[Metin]" custT="1"/>
      <dgm:spPr/>
      <dgm:t>
        <a:bodyPr/>
        <a:lstStyle/>
        <a:p>
          <a:r>
            <a:rPr lang="tr-TR" sz="1400" dirty="0"/>
            <a:t>Arz Fonksiyonu</a:t>
          </a:r>
        </a:p>
      </dgm:t>
    </dgm:pt>
    <dgm:pt modelId="{E86D45AF-A6D0-42FA-8A3D-7930FE5FF63A}" type="parTrans" cxnId="{E87C29EE-64FE-4970-8D8B-7EC7110A15D8}">
      <dgm:prSet/>
      <dgm:spPr/>
      <dgm:t>
        <a:bodyPr/>
        <a:lstStyle/>
        <a:p>
          <a:endParaRPr lang="tr-TR"/>
        </a:p>
      </dgm:t>
    </dgm:pt>
    <dgm:pt modelId="{CCABBE22-EACB-4166-A8C7-6D09F5AF7400}" type="sibTrans" cxnId="{E87C29EE-64FE-4970-8D8B-7EC7110A15D8}">
      <dgm:prSet/>
      <dgm:spPr/>
      <dgm:t>
        <a:bodyPr/>
        <a:lstStyle/>
        <a:p>
          <a:endParaRPr lang="tr-TR"/>
        </a:p>
      </dgm:t>
    </dgm:pt>
    <dgm:pt modelId="{55427F7C-1E51-4BFD-850E-AB6BD4BE73D9}">
      <dgm:prSet phldrT="[Metin]" custT="1"/>
      <dgm:spPr/>
      <dgm:t>
        <a:bodyPr/>
        <a:lstStyle/>
        <a:p>
          <a:pPr algn="just"/>
          <a:r>
            <a:rPr lang="tr-TR" sz="1400" dirty="0"/>
            <a:t>Arz fonksiyonu, </a:t>
          </a:r>
          <a:r>
            <a:rPr lang="tr-TR" sz="1400" dirty="0">
              <a:solidFill>
                <a:srgbClr val="FF0000"/>
              </a:solidFill>
            </a:rPr>
            <a:t>bir malın mümkün olan bütün fiyatları ile bu fiyatlardan arz edilebilecek mal miktarları arasındaki ilişkiyi göstermektedir</a:t>
          </a:r>
          <a:r>
            <a:rPr lang="tr-TR" sz="1400" dirty="0"/>
            <a:t>. Bir üreticinin; üretmek ve satmak istediği mal miktarı birçok faktörlerin etkisi altındadır.</a:t>
          </a:r>
        </a:p>
        <a:p>
          <a:pPr algn="just"/>
          <a:r>
            <a:rPr lang="tr-TR" sz="1400" dirty="0"/>
            <a:t>Bunlar;                  </a:t>
          </a:r>
        </a:p>
      </dgm:t>
    </dgm:pt>
    <dgm:pt modelId="{371BFD5E-F647-4557-9E8E-D44809BA5372}" type="parTrans" cxnId="{29B1D318-F80C-4527-A005-D2522313AC2A}">
      <dgm:prSet/>
      <dgm:spPr/>
      <dgm:t>
        <a:bodyPr/>
        <a:lstStyle/>
        <a:p>
          <a:endParaRPr lang="tr-TR"/>
        </a:p>
      </dgm:t>
    </dgm:pt>
    <dgm:pt modelId="{5C2191B2-F789-4BD1-A42C-8C61DC3D0E17}" type="sibTrans" cxnId="{29B1D318-F80C-4527-A005-D2522313AC2A}">
      <dgm:prSet/>
      <dgm:spPr/>
      <dgm:t>
        <a:bodyPr/>
        <a:lstStyle/>
        <a:p>
          <a:endParaRPr lang="tr-TR"/>
        </a:p>
      </dgm:t>
    </dgm:pt>
    <dgm:pt modelId="{E6BE1055-270E-4118-B0B8-37E80C106893}">
      <dgm:prSet phldrT="[Metin]" custT="1"/>
      <dgm:spPr/>
      <dgm:t>
        <a:bodyPr/>
        <a:lstStyle/>
        <a:p>
          <a:pPr algn="l"/>
          <a:r>
            <a:rPr lang="tr-TR" sz="1200" dirty="0"/>
            <a:t>-</a:t>
          </a:r>
          <a:r>
            <a:rPr lang="tr-TR" sz="1400" dirty="0">
              <a:solidFill>
                <a:srgbClr val="002060"/>
              </a:solidFill>
            </a:rPr>
            <a:t>Malın fiyatı                                        -Diğer mal fiyatları                           -Üretim maliyetleri                           -Teknoloji                                          -Zevkler ve moda                             -Üreticilerin beklentileri                      -Vergiler                                               -Firma sayısı</a:t>
          </a:r>
        </a:p>
      </dgm:t>
    </dgm:pt>
    <dgm:pt modelId="{E46DE30B-5A8B-45E8-9F02-0AE45DA3204C}" type="parTrans" cxnId="{41FC4510-CF90-459A-A50B-947D54C4600B}">
      <dgm:prSet/>
      <dgm:spPr/>
      <dgm:t>
        <a:bodyPr/>
        <a:lstStyle/>
        <a:p>
          <a:endParaRPr lang="tr-TR"/>
        </a:p>
      </dgm:t>
    </dgm:pt>
    <dgm:pt modelId="{57EF886C-8336-4C73-9261-A43B49FF342A}" type="sibTrans" cxnId="{41FC4510-CF90-459A-A50B-947D54C4600B}">
      <dgm:prSet/>
      <dgm:spPr/>
      <dgm:t>
        <a:bodyPr/>
        <a:lstStyle/>
        <a:p>
          <a:endParaRPr lang="tr-TR"/>
        </a:p>
      </dgm:t>
    </dgm:pt>
    <dgm:pt modelId="{371CC04B-0498-4E9A-800B-4F4BA1141A88}" type="pres">
      <dgm:prSet presAssocID="{C8E3CA6C-106E-4D8A-BAF5-9B8E3D4E7E60}" presName="list" presStyleCnt="0">
        <dgm:presLayoutVars>
          <dgm:dir/>
          <dgm:animLvl val="lvl"/>
        </dgm:presLayoutVars>
      </dgm:prSet>
      <dgm:spPr/>
    </dgm:pt>
    <dgm:pt modelId="{9C9D65A2-6009-4BCF-A063-74DA18DE90E5}" type="pres">
      <dgm:prSet presAssocID="{B1BC79E8-A874-4855-A0BB-96B31AE01187}" presName="posSpace" presStyleCnt="0"/>
      <dgm:spPr/>
    </dgm:pt>
    <dgm:pt modelId="{82D247F3-0393-4662-B8AE-D147D5E536D3}" type="pres">
      <dgm:prSet presAssocID="{B1BC79E8-A874-4855-A0BB-96B31AE01187}" presName="vertFlow" presStyleCnt="0"/>
      <dgm:spPr/>
    </dgm:pt>
    <dgm:pt modelId="{783D7FBD-05EC-49D7-AD31-A0E7324C56CA}" type="pres">
      <dgm:prSet presAssocID="{B1BC79E8-A874-4855-A0BB-96B31AE01187}" presName="topSpace" presStyleCnt="0"/>
      <dgm:spPr/>
    </dgm:pt>
    <dgm:pt modelId="{58DA7FC9-460C-41FA-B781-46849610A7E0}" type="pres">
      <dgm:prSet presAssocID="{B1BC79E8-A874-4855-A0BB-96B31AE01187}" presName="firstComp" presStyleCnt="0"/>
      <dgm:spPr/>
    </dgm:pt>
    <dgm:pt modelId="{79D2636B-071B-449B-B484-77745F32F628}" type="pres">
      <dgm:prSet presAssocID="{B1BC79E8-A874-4855-A0BB-96B31AE01187}" presName="firstChild" presStyleLbl="bgAccFollowNode1" presStyleIdx="0" presStyleCnt="3"/>
      <dgm:spPr/>
    </dgm:pt>
    <dgm:pt modelId="{0E387539-9A6B-4205-A4D3-025C9A57B157}" type="pres">
      <dgm:prSet presAssocID="{B1BC79E8-A874-4855-A0BB-96B31AE01187}" presName="firstChildTx" presStyleLbl="bgAccFollowNode1" presStyleIdx="0" presStyleCnt="3">
        <dgm:presLayoutVars>
          <dgm:bulletEnabled val="1"/>
        </dgm:presLayoutVars>
      </dgm:prSet>
      <dgm:spPr/>
    </dgm:pt>
    <dgm:pt modelId="{F5EE6C74-3021-4EA2-A99A-0EDD0230B43C}" type="pres">
      <dgm:prSet presAssocID="{B1BC79E8-A874-4855-A0BB-96B31AE01187}" presName="negSpace" presStyleCnt="0"/>
      <dgm:spPr/>
    </dgm:pt>
    <dgm:pt modelId="{4CF1A4AA-035D-45E4-AA4F-9B464610118B}" type="pres">
      <dgm:prSet presAssocID="{B1BC79E8-A874-4855-A0BB-96B31AE01187}" presName="circle" presStyleLbl="node1" presStyleIdx="0" presStyleCnt="2"/>
      <dgm:spPr/>
    </dgm:pt>
    <dgm:pt modelId="{0D2D5025-9106-410D-A883-8A6660D1931D}" type="pres">
      <dgm:prSet presAssocID="{EA69AB70-F519-4542-B9BC-98006E388D0D}" presName="transSpace" presStyleCnt="0"/>
      <dgm:spPr/>
    </dgm:pt>
    <dgm:pt modelId="{C82B4B56-0C92-4452-B7C5-71AFD54ECBAC}" type="pres">
      <dgm:prSet presAssocID="{EAA88868-0907-429E-B194-19DC35D0DA82}" presName="posSpace" presStyleCnt="0"/>
      <dgm:spPr/>
    </dgm:pt>
    <dgm:pt modelId="{FD66C65F-37E4-4379-B2EE-1E8EC3F7EF62}" type="pres">
      <dgm:prSet presAssocID="{EAA88868-0907-429E-B194-19DC35D0DA82}" presName="vertFlow" presStyleCnt="0"/>
      <dgm:spPr/>
    </dgm:pt>
    <dgm:pt modelId="{52B0D235-C647-41D0-B68D-7EAF345CEF7C}" type="pres">
      <dgm:prSet presAssocID="{EAA88868-0907-429E-B194-19DC35D0DA82}" presName="topSpace" presStyleCnt="0"/>
      <dgm:spPr/>
    </dgm:pt>
    <dgm:pt modelId="{AE4CDD37-319C-42D3-8C41-2F51363A3916}" type="pres">
      <dgm:prSet presAssocID="{EAA88868-0907-429E-B194-19DC35D0DA82}" presName="firstComp" presStyleCnt="0"/>
      <dgm:spPr/>
    </dgm:pt>
    <dgm:pt modelId="{8351D4E0-FDF7-4820-B4EB-EC80E5EE1F69}" type="pres">
      <dgm:prSet presAssocID="{EAA88868-0907-429E-B194-19DC35D0DA82}" presName="firstChild" presStyleLbl="bgAccFollowNode1" presStyleIdx="1" presStyleCnt="3" custLinFactNeighborX="5421" custLinFactNeighborY="-22877"/>
      <dgm:spPr/>
    </dgm:pt>
    <dgm:pt modelId="{A9821255-4696-4E6F-88C4-88E9E7590D2F}" type="pres">
      <dgm:prSet presAssocID="{EAA88868-0907-429E-B194-19DC35D0DA82}" presName="firstChildTx" presStyleLbl="bgAccFollowNode1" presStyleIdx="1" presStyleCnt="3">
        <dgm:presLayoutVars>
          <dgm:bulletEnabled val="1"/>
        </dgm:presLayoutVars>
      </dgm:prSet>
      <dgm:spPr/>
    </dgm:pt>
    <dgm:pt modelId="{DA72817D-C07E-4C8F-9653-497A1AE31B99}" type="pres">
      <dgm:prSet presAssocID="{E6BE1055-270E-4118-B0B8-37E80C106893}" presName="comp" presStyleCnt="0"/>
      <dgm:spPr/>
    </dgm:pt>
    <dgm:pt modelId="{1C10551A-FD44-412F-8A93-FDF7063E717E}" type="pres">
      <dgm:prSet presAssocID="{E6BE1055-270E-4118-B0B8-37E80C106893}" presName="child" presStyleLbl="bgAccFollowNode1" presStyleIdx="2" presStyleCnt="3" custLinFactNeighborX="5421" custLinFactNeighborY="-2343"/>
      <dgm:spPr/>
    </dgm:pt>
    <dgm:pt modelId="{B4F8E0D9-3F64-4577-9357-53CA12BDF2AD}" type="pres">
      <dgm:prSet presAssocID="{E6BE1055-270E-4118-B0B8-37E80C106893}" presName="childTx" presStyleLbl="bgAccFollowNode1" presStyleIdx="2" presStyleCnt="3">
        <dgm:presLayoutVars>
          <dgm:bulletEnabled val="1"/>
        </dgm:presLayoutVars>
      </dgm:prSet>
      <dgm:spPr/>
    </dgm:pt>
    <dgm:pt modelId="{D2546664-CD6C-4DF4-B59F-866B72551D8A}" type="pres">
      <dgm:prSet presAssocID="{EAA88868-0907-429E-B194-19DC35D0DA82}" presName="negSpace" presStyleCnt="0"/>
      <dgm:spPr/>
    </dgm:pt>
    <dgm:pt modelId="{79613F1D-410C-48B2-813C-68CF4348ADC5}" type="pres">
      <dgm:prSet presAssocID="{EAA88868-0907-429E-B194-19DC35D0DA82}" presName="circle" presStyleLbl="node1" presStyleIdx="1" presStyleCnt="2"/>
      <dgm:spPr/>
    </dgm:pt>
  </dgm:ptLst>
  <dgm:cxnLst>
    <dgm:cxn modelId="{41FC4510-CF90-459A-A50B-947D54C4600B}" srcId="{EAA88868-0907-429E-B194-19DC35D0DA82}" destId="{E6BE1055-270E-4118-B0B8-37E80C106893}" srcOrd="1" destOrd="0" parTransId="{E46DE30B-5A8B-45E8-9F02-0AE45DA3204C}" sibTransId="{57EF886C-8336-4C73-9261-A43B49FF342A}"/>
    <dgm:cxn modelId="{29B1D318-F80C-4527-A005-D2522313AC2A}" srcId="{EAA88868-0907-429E-B194-19DC35D0DA82}" destId="{55427F7C-1E51-4BFD-850E-AB6BD4BE73D9}" srcOrd="0" destOrd="0" parTransId="{371BFD5E-F647-4557-9E8E-D44809BA5372}" sibTransId="{5C2191B2-F789-4BD1-A42C-8C61DC3D0E17}"/>
    <dgm:cxn modelId="{D6771826-F097-4650-B8F0-C953EC2BA8D3}" type="presOf" srcId="{55427F7C-1E51-4BFD-850E-AB6BD4BE73D9}" destId="{A9821255-4696-4E6F-88C4-88E9E7590D2F}" srcOrd="1" destOrd="0" presId="urn:microsoft.com/office/officeart/2005/8/layout/hList9"/>
    <dgm:cxn modelId="{4E76152D-9897-4568-8D69-189A0BA63982}" type="presOf" srcId="{B3AAE37E-16FF-4AC2-BDE1-395E802CF2E1}" destId="{0E387539-9A6B-4205-A4D3-025C9A57B157}" srcOrd="1" destOrd="0" presId="urn:microsoft.com/office/officeart/2005/8/layout/hList9"/>
    <dgm:cxn modelId="{4B830A2E-FE41-4EAB-BE44-9385E7DA8748}" srcId="{C8E3CA6C-106E-4D8A-BAF5-9B8E3D4E7E60}" destId="{B1BC79E8-A874-4855-A0BB-96B31AE01187}" srcOrd="0" destOrd="0" parTransId="{BB13CA0E-B8D8-41B5-A9B7-E11392A76A28}" sibTransId="{EA69AB70-F519-4542-B9BC-98006E388D0D}"/>
    <dgm:cxn modelId="{CD982F2E-12D1-4540-B296-646BF8F533CF}" type="presOf" srcId="{E6BE1055-270E-4118-B0B8-37E80C106893}" destId="{1C10551A-FD44-412F-8A93-FDF7063E717E}" srcOrd="0" destOrd="0" presId="urn:microsoft.com/office/officeart/2005/8/layout/hList9"/>
    <dgm:cxn modelId="{95F97D60-7D80-4134-8D45-BFF54D12FC4E}" srcId="{B1BC79E8-A874-4855-A0BB-96B31AE01187}" destId="{B3AAE37E-16FF-4AC2-BDE1-395E802CF2E1}" srcOrd="0" destOrd="0" parTransId="{770A3D43-A82F-4972-B98F-69DD22C6E867}" sibTransId="{8019861E-3E1F-411A-B4EA-4502BAEF6BDC}"/>
    <dgm:cxn modelId="{CEB79D62-1755-4754-A056-3C3C69387847}" type="presOf" srcId="{C8E3CA6C-106E-4D8A-BAF5-9B8E3D4E7E60}" destId="{371CC04B-0498-4E9A-800B-4F4BA1141A88}" srcOrd="0" destOrd="0" presId="urn:microsoft.com/office/officeart/2005/8/layout/hList9"/>
    <dgm:cxn modelId="{20F78864-5D34-4719-8AFE-FAF114C3E724}" type="presOf" srcId="{55427F7C-1E51-4BFD-850E-AB6BD4BE73D9}" destId="{8351D4E0-FDF7-4820-B4EB-EC80E5EE1F69}" srcOrd="0" destOrd="0" presId="urn:microsoft.com/office/officeart/2005/8/layout/hList9"/>
    <dgm:cxn modelId="{6801906A-95B6-4DED-8AAD-44525D809952}" type="presOf" srcId="{EAA88868-0907-429E-B194-19DC35D0DA82}" destId="{79613F1D-410C-48B2-813C-68CF4348ADC5}" srcOrd="0" destOrd="0" presId="urn:microsoft.com/office/officeart/2005/8/layout/hList9"/>
    <dgm:cxn modelId="{5BA6016E-06CE-4B56-B1D4-3F4863E05529}" type="presOf" srcId="{E6BE1055-270E-4118-B0B8-37E80C106893}" destId="{B4F8E0D9-3F64-4577-9357-53CA12BDF2AD}" srcOrd="1" destOrd="0" presId="urn:microsoft.com/office/officeart/2005/8/layout/hList9"/>
    <dgm:cxn modelId="{0C96138C-7758-4693-B347-976919834336}" type="presOf" srcId="{B3AAE37E-16FF-4AC2-BDE1-395E802CF2E1}" destId="{79D2636B-071B-449B-B484-77745F32F628}" srcOrd="0" destOrd="0" presId="urn:microsoft.com/office/officeart/2005/8/layout/hList9"/>
    <dgm:cxn modelId="{EB0855D0-EB47-494E-9DFF-ADC8D791E1F3}" type="presOf" srcId="{B1BC79E8-A874-4855-A0BB-96B31AE01187}" destId="{4CF1A4AA-035D-45E4-AA4F-9B464610118B}" srcOrd="0" destOrd="0" presId="urn:microsoft.com/office/officeart/2005/8/layout/hList9"/>
    <dgm:cxn modelId="{E87C29EE-64FE-4970-8D8B-7EC7110A15D8}" srcId="{C8E3CA6C-106E-4D8A-BAF5-9B8E3D4E7E60}" destId="{EAA88868-0907-429E-B194-19DC35D0DA82}" srcOrd="1" destOrd="0" parTransId="{E86D45AF-A6D0-42FA-8A3D-7930FE5FF63A}" sibTransId="{CCABBE22-EACB-4166-A8C7-6D09F5AF7400}"/>
    <dgm:cxn modelId="{C1CD9DDA-B8DD-4075-934C-4DF5B0F61AFD}" type="presParOf" srcId="{371CC04B-0498-4E9A-800B-4F4BA1141A88}" destId="{9C9D65A2-6009-4BCF-A063-74DA18DE90E5}" srcOrd="0" destOrd="0" presId="urn:microsoft.com/office/officeart/2005/8/layout/hList9"/>
    <dgm:cxn modelId="{C2815F8E-59DB-4CAC-8406-97F18E57B825}" type="presParOf" srcId="{371CC04B-0498-4E9A-800B-4F4BA1141A88}" destId="{82D247F3-0393-4662-B8AE-D147D5E536D3}" srcOrd="1" destOrd="0" presId="urn:microsoft.com/office/officeart/2005/8/layout/hList9"/>
    <dgm:cxn modelId="{3565226F-51C0-4C41-9F67-DBD02EE6A917}" type="presParOf" srcId="{82D247F3-0393-4662-B8AE-D147D5E536D3}" destId="{783D7FBD-05EC-49D7-AD31-A0E7324C56CA}" srcOrd="0" destOrd="0" presId="urn:microsoft.com/office/officeart/2005/8/layout/hList9"/>
    <dgm:cxn modelId="{0F17CC2F-E8AF-4DB4-8B2D-4C713B1F082D}" type="presParOf" srcId="{82D247F3-0393-4662-B8AE-D147D5E536D3}" destId="{58DA7FC9-460C-41FA-B781-46849610A7E0}" srcOrd="1" destOrd="0" presId="urn:microsoft.com/office/officeart/2005/8/layout/hList9"/>
    <dgm:cxn modelId="{6CCED8A9-B98B-4A7A-896A-C29AF706FC96}" type="presParOf" srcId="{58DA7FC9-460C-41FA-B781-46849610A7E0}" destId="{79D2636B-071B-449B-B484-77745F32F628}" srcOrd="0" destOrd="0" presId="urn:microsoft.com/office/officeart/2005/8/layout/hList9"/>
    <dgm:cxn modelId="{3AF854E9-BFAB-4254-9073-5D299EB0BB8C}" type="presParOf" srcId="{58DA7FC9-460C-41FA-B781-46849610A7E0}" destId="{0E387539-9A6B-4205-A4D3-025C9A57B157}" srcOrd="1" destOrd="0" presId="urn:microsoft.com/office/officeart/2005/8/layout/hList9"/>
    <dgm:cxn modelId="{F03271AE-AA01-425C-8DFB-77C455DB1632}" type="presParOf" srcId="{371CC04B-0498-4E9A-800B-4F4BA1141A88}" destId="{F5EE6C74-3021-4EA2-A99A-0EDD0230B43C}" srcOrd="2" destOrd="0" presId="urn:microsoft.com/office/officeart/2005/8/layout/hList9"/>
    <dgm:cxn modelId="{EB3DCB24-259E-466D-9E11-41A67A96F9A0}" type="presParOf" srcId="{371CC04B-0498-4E9A-800B-4F4BA1141A88}" destId="{4CF1A4AA-035D-45E4-AA4F-9B464610118B}" srcOrd="3" destOrd="0" presId="urn:microsoft.com/office/officeart/2005/8/layout/hList9"/>
    <dgm:cxn modelId="{0A53244A-B602-46CF-B3EF-A1C0BBD1A52E}" type="presParOf" srcId="{371CC04B-0498-4E9A-800B-4F4BA1141A88}" destId="{0D2D5025-9106-410D-A883-8A6660D1931D}" srcOrd="4" destOrd="0" presId="urn:microsoft.com/office/officeart/2005/8/layout/hList9"/>
    <dgm:cxn modelId="{8D1B1330-2DE8-4C36-8349-259D190FC1EF}" type="presParOf" srcId="{371CC04B-0498-4E9A-800B-4F4BA1141A88}" destId="{C82B4B56-0C92-4452-B7C5-71AFD54ECBAC}" srcOrd="5" destOrd="0" presId="urn:microsoft.com/office/officeart/2005/8/layout/hList9"/>
    <dgm:cxn modelId="{9388A87D-2BC7-42AB-BC3A-E20293658331}" type="presParOf" srcId="{371CC04B-0498-4E9A-800B-4F4BA1141A88}" destId="{FD66C65F-37E4-4379-B2EE-1E8EC3F7EF62}" srcOrd="6" destOrd="0" presId="urn:microsoft.com/office/officeart/2005/8/layout/hList9"/>
    <dgm:cxn modelId="{A324456E-5C87-4DC9-A814-810B0A05C2AA}" type="presParOf" srcId="{FD66C65F-37E4-4379-B2EE-1E8EC3F7EF62}" destId="{52B0D235-C647-41D0-B68D-7EAF345CEF7C}" srcOrd="0" destOrd="0" presId="urn:microsoft.com/office/officeart/2005/8/layout/hList9"/>
    <dgm:cxn modelId="{D5547580-E23E-41D8-8294-8D644B4B9531}" type="presParOf" srcId="{FD66C65F-37E4-4379-B2EE-1E8EC3F7EF62}" destId="{AE4CDD37-319C-42D3-8C41-2F51363A3916}" srcOrd="1" destOrd="0" presId="urn:microsoft.com/office/officeart/2005/8/layout/hList9"/>
    <dgm:cxn modelId="{82CE1DCD-0B74-4D89-86B2-BCC4DD20308F}" type="presParOf" srcId="{AE4CDD37-319C-42D3-8C41-2F51363A3916}" destId="{8351D4E0-FDF7-4820-B4EB-EC80E5EE1F69}" srcOrd="0" destOrd="0" presId="urn:microsoft.com/office/officeart/2005/8/layout/hList9"/>
    <dgm:cxn modelId="{7C08466C-0062-4C1C-B130-C833BD6AA141}" type="presParOf" srcId="{AE4CDD37-319C-42D3-8C41-2F51363A3916}" destId="{A9821255-4696-4E6F-88C4-88E9E7590D2F}" srcOrd="1" destOrd="0" presId="urn:microsoft.com/office/officeart/2005/8/layout/hList9"/>
    <dgm:cxn modelId="{DCC5C3D5-C8CA-4F67-935F-1E265967CF65}" type="presParOf" srcId="{FD66C65F-37E4-4379-B2EE-1E8EC3F7EF62}" destId="{DA72817D-C07E-4C8F-9653-497A1AE31B99}" srcOrd="2" destOrd="0" presId="urn:microsoft.com/office/officeart/2005/8/layout/hList9"/>
    <dgm:cxn modelId="{9979403F-B626-436E-8989-7AC702B9BFC5}" type="presParOf" srcId="{DA72817D-C07E-4C8F-9653-497A1AE31B99}" destId="{1C10551A-FD44-412F-8A93-FDF7063E717E}" srcOrd="0" destOrd="0" presId="urn:microsoft.com/office/officeart/2005/8/layout/hList9"/>
    <dgm:cxn modelId="{98B43AF3-41AC-455B-9FB7-76E4BC097D45}" type="presParOf" srcId="{DA72817D-C07E-4C8F-9653-497A1AE31B99}" destId="{B4F8E0D9-3F64-4577-9357-53CA12BDF2AD}" srcOrd="1" destOrd="0" presId="urn:microsoft.com/office/officeart/2005/8/layout/hList9"/>
    <dgm:cxn modelId="{A59FEC8A-8A08-4219-A14A-1B80CD8F5CE6}" type="presParOf" srcId="{371CC04B-0498-4E9A-800B-4F4BA1141A88}" destId="{D2546664-CD6C-4DF4-B59F-866B72551D8A}" srcOrd="7" destOrd="0" presId="urn:microsoft.com/office/officeart/2005/8/layout/hList9"/>
    <dgm:cxn modelId="{15E02B1A-063D-442F-AEEB-2F1623D8C067}" type="presParOf" srcId="{371CC04B-0498-4E9A-800B-4F4BA1141A88}" destId="{79613F1D-410C-48B2-813C-68CF4348ADC5}" srcOrd="8" destOrd="0" presId="urn:microsoft.com/office/officeart/2005/8/layout/hList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40EC37-B559-4D80-A44C-41176C946E18}">
      <dsp:nvSpPr>
        <dsp:cNvPr id="0" name=""/>
        <dsp:cNvSpPr/>
      </dsp:nvSpPr>
      <dsp:spPr>
        <a:xfrm>
          <a:off x="2361902" y="726815"/>
          <a:ext cx="2714904" cy="1810841"/>
        </a:xfrm>
        <a:prstGeom prst="rect">
          <a:avLst/>
        </a:prstGeom>
        <a:solidFill>
          <a:schemeClr val="accent1">
            <a:alpha val="90000"/>
            <a:tint val="40000"/>
            <a:hueOff val="0"/>
            <a:satOff val="0"/>
            <a:lumOff val="0"/>
            <a:alphaOff val="0"/>
          </a:schemeClr>
        </a:solidFill>
        <a:ln>
          <a:noFill/>
        </a:ln>
        <a:effectLst/>
        <a:sp3d z="-161800" extrusionH="10600" contourW="3000">
          <a:bevelT w="48600" h="8600" prst="relaxedInset"/>
          <a:bevelB w="48600" h="8600" prst="relaxedInset"/>
        </a:sp3d>
      </dsp:spPr>
      <dsp:style>
        <a:lnRef idx="0">
          <a:scrgbClr r="0" g="0" b="0"/>
        </a:lnRef>
        <a:fillRef idx="1">
          <a:scrgbClr r="0" g="0" b="0"/>
        </a:fillRef>
        <a:effectRef idx="0">
          <a:scrgbClr r="0" g="0" b="0"/>
        </a:effectRef>
        <a:fontRef idx="minor"/>
      </dsp:style>
      <dsp:txBody>
        <a:bodyPr spcFirstLastPara="0" vert="horz" wrap="square" lIns="0" tIns="113792" rIns="113792" bIns="113792" numCol="1" spcCol="1270" anchor="ctr" anchorCtr="0">
          <a:noAutofit/>
        </a:bodyPr>
        <a:lstStyle/>
        <a:p>
          <a:pPr marL="0" lvl="0" indent="0" algn="just" defTabSz="711200">
            <a:lnSpc>
              <a:spcPct val="90000"/>
            </a:lnSpc>
            <a:spcBef>
              <a:spcPct val="0"/>
            </a:spcBef>
            <a:spcAft>
              <a:spcPct val="35000"/>
            </a:spcAft>
            <a:buNone/>
          </a:pPr>
          <a:r>
            <a:rPr lang="tr-TR" sz="1600" kern="1200" dirty="0"/>
            <a:t>Belirli bir sürede bir mala ve bu malın değişik fiyatlarına karşı bir tüketicinin satın almak istediği mal miktarıdır.</a:t>
          </a:r>
        </a:p>
      </dsp:txBody>
      <dsp:txXfrm>
        <a:off x="2796286" y="726815"/>
        <a:ext cx="2280519" cy="1810841"/>
      </dsp:txXfrm>
    </dsp:sp>
    <dsp:sp modelId="{1CE50B2E-4C57-4A49-BC81-3E0E6D6D2645}">
      <dsp:nvSpPr>
        <dsp:cNvPr id="0" name=""/>
        <dsp:cNvSpPr/>
      </dsp:nvSpPr>
      <dsp:spPr>
        <a:xfrm>
          <a:off x="2361902" y="2537656"/>
          <a:ext cx="2714904" cy="1810841"/>
        </a:xfrm>
        <a:prstGeom prst="rect">
          <a:avLst/>
        </a:prstGeom>
        <a:solidFill>
          <a:schemeClr val="accent1">
            <a:alpha val="90000"/>
            <a:tint val="40000"/>
            <a:hueOff val="0"/>
            <a:satOff val="0"/>
            <a:lumOff val="0"/>
            <a:alphaOff val="0"/>
          </a:schemeClr>
        </a:solidFill>
        <a:ln>
          <a:noFill/>
        </a:ln>
        <a:effectLst/>
        <a:sp3d z="-161800" extrusionH="10600" contourW="3000">
          <a:bevelT w="48600" h="8600" prst="relaxedInset"/>
          <a:bevelB w="48600" h="8600" prst="relaxedInset"/>
        </a:sp3d>
      </dsp:spPr>
      <dsp:style>
        <a:lnRef idx="0">
          <a:scrgbClr r="0" g="0" b="0"/>
        </a:lnRef>
        <a:fillRef idx="1">
          <a:scrgbClr r="0" g="0" b="0"/>
        </a:fillRef>
        <a:effectRef idx="0">
          <a:scrgbClr r="0" g="0" b="0"/>
        </a:effectRef>
        <a:fontRef idx="minor"/>
      </dsp:style>
      <dsp:txBody>
        <a:bodyPr spcFirstLastPara="0" vert="horz" wrap="square" lIns="0" tIns="128016" rIns="128016" bIns="128016" numCol="1" spcCol="1270" anchor="ctr" anchorCtr="0">
          <a:noAutofit/>
        </a:bodyPr>
        <a:lstStyle/>
        <a:p>
          <a:pPr marL="0" lvl="0" indent="0" algn="just" defTabSz="800100">
            <a:lnSpc>
              <a:spcPct val="90000"/>
            </a:lnSpc>
            <a:spcBef>
              <a:spcPct val="0"/>
            </a:spcBef>
            <a:spcAft>
              <a:spcPct val="35000"/>
            </a:spcAft>
            <a:buNone/>
          </a:pPr>
          <a:r>
            <a:rPr lang="tr-TR" sz="1800" kern="1200" dirty="0"/>
            <a:t>Tüketicinin talep edeceği mal miktarı o malın değişik fiyatlarının etkisi altındadır</a:t>
          </a:r>
          <a:r>
            <a:rPr lang="tr-TR" sz="1400" kern="1200" dirty="0"/>
            <a:t>.</a:t>
          </a:r>
        </a:p>
      </dsp:txBody>
      <dsp:txXfrm>
        <a:off x="2796286" y="2537656"/>
        <a:ext cx="2280519" cy="1810841"/>
      </dsp:txXfrm>
    </dsp:sp>
    <dsp:sp modelId="{52CDBAA0-8357-42C3-9A7E-52A4D41205E8}">
      <dsp:nvSpPr>
        <dsp:cNvPr id="0" name=""/>
        <dsp:cNvSpPr/>
      </dsp:nvSpPr>
      <dsp:spPr>
        <a:xfrm>
          <a:off x="913953" y="2840"/>
          <a:ext cx="1809936" cy="1809936"/>
        </a:xfrm>
        <a:prstGeom prst="ellipse">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just" defTabSz="800100">
            <a:lnSpc>
              <a:spcPct val="90000"/>
            </a:lnSpc>
            <a:spcBef>
              <a:spcPct val="0"/>
            </a:spcBef>
            <a:spcAft>
              <a:spcPct val="35000"/>
            </a:spcAft>
            <a:buNone/>
          </a:pPr>
          <a:r>
            <a:rPr lang="tr-TR" sz="1800" kern="1200" dirty="0"/>
            <a:t>TALEP KAVRAMI</a:t>
          </a:r>
        </a:p>
      </dsp:txBody>
      <dsp:txXfrm>
        <a:off x="1179012" y="267899"/>
        <a:ext cx="1279818" cy="1279818"/>
      </dsp:txXfrm>
    </dsp:sp>
    <dsp:sp modelId="{1CD90295-62AE-4587-AE9B-C7D927662F5F}">
      <dsp:nvSpPr>
        <dsp:cNvPr id="0" name=""/>
        <dsp:cNvSpPr/>
      </dsp:nvSpPr>
      <dsp:spPr>
        <a:xfrm>
          <a:off x="6656084" y="759772"/>
          <a:ext cx="2714904" cy="1810841"/>
        </a:xfrm>
        <a:prstGeom prst="rect">
          <a:avLst/>
        </a:prstGeom>
        <a:solidFill>
          <a:schemeClr val="accent1">
            <a:alpha val="90000"/>
            <a:tint val="40000"/>
            <a:hueOff val="0"/>
            <a:satOff val="0"/>
            <a:lumOff val="0"/>
            <a:alphaOff val="0"/>
          </a:schemeClr>
        </a:solidFill>
        <a:ln>
          <a:noFill/>
        </a:ln>
        <a:effectLst/>
        <a:sp3d z="-161800" extrusionH="10600" contourW="3000">
          <a:bevelT w="48600" h="8600" prst="relaxedInset"/>
          <a:bevelB w="48600" h="8600" prst="relaxedInset"/>
        </a:sp3d>
      </dsp:spPr>
      <dsp:style>
        <a:lnRef idx="0">
          <a:scrgbClr r="0" g="0" b="0"/>
        </a:lnRef>
        <a:fillRef idx="1">
          <a:scrgbClr r="0" g="0" b="0"/>
        </a:fillRef>
        <a:effectRef idx="0">
          <a:scrgbClr r="0" g="0" b="0"/>
        </a:effectRef>
        <a:fontRef idx="minor"/>
      </dsp:style>
      <dsp:txBody>
        <a:bodyPr spcFirstLastPara="0" vert="horz" wrap="square" lIns="0" tIns="113792" rIns="113792" bIns="113792" numCol="1" spcCol="1270" anchor="ctr" anchorCtr="0">
          <a:noAutofit/>
        </a:bodyPr>
        <a:lstStyle/>
        <a:p>
          <a:pPr marL="0" lvl="0" indent="0" algn="just" defTabSz="711200">
            <a:lnSpc>
              <a:spcPct val="90000"/>
            </a:lnSpc>
            <a:spcBef>
              <a:spcPct val="0"/>
            </a:spcBef>
            <a:spcAft>
              <a:spcPct val="35000"/>
            </a:spcAft>
            <a:buNone/>
          </a:pPr>
          <a:r>
            <a:rPr lang="tr-TR" sz="1600" kern="1200" dirty="0"/>
            <a:t>Bir tüketicinin talebi etkileyen unsurun sadece </a:t>
          </a:r>
          <a:r>
            <a:rPr lang="tr-TR" sz="1600" kern="1200" dirty="0">
              <a:solidFill>
                <a:srgbClr val="FF0000"/>
              </a:solidFill>
            </a:rPr>
            <a:t>mal fiyatları </a:t>
          </a:r>
          <a:r>
            <a:rPr lang="tr-TR" sz="1600" kern="1200" dirty="0"/>
            <a:t>olmayıp, başka unsurların da bunda rol oynar.</a:t>
          </a:r>
        </a:p>
      </dsp:txBody>
      <dsp:txXfrm>
        <a:off x="7090468" y="759772"/>
        <a:ext cx="2280519" cy="1810841"/>
      </dsp:txXfrm>
    </dsp:sp>
    <dsp:sp modelId="{E9E3E0D1-469A-4116-AD81-A544EA4C77D0}">
      <dsp:nvSpPr>
        <dsp:cNvPr id="0" name=""/>
        <dsp:cNvSpPr/>
      </dsp:nvSpPr>
      <dsp:spPr>
        <a:xfrm>
          <a:off x="6900398" y="2540496"/>
          <a:ext cx="2714904" cy="1810841"/>
        </a:xfrm>
        <a:prstGeom prst="rect">
          <a:avLst/>
        </a:prstGeom>
        <a:solidFill>
          <a:schemeClr val="accent1">
            <a:alpha val="90000"/>
            <a:tint val="40000"/>
            <a:hueOff val="0"/>
            <a:satOff val="0"/>
            <a:lumOff val="0"/>
            <a:alphaOff val="0"/>
          </a:schemeClr>
        </a:solidFill>
        <a:ln>
          <a:noFill/>
        </a:ln>
        <a:effectLst/>
        <a:sp3d z="-161800" extrusionH="10600" contourW="3000">
          <a:bevelT w="48600" h="8600" prst="relaxedInset"/>
          <a:bevelB w="48600" h="8600" prst="relaxedInset"/>
        </a:sp3d>
      </dsp:spPr>
      <dsp:style>
        <a:lnRef idx="0">
          <a:scrgbClr r="0" g="0" b="0"/>
        </a:lnRef>
        <a:fillRef idx="1">
          <a:scrgbClr r="0" g="0" b="0"/>
        </a:fillRef>
        <a:effectRef idx="0">
          <a:scrgbClr r="0" g="0" b="0"/>
        </a:effectRef>
        <a:fontRef idx="minor"/>
      </dsp:style>
      <dsp:txBody>
        <a:bodyPr spcFirstLastPara="0" vert="horz" wrap="square" lIns="0" tIns="149352" rIns="149352" bIns="149352" numCol="1" spcCol="1270" anchor="ctr" anchorCtr="0">
          <a:noAutofit/>
        </a:bodyPr>
        <a:lstStyle/>
        <a:p>
          <a:pPr marL="0" lvl="0" indent="0" algn="just" defTabSz="933450">
            <a:lnSpc>
              <a:spcPct val="90000"/>
            </a:lnSpc>
            <a:spcBef>
              <a:spcPct val="0"/>
            </a:spcBef>
            <a:spcAft>
              <a:spcPct val="35000"/>
            </a:spcAft>
            <a:buNone/>
          </a:pPr>
          <a:r>
            <a:rPr lang="tr-TR" sz="2100" kern="1200" dirty="0"/>
            <a:t>-</a:t>
          </a:r>
          <a:r>
            <a:rPr lang="tr-TR" sz="2100" kern="1200" dirty="0">
              <a:solidFill>
                <a:srgbClr val="00B050"/>
              </a:solidFill>
            </a:rPr>
            <a:t>Diğer mal fiyatları               -Gelir seviyesi                      -Zevk ve tercihler                  -Tüketicilerin sayısı                -Beklentiler</a:t>
          </a:r>
        </a:p>
      </dsp:txBody>
      <dsp:txXfrm>
        <a:off x="7334783" y="2540496"/>
        <a:ext cx="2280519" cy="1810841"/>
      </dsp:txXfrm>
    </dsp:sp>
    <dsp:sp modelId="{6D53D875-FD10-4B2F-8BAB-724885816F31}">
      <dsp:nvSpPr>
        <dsp:cNvPr id="0" name=""/>
        <dsp:cNvSpPr/>
      </dsp:nvSpPr>
      <dsp:spPr>
        <a:xfrm>
          <a:off x="5438793" y="2840"/>
          <a:ext cx="1809936" cy="1809936"/>
        </a:xfrm>
        <a:prstGeom prst="ellipse">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just" defTabSz="711200">
            <a:lnSpc>
              <a:spcPct val="90000"/>
            </a:lnSpc>
            <a:spcBef>
              <a:spcPct val="0"/>
            </a:spcBef>
            <a:spcAft>
              <a:spcPct val="35000"/>
            </a:spcAft>
            <a:buNone/>
          </a:pPr>
          <a:r>
            <a:rPr lang="tr-TR" sz="1600" kern="1200" dirty="0"/>
            <a:t>TALEP FONKSİYONU</a:t>
          </a:r>
          <a:endParaRPr lang="tr-TR" sz="1200" kern="1200" dirty="0"/>
        </a:p>
      </dsp:txBody>
      <dsp:txXfrm>
        <a:off x="5703852" y="267899"/>
        <a:ext cx="1279818" cy="127981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D2636B-071B-449B-B484-77745F32F628}">
      <dsp:nvSpPr>
        <dsp:cNvPr id="0" name=""/>
        <dsp:cNvSpPr/>
      </dsp:nvSpPr>
      <dsp:spPr>
        <a:xfrm>
          <a:off x="1423379" y="773642"/>
          <a:ext cx="2665712" cy="1778029"/>
        </a:xfrm>
        <a:prstGeom prst="rect">
          <a:avLst/>
        </a:prstGeom>
        <a:solidFill>
          <a:schemeClr val="accent1">
            <a:alpha val="90000"/>
            <a:tint val="40000"/>
            <a:hueOff val="0"/>
            <a:satOff val="0"/>
            <a:lumOff val="0"/>
            <a:alphaOff val="0"/>
          </a:schemeClr>
        </a:solidFill>
        <a:ln>
          <a:noFill/>
        </a:ln>
        <a:effectLst/>
        <a:sp3d z="-161800" extrusionH="10600" contourW="3000">
          <a:bevelT w="48600" h="8600" prst="relaxedInset"/>
          <a:bevelB w="48600" h="8600" prst="relaxedInset"/>
        </a:sp3d>
      </dsp:spPr>
      <dsp:style>
        <a:lnRef idx="0">
          <a:scrgbClr r="0" g="0" b="0"/>
        </a:lnRef>
        <a:fillRef idx="1">
          <a:scrgbClr r="0" g="0" b="0"/>
        </a:fillRef>
        <a:effectRef idx="0">
          <a:scrgbClr r="0" g="0" b="0"/>
        </a:effectRef>
        <a:fontRef idx="minor"/>
      </dsp:style>
      <dsp:txBody>
        <a:bodyPr spcFirstLastPara="0" vert="horz" wrap="square" lIns="0" tIns="113792" rIns="113792" bIns="113792" numCol="1" spcCol="1270" anchor="ctr" anchorCtr="0">
          <a:noAutofit/>
        </a:bodyPr>
        <a:lstStyle/>
        <a:p>
          <a:pPr marL="0" lvl="0" indent="0" algn="just" defTabSz="711200">
            <a:lnSpc>
              <a:spcPct val="90000"/>
            </a:lnSpc>
            <a:spcBef>
              <a:spcPct val="0"/>
            </a:spcBef>
            <a:spcAft>
              <a:spcPct val="35000"/>
            </a:spcAft>
            <a:buNone/>
          </a:pPr>
          <a:r>
            <a:rPr lang="tr-TR" sz="1600" kern="1200" dirty="0"/>
            <a:t>Arz; bir satıcının veya </a:t>
          </a:r>
          <a:r>
            <a:rPr lang="tr-TR" sz="1600" kern="1200" dirty="0">
              <a:solidFill>
                <a:srgbClr val="FF0000"/>
              </a:solidFill>
            </a:rPr>
            <a:t>üreticinin belli bir zaman süresi içinde elinde bulundurduğu bir malın, değişik fiyatları karşısında piyasada bu maldan satmaya razı olduğu miktardır.</a:t>
          </a:r>
        </a:p>
      </dsp:txBody>
      <dsp:txXfrm>
        <a:off x="1849893" y="773642"/>
        <a:ext cx="2239198" cy="1778029"/>
      </dsp:txXfrm>
    </dsp:sp>
    <dsp:sp modelId="{4CF1A4AA-035D-45E4-AA4F-9B464610118B}">
      <dsp:nvSpPr>
        <dsp:cNvPr id="0" name=""/>
        <dsp:cNvSpPr/>
      </dsp:nvSpPr>
      <dsp:spPr>
        <a:xfrm>
          <a:off x="1666" y="62785"/>
          <a:ext cx="1777141" cy="1777141"/>
        </a:xfrm>
        <a:prstGeom prst="ellipse">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r>
            <a:rPr lang="tr-TR" sz="2000" kern="1200" dirty="0"/>
            <a:t>Arz Kavramı</a:t>
          </a:r>
        </a:p>
      </dsp:txBody>
      <dsp:txXfrm>
        <a:off x="261922" y="323041"/>
        <a:ext cx="1256629" cy="1256629"/>
      </dsp:txXfrm>
    </dsp:sp>
    <dsp:sp modelId="{8351D4E0-FDF7-4820-B4EB-EC80E5EE1F69}">
      <dsp:nvSpPr>
        <dsp:cNvPr id="0" name=""/>
        <dsp:cNvSpPr/>
      </dsp:nvSpPr>
      <dsp:spPr>
        <a:xfrm>
          <a:off x="5867899" y="366882"/>
          <a:ext cx="2665712" cy="1778029"/>
        </a:xfrm>
        <a:prstGeom prst="rect">
          <a:avLst/>
        </a:prstGeom>
        <a:solidFill>
          <a:schemeClr val="accent1">
            <a:alpha val="90000"/>
            <a:tint val="40000"/>
            <a:hueOff val="0"/>
            <a:satOff val="0"/>
            <a:lumOff val="0"/>
            <a:alphaOff val="0"/>
          </a:schemeClr>
        </a:solidFill>
        <a:ln>
          <a:noFill/>
        </a:ln>
        <a:effectLst/>
        <a:sp3d z="-161800" extrusionH="10600" contourW="3000">
          <a:bevelT w="48600" h="8600" prst="relaxedInset"/>
          <a:bevelB w="48600" h="8600" prst="relaxedInset"/>
        </a:sp3d>
      </dsp:spPr>
      <dsp:style>
        <a:lnRef idx="0">
          <a:scrgbClr r="0" g="0" b="0"/>
        </a:lnRef>
        <a:fillRef idx="1">
          <a:scrgbClr r="0" g="0" b="0"/>
        </a:fillRef>
        <a:effectRef idx="0">
          <a:scrgbClr r="0" g="0" b="0"/>
        </a:effectRef>
        <a:fontRef idx="minor"/>
      </dsp:style>
      <dsp:txBody>
        <a:bodyPr spcFirstLastPara="0" vert="horz" wrap="square" lIns="0" tIns="99568" rIns="99568" bIns="99568" numCol="1" spcCol="1270" anchor="ctr" anchorCtr="0">
          <a:noAutofit/>
        </a:bodyPr>
        <a:lstStyle/>
        <a:p>
          <a:pPr marL="0" lvl="0" indent="0" algn="just" defTabSz="622300">
            <a:lnSpc>
              <a:spcPct val="90000"/>
            </a:lnSpc>
            <a:spcBef>
              <a:spcPct val="0"/>
            </a:spcBef>
            <a:spcAft>
              <a:spcPct val="35000"/>
            </a:spcAft>
            <a:buNone/>
          </a:pPr>
          <a:r>
            <a:rPr lang="tr-TR" sz="1400" kern="1200" dirty="0"/>
            <a:t>Arz fonksiyonu, </a:t>
          </a:r>
          <a:r>
            <a:rPr lang="tr-TR" sz="1400" kern="1200" dirty="0">
              <a:solidFill>
                <a:srgbClr val="FF0000"/>
              </a:solidFill>
            </a:rPr>
            <a:t>bir malın mümkün olan bütün fiyatları ile bu fiyatlardan arz edilebilecek mal miktarları arasındaki ilişkiyi göstermektedir</a:t>
          </a:r>
          <a:r>
            <a:rPr lang="tr-TR" sz="1400" kern="1200" dirty="0"/>
            <a:t>. Bir üreticinin; üretmek ve satmak istediği mal miktarı birçok faktörlerin etkisi altındadır.</a:t>
          </a:r>
        </a:p>
        <a:p>
          <a:pPr marL="0" lvl="0" indent="0" algn="just" defTabSz="622300">
            <a:lnSpc>
              <a:spcPct val="90000"/>
            </a:lnSpc>
            <a:spcBef>
              <a:spcPct val="0"/>
            </a:spcBef>
            <a:spcAft>
              <a:spcPct val="35000"/>
            </a:spcAft>
            <a:buNone/>
          </a:pPr>
          <a:r>
            <a:rPr lang="tr-TR" sz="1400" kern="1200" dirty="0"/>
            <a:t>Bunlar;                  </a:t>
          </a:r>
        </a:p>
      </dsp:txBody>
      <dsp:txXfrm>
        <a:off x="6294413" y="366882"/>
        <a:ext cx="2239198" cy="1778029"/>
      </dsp:txXfrm>
    </dsp:sp>
    <dsp:sp modelId="{1C10551A-FD44-412F-8A93-FDF7063E717E}">
      <dsp:nvSpPr>
        <dsp:cNvPr id="0" name=""/>
        <dsp:cNvSpPr/>
      </dsp:nvSpPr>
      <dsp:spPr>
        <a:xfrm>
          <a:off x="5867899" y="2510013"/>
          <a:ext cx="2665712" cy="1778029"/>
        </a:xfrm>
        <a:prstGeom prst="rect">
          <a:avLst/>
        </a:prstGeom>
        <a:solidFill>
          <a:schemeClr val="accent1">
            <a:alpha val="90000"/>
            <a:tint val="40000"/>
            <a:hueOff val="0"/>
            <a:satOff val="0"/>
            <a:lumOff val="0"/>
            <a:alphaOff val="0"/>
          </a:schemeClr>
        </a:solidFill>
        <a:ln>
          <a:noFill/>
        </a:ln>
        <a:effectLst/>
        <a:sp3d z="-161800" extrusionH="10600" contourW="3000">
          <a:bevelT w="48600" h="8600" prst="relaxedInset"/>
          <a:bevelB w="48600" h="8600" prst="relaxedInset"/>
        </a:sp3d>
      </dsp:spPr>
      <dsp:style>
        <a:lnRef idx="0">
          <a:scrgbClr r="0" g="0" b="0"/>
        </a:lnRef>
        <a:fillRef idx="1">
          <a:scrgbClr r="0" g="0" b="0"/>
        </a:fillRef>
        <a:effectRef idx="0">
          <a:scrgbClr r="0" g="0" b="0"/>
        </a:effectRef>
        <a:fontRef idx="minor"/>
      </dsp:style>
      <dsp:txBody>
        <a:bodyPr spcFirstLastPara="0" vert="horz" wrap="square" lIns="0" tIns="85344" rIns="85344" bIns="85344" numCol="1" spcCol="1270" anchor="ctr" anchorCtr="0">
          <a:noAutofit/>
        </a:bodyPr>
        <a:lstStyle/>
        <a:p>
          <a:pPr marL="0" lvl="0" indent="0" algn="l" defTabSz="533400">
            <a:lnSpc>
              <a:spcPct val="90000"/>
            </a:lnSpc>
            <a:spcBef>
              <a:spcPct val="0"/>
            </a:spcBef>
            <a:spcAft>
              <a:spcPct val="35000"/>
            </a:spcAft>
            <a:buNone/>
          </a:pPr>
          <a:r>
            <a:rPr lang="tr-TR" sz="1200" kern="1200" dirty="0"/>
            <a:t>-</a:t>
          </a:r>
          <a:r>
            <a:rPr lang="tr-TR" sz="1400" kern="1200" dirty="0">
              <a:solidFill>
                <a:srgbClr val="002060"/>
              </a:solidFill>
            </a:rPr>
            <a:t>Malın fiyatı                                        -Diğer mal fiyatları                           -Üretim maliyetleri                           -Teknoloji                                          -Zevkler ve moda                             -Üreticilerin beklentileri                      -Vergiler                                               -Firma sayısı</a:t>
          </a:r>
        </a:p>
      </dsp:txBody>
      <dsp:txXfrm>
        <a:off x="6294413" y="2510013"/>
        <a:ext cx="2239198" cy="1778029"/>
      </dsp:txXfrm>
    </dsp:sp>
    <dsp:sp modelId="{79613F1D-410C-48B2-813C-68CF4348ADC5}">
      <dsp:nvSpPr>
        <dsp:cNvPr id="0" name=""/>
        <dsp:cNvSpPr/>
      </dsp:nvSpPr>
      <dsp:spPr>
        <a:xfrm>
          <a:off x="4444520" y="62785"/>
          <a:ext cx="1777141" cy="1777141"/>
        </a:xfrm>
        <a:prstGeom prst="ellipse">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r>
            <a:rPr lang="tr-TR" sz="1400" kern="1200" dirty="0"/>
            <a:t>Arz Fonksiyonu</a:t>
          </a:r>
        </a:p>
      </dsp:txBody>
      <dsp:txXfrm>
        <a:off x="4704776" y="323041"/>
        <a:ext cx="1256629" cy="1256629"/>
      </dsp:txXfrm>
    </dsp:sp>
  </dsp:spTree>
</dsp:drawing>
</file>

<file path=ppt/diagrams/layout1.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4C4206F1-247F-457E-9F37-C68D7D4CC5E2}" type="datetimeFigureOut">
              <a:rPr lang="tr-TR" smtClean="0"/>
              <a:t>14.04.2022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122742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4C4206F1-247F-457E-9F37-C68D7D4CC5E2}" type="datetimeFigureOut">
              <a:rPr lang="tr-TR" smtClean="0"/>
              <a:t>14.04.2022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7860146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4C4206F1-247F-457E-9F37-C68D7D4CC5E2}" type="datetimeFigureOut">
              <a:rPr lang="tr-TR" smtClean="0"/>
              <a:t>14.04.2022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4846126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4C4206F1-247F-457E-9F37-C68D7D4CC5E2}" type="datetimeFigureOut">
              <a:rPr lang="tr-TR" smtClean="0"/>
              <a:t>14.04.2022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8005437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4C4206F1-247F-457E-9F37-C68D7D4CC5E2}" type="datetimeFigureOut">
              <a:rPr lang="tr-TR" smtClean="0"/>
              <a:t>14.04.2022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093057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4C4206F1-247F-457E-9F37-C68D7D4CC5E2}" type="datetimeFigureOut">
              <a:rPr lang="tr-TR" smtClean="0"/>
              <a:t>14.04.2022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21229195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4C4206F1-247F-457E-9F37-C68D7D4CC5E2}" type="datetimeFigureOut">
              <a:rPr lang="tr-TR" smtClean="0"/>
              <a:t>14.04.2022</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999322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4C4206F1-247F-457E-9F37-C68D7D4CC5E2}" type="datetimeFigureOut">
              <a:rPr lang="tr-TR" smtClean="0"/>
              <a:t>14.04.2022</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4867246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C4206F1-247F-457E-9F37-C68D7D4CC5E2}" type="datetimeFigureOut">
              <a:rPr lang="tr-TR" smtClean="0"/>
              <a:t>14.04.2022</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418923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4C4206F1-247F-457E-9F37-C68D7D4CC5E2}" type="datetimeFigureOut">
              <a:rPr lang="tr-TR" smtClean="0"/>
              <a:t>14.04.2022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19316472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4C4206F1-247F-457E-9F37-C68D7D4CC5E2}" type="datetimeFigureOut">
              <a:rPr lang="tr-TR" smtClean="0"/>
              <a:t>14.04.2022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2766173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4206F1-247F-457E-9F37-C68D7D4CC5E2}" type="datetimeFigureOut">
              <a:rPr lang="tr-TR" smtClean="0"/>
              <a:t>14.04.2022</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684BE8-10FA-4D49-B939-051275303F65}" type="slidenum">
              <a:rPr lang="tr-TR" smtClean="0"/>
              <a:t>‹#›</a:t>
            </a:fld>
            <a:endParaRPr lang="tr-TR"/>
          </a:p>
        </p:txBody>
      </p:sp>
    </p:spTree>
    <p:extLst>
      <p:ext uri="{BB962C8B-B14F-4D97-AF65-F5344CB8AC3E}">
        <p14:creationId xmlns:p14="http://schemas.microsoft.com/office/powerpoint/2010/main" val="3908544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3.wmf"/></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İçerik</a:t>
            </a:r>
          </a:p>
        </p:txBody>
      </p:sp>
      <p:sp>
        <p:nvSpPr>
          <p:cNvPr id="3" name="İçerik Yer Tutucusu 2"/>
          <p:cNvSpPr>
            <a:spLocks noGrp="1"/>
          </p:cNvSpPr>
          <p:nvPr>
            <p:ph idx="1"/>
          </p:nvPr>
        </p:nvSpPr>
        <p:spPr/>
        <p:txBody>
          <a:bodyPr/>
          <a:lstStyle/>
          <a:p>
            <a:r>
              <a:rPr lang="tr-TR" dirty="0"/>
              <a:t>FİYAT (PAZAR, FİYATIN OLUŞUMU, FİYATLARA MÜDAHELE)</a:t>
            </a:r>
          </a:p>
        </p:txBody>
      </p:sp>
    </p:spTree>
    <p:extLst>
      <p:ext uri="{BB962C8B-B14F-4D97-AF65-F5344CB8AC3E}">
        <p14:creationId xmlns:p14="http://schemas.microsoft.com/office/powerpoint/2010/main" val="41990660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TALEP ESNEKLİĞİ</a:t>
            </a:r>
          </a:p>
        </p:txBody>
      </p:sp>
      <p:sp>
        <p:nvSpPr>
          <p:cNvPr id="3" name="İçerik Yer Tutucusu 2"/>
          <p:cNvSpPr>
            <a:spLocks noGrp="1"/>
          </p:cNvSpPr>
          <p:nvPr>
            <p:ph idx="1"/>
          </p:nvPr>
        </p:nvSpPr>
        <p:spPr/>
        <p:txBody>
          <a:bodyPr/>
          <a:lstStyle/>
          <a:p>
            <a:endParaRPr lang="tr-TR" dirty="0"/>
          </a:p>
        </p:txBody>
      </p:sp>
      <p:pic>
        <p:nvPicPr>
          <p:cNvPr id="4" name="Picture 5"/>
          <p:cNvPicPr>
            <a:picLocks noChangeAspect="1" noChangeArrowheads="1"/>
          </p:cNvPicPr>
          <p:nvPr/>
        </p:nvPicPr>
        <p:blipFill>
          <a:blip r:embed="rId2" cstate="print"/>
          <a:srcRect/>
          <a:stretch>
            <a:fillRect/>
          </a:stretch>
        </p:blipFill>
        <p:spPr bwMode="auto">
          <a:xfrm>
            <a:off x="730955" y="2018271"/>
            <a:ext cx="9088547" cy="4050744"/>
          </a:xfrm>
          <a:prstGeom prst="rect">
            <a:avLst/>
          </a:prstGeom>
          <a:noFill/>
          <a:ln w="12700">
            <a:noFill/>
            <a:miter lim="800000"/>
            <a:headEnd/>
            <a:tailEnd/>
          </a:ln>
        </p:spPr>
      </p:pic>
    </p:spTree>
    <p:extLst>
      <p:ext uri="{BB962C8B-B14F-4D97-AF65-F5344CB8AC3E}">
        <p14:creationId xmlns:p14="http://schemas.microsoft.com/office/powerpoint/2010/main" val="29335816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ARZ ESNEKLİĞİ</a:t>
            </a:r>
          </a:p>
        </p:txBody>
      </p:sp>
      <p:sp>
        <p:nvSpPr>
          <p:cNvPr id="3" name="İçerik Yer Tutucusu 2"/>
          <p:cNvSpPr>
            <a:spLocks noGrp="1"/>
          </p:cNvSpPr>
          <p:nvPr>
            <p:ph idx="1"/>
          </p:nvPr>
        </p:nvSpPr>
        <p:spPr/>
        <p:txBody>
          <a:bodyPr/>
          <a:lstStyle/>
          <a:p>
            <a:pPr algn="just"/>
            <a:r>
              <a:rPr lang="tr-TR" dirty="0"/>
              <a:t>Üreticiler, fiyat değişiklikleri doğrultusunda üretimlerini artırma veya azaltma kararı almaktadırlar. Bu karar, maldan mala değişiklik gösterdiği gibi aynı malın farklı fiyatları karşısında da değişmektedir. Fiyat değişimleri karşısında arzın duyarlılık veya tepki dereceleri arz esnekliği kavramı ile ifade edilmektedir. </a:t>
            </a:r>
          </a:p>
          <a:p>
            <a:pPr algn="just"/>
            <a:r>
              <a:rPr lang="tr-TR" dirty="0"/>
              <a:t>Arz esnekliği; fiyattaki değişme yüzdesinin arzdaki değişme yüzdesine oranlanması ile ölçülmektedir.</a:t>
            </a:r>
          </a:p>
          <a:p>
            <a:endParaRPr lang="tr-TR" dirty="0"/>
          </a:p>
        </p:txBody>
      </p:sp>
      <p:graphicFrame>
        <p:nvGraphicFramePr>
          <p:cNvPr id="9" name="Object 11"/>
          <p:cNvGraphicFramePr>
            <a:graphicFrameLocks noChangeAspect="1"/>
          </p:cNvGraphicFramePr>
          <p:nvPr>
            <p:extLst>
              <p:ext uri="{D42A27DB-BD31-4B8C-83A1-F6EECF244321}">
                <p14:modId xmlns:p14="http://schemas.microsoft.com/office/powerpoint/2010/main" val="3414108730"/>
              </p:ext>
            </p:extLst>
          </p:nvPr>
        </p:nvGraphicFramePr>
        <p:xfrm>
          <a:off x="2786236" y="5633394"/>
          <a:ext cx="5492750" cy="766763"/>
        </p:xfrm>
        <a:graphic>
          <a:graphicData uri="http://schemas.openxmlformats.org/presentationml/2006/ole">
            <mc:AlternateContent xmlns:mc="http://schemas.openxmlformats.org/markup-compatibility/2006">
              <mc:Choice xmlns:v="urn:schemas-microsoft-com:vml" Requires="v">
                <p:oleObj spid="_x0000_s2053" name="Equation" r:id="rId3" imgW="3911600" imgH="546100" progId="">
                  <p:embed/>
                </p:oleObj>
              </mc:Choice>
              <mc:Fallback>
                <p:oleObj name="Equation" r:id="rId3" imgW="3911600" imgH="546100" progId="">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86236" y="5633394"/>
                        <a:ext cx="5492750" cy="7667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6644858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Denge Fiyatına Ulaşma Mekanizması</a:t>
            </a:r>
            <a:br>
              <a:rPr lang="tr-TR" dirty="0"/>
            </a:br>
            <a:endParaRPr lang="tr-TR" dirty="0"/>
          </a:p>
        </p:txBody>
      </p:sp>
      <p:pic>
        <p:nvPicPr>
          <p:cNvPr id="4" name="Picture 34" descr="arz-talep 2-4"/>
          <p:cNvPicPr>
            <a:picLocks noGrp="1" noChangeAspect="1" noChangeArrowheads="1"/>
          </p:cNvPicPr>
          <p:nvPr>
            <p:ph idx="1"/>
          </p:nvPr>
        </p:nvPicPr>
        <p:blipFill>
          <a:blip r:embed="rId2" cstate="print"/>
          <a:srcRect/>
          <a:stretch>
            <a:fillRect/>
          </a:stretch>
        </p:blipFill>
        <p:spPr bwMode="auto">
          <a:xfrm>
            <a:off x="2909146" y="1825625"/>
            <a:ext cx="6373708" cy="435133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7446172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3F29798-D584-4792-9B62-3F5F5C36D6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4AC832EC-D5D9-497C-9640-524559DEB09A}"/>
              </a:ext>
            </a:extLst>
          </p:cNvPr>
          <p:cNvSpPr>
            <a:spLocks noGrp="1"/>
          </p:cNvSpPr>
          <p:nvPr>
            <p:ph type="title"/>
          </p:nvPr>
        </p:nvSpPr>
        <p:spPr>
          <a:xfrm>
            <a:off x="838200" y="184805"/>
            <a:ext cx="10515600" cy="1505883"/>
          </a:xfrm>
        </p:spPr>
        <p:txBody>
          <a:bodyPr vert="horz" lIns="91440" tIns="45720" rIns="91440" bIns="45720" rtlCol="0" anchor="ctr">
            <a:normAutofit/>
          </a:bodyPr>
          <a:lstStyle/>
          <a:p>
            <a:r>
              <a:rPr lang="en-US" sz="5200" kern="1200">
                <a:solidFill>
                  <a:schemeClr val="tx1"/>
                </a:solidFill>
                <a:latin typeface="+mj-lt"/>
                <a:ea typeface="+mj-ea"/>
                <a:cs typeface="+mj-cs"/>
              </a:rPr>
              <a:t>Sığır Etinin Arz ve Talep Tablosu</a:t>
            </a:r>
          </a:p>
        </p:txBody>
      </p:sp>
      <p:graphicFrame>
        <p:nvGraphicFramePr>
          <p:cNvPr id="4" name="İçerik Yer Tutucusu 3">
            <a:extLst>
              <a:ext uri="{FF2B5EF4-FFF2-40B4-BE49-F238E27FC236}">
                <a16:creationId xmlns:a16="http://schemas.microsoft.com/office/drawing/2014/main" id="{B284D002-9AD2-40E6-AD7B-C18E273CBE66}"/>
              </a:ext>
            </a:extLst>
          </p:cNvPr>
          <p:cNvGraphicFramePr>
            <a:graphicFrameLocks noGrp="1"/>
          </p:cNvGraphicFramePr>
          <p:nvPr>
            <p:ph idx="1"/>
            <p:extLst>
              <p:ext uri="{D42A27DB-BD31-4B8C-83A1-F6EECF244321}">
                <p14:modId xmlns:p14="http://schemas.microsoft.com/office/powerpoint/2010/main" val="1667311117"/>
              </p:ext>
            </p:extLst>
          </p:nvPr>
        </p:nvGraphicFramePr>
        <p:xfrm>
          <a:off x="838200" y="2456772"/>
          <a:ext cx="10512549" cy="3227617"/>
        </p:xfrm>
        <a:graphic>
          <a:graphicData uri="http://schemas.openxmlformats.org/drawingml/2006/table">
            <a:tbl>
              <a:tblPr firstRow="1" firstCol="1" bandRow="1">
                <a:solidFill>
                  <a:srgbClr val="F2F2F2">
                    <a:alpha val="45098"/>
                  </a:srgbClr>
                </a:solidFill>
                <a:tableStyleId>{5C22544A-7EE6-4342-B048-85BDC9FD1C3A}</a:tableStyleId>
              </a:tblPr>
              <a:tblGrid>
                <a:gridCol w="2158376">
                  <a:extLst>
                    <a:ext uri="{9D8B030D-6E8A-4147-A177-3AD203B41FA5}">
                      <a16:colId xmlns:a16="http://schemas.microsoft.com/office/drawing/2014/main" val="1589479120"/>
                    </a:ext>
                  </a:extLst>
                </a:gridCol>
                <a:gridCol w="2088930">
                  <a:extLst>
                    <a:ext uri="{9D8B030D-6E8A-4147-A177-3AD203B41FA5}">
                      <a16:colId xmlns:a16="http://schemas.microsoft.com/office/drawing/2014/main" val="311688294"/>
                    </a:ext>
                  </a:extLst>
                </a:gridCol>
                <a:gridCol w="2088930">
                  <a:extLst>
                    <a:ext uri="{9D8B030D-6E8A-4147-A177-3AD203B41FA5}">
                      <a16:colId xmlns:a16="http://schemas.microsoft.com/office/drawing/2014/main" val="2364981444"/>
                    </a:ext>
                  </a:extLst>
                </a:gridCol>
                <a:gridCol w="2148484">
                  <a:extLst>
                    <a:ext uri="{9D8B030D-6E8A-4147-A177-3AD203B41FA5}">
                      <a16:colId xmlns:a16="http://schemas.microsoft.com/office/drawing/2014/main" val="2897274969"/>
                    </a:ext>
                  </a:extLst>
                </a:gridCol>
                <a:gridCol w="2027829">
                  <a:extLst>
                    <a:ext uri="{9D8B030D-6E8A-4147-A177-3AD203B41FA5}">
                      <a16:colId xmlns:a16="http://schemas.microsoft.com/office/drawing/2014/main" val="1215240762"/>
                    </a:ext>
                  </a:extLst>
                </a:gridCol>
              </a:tblGrid>
              <a:tr h="667703">
                <a:tc>
                  <a:txBody>
                    <a:bodyPr/>
                    <a:lstStyle/>
                    <a:p>
                      <a:pPr>
                        <a:lnSpc>
                          <a:spcPct val="107000"/>
                        </a:lnSpc>
                        <a:spcAft>
                          <a:spcPts val="800"/>
                        </a:spcAft>
                      </a:pPr>
                      <a:r>
                        <a:rPr lang="tr-TR" sz="1600" b="0" cap="none" spc="0">
                          <a:solidFill>
                            <a:schemeClr val="bg1"/>
                          </a:solidFill>
                          <a:effectLst/>
                        </a:rPr>
                        <a:t>Muhtelif Fiyatlar Kg/TL</a:t>
                      </a:r>
                      <a:endParaRPr lang="tr-TR" sz="1600" b="0" cap="none" spc="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79902" marR="79902" marT="106536" marB="0" anchor="ctr">
                    <a:lnL w="12700" cmpd="sng">
                      <a:noFill/>
                    </a:lnL>
                    <a:lnR w="12700" cmpd="sng">
                      <a:noFill/>
                    </a:lnR>
                    <a:lnT w="19050" cap="flat" cmpd="sng" algn="ctr">
                      <a:noFill/>
                      <a:prstDash val="solid"/>
                    </a:lnT>
                    <a:lnB w="38100" cmpd="sng">
                      <a:noFill/>
                    </a:lnB>
                    <a:solidFill>
                      <a:schemeClr val="tx1"/>
                    </a:solidFill>
                  </a:tcPr>
                </a:tc>
                <a:tc>
                  <a:txBody>
                    <a:bodyPr/>
                    <a:lstStyle/>
                    <a:p>
                      <a:pPr>
                        <a:lnSpc>
                          <a:spcPct val="107000"/>
                        </a:lnSpc>
                        <a:spcAft>
                          <a:spcPts val="800"/>
                        </a:spcAft>
                      </a:pPr>
                      <a:r>
                        <a:rPr lang="tr-TR" sz="1600" b="0" cap="none" spc="0">
                          <a:solidFill>
                            <a:schemeClr val="bg1"/>
                          </a:solidFill>
                          <a:effectLst/>
                        </a:rPr>
                        <a:t>Haftalık Et Talep Miktarı (Ton)</a:t>
                      </a:r>
                      <a:endParaRPr lang="tr-TR" sz="1600" b="0" cap="none" spc="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79902" marR="79902" marT="106536" marB="0" anchor="ctr">
                    <a:lnL w="12700" cmpd="sng">
                      <a:noFill/>
                    </a:lnL>
                    <a:lnR w="12700" cmpd="sng">
                      <a:noFill/>
                    </a:lnR>
                    <a:lnT w="19050" cap="flat" cmpd="sng" algn="ctr">
                      <a:noFill/>
                      <a:prstDash val="solid"/>
                    </a:lnT>
                    <a:lnB w="38100" cmpd="sng">
                      <a:noFill/>
                    </a:lnB>
                    <a:solidFill>
                      <a:schemeClr val="tx1"/>
                    </a:solidFill>
                  </a:tcPr>
                </a:tc>
                <a:tc>
                  <a:txBody>
                    <a:bodyPr/>
                    <a:lstStyle/>
                    <a:p>
                      <a:pPr>
                        <a:lnSpc>
                          <a:spcPct val="107000"/>
                        </a:lnSpc>
                        <a:spcAft>
                          <a:spcPts val="800"/>
                        </a:spcAft>
                      </a:pPr>
                      <a:r>
                        <a:rPr lang="tr-TR" sz="1600" b="0" cap="none" spc="0">
                          <a:solidFill>
                            <a:schemeClr val="bg1"/>
                          </a:solidFill>
                          <a:effectLst/>
                        </a:rPr>
                        <a:t>Haftalık Et Talep Miktarı (Ton)</a:t>
                      </a:r>
                      <a:endParaRPr lang="tr-TR" sz="1600" b="0" cap="none" spc="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79902" marR="79902" marT="106536" marB="0" anchor="ctr">
                    <a:lnL w="12700" cmpd="sng">
                      <a:noFill/>
                    </a:lnL>
                    <a:lnR w="12700" cmpd="sng">
                      <a:noFill/>
                    </a:lnR>
                    <a:lnT w="19050" cap="flat" cmpd="sng" algn="ctr">
                      <a:noFill/>
                      <a:prstDash val="solid"/>
                    </a:lnT>
                    <a:lnB w="38100" cmpd="sng">
                      <a:noFill/>
                    </a:lnB>
                    <a:solidFill>
                      <a:schemeClr val="tx1"/>
                    </a:solidFill>
                  </a:tcPr>
                </a:tc>
                <a:tc>
                  <a:txBody>
                    <a:bodyPr/>
                    <a:lstStyle/>
                    <a:p>
                      <a:pPr>
                        <a:lnSpc>
                          <a:spcPct val="107000"/>
                        </a:lnSpc>
                        <a:spcAft>
                          <a:spcPts val="800"/>
                        </a:spcAft>
                      </a:pPr>
                      <a:r>
                        <a:rPr lang="tr-TR" sz="1600" b="0" cap="none" spc="0">
                          <a:solidFill>
                            <a:schemeClr val="bg1"/>
                          </a:solidFill>
                          <a:effectLst/>
                        </a:rPr>
                        <a:t>Arz ve Talep Arasındaki Fark</a:t>
                      </a:r>
                      <a:endParaRPr lang="tr-TR" sz="1600" b="0" cap="none" spc="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79902" marR="79902" marT="106536" marB="0" anchor="ctr">
                    <a:lnL w="12700" cmpd="sng">
                      <a:noFill/>
                    </a:lnL>
                    <a:lnR w="12700" cmpd="sng">
                      <a:noFill/>
                    </a:lnR>
                    <a:lnT w="19050" cap="flat" cmpd="sng" algn="ctr">
                      <a:noFill/>
                      <a:prstDash val="solid"/>
                    </a:lnT>
                    <a:lnB w="38100" cmpd="sng">
                      <a:noFill/>
                    </a:lnB>
                    <a:solidFill>
                      <a:schemeClr val="tx1"/>
                    </a:solidFill>
                  </a:tcPr>
                </a:tc>
                <a:tc>
                  <a:txBody>
                    <a:bodyPr/>
                    <a:lstStyle/>
                    <a:p>
                      <a:pPr>
                        <a:lnSpc>
                          <a:spcPct val="107000"/>
                        </a:lnSpc>
                        <a:spcAft>
                          <a:spcPts val="800"/>
                        </a:spcAft>
                      </a:pPr>
                      <a:r>
                        <a:rPr lang="tr-TR" sz="1600" b="0" cap="none" spc="0">
                          <a:solidFill>
                            <a:schemeClr val="bg1"/>
                          </a:solidFill>
                          <a:effectLst/>
                        </a:rPr>
                        <a:t>Fiyatlar Üzerindeki Etkisi</a:t>
                      </a:r>
                      <a:endParaRPr lang="tr-TR" sz="1600" b="0" cap="none" spc="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79902" marR="79902" marT="106536" marB="0" anchor="ctr">
                    <a:lnL w="12700" cmpd="sng">
                      <a:noFill/>
                    </a:lnL>
                    <a:lnR w="12700" cmpd="sng">
                      <a:noFill/>
                    </a:lnR>
                    <a:lnT w="19050" cap="flat" cmpd="sng" algn="ctr">
                      <a:noFill/>
                      <a:prstDash val="solid"/>
                    </a:lnT>
                    <a:lnB w="38100" cmpd="sng">
                      <a:noFill/>
                    </a:lnB>
                    <a:solidFill>
                      <a:schemeClr val="tx1"/>
                    </a:solidFill>
                  </a:tcPr>
                </a:tc>
                <a:extLst>
                  <a:ext uri="{0D108BD9-81ED-4DB2-BD59-A6C34878D82A}">
                    <a16:rowId xmlns:a16="http://schemas.microsoft.com/office/drawing/2014/main" val="4131732092"/>
                  </a:ext>
                </a:extLst>
              </a:tr>
              <a:tr h="365702">
                <a:tc>
                  <a:txBody>
                    <a:bodyPr/>
                    <a:lstStyle/>
                    <a:p>
                      <a:pPr>
                        <a:lnSpc>
                          <a:spcPct val="107000"/>
                        </a:lnSpc>
                        <a:spcAft>
                          <a:spcPts val="800"/>
                        </a:spcAft>
                      </a:pPr>
                      <a:r>
                        <a:rPr lang="tr-TR" sz="1400" b="1" cap="none" spc="0">
                          <a:solidFill>
                            <a:schemeClr val="tx1"/>
                          </a:solidFill>
                          <a:effectLst/>
                        </a:rPr>
                        <a:t>42</a:t>
                      </a:r>
                      <a:endParaRPr lang="tr-TR" sz="1400" b="1"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79902" marR="79902" marT="106536" marB="0">
                    <a:lnL w="12700" cmpd="sng">
                      <a:noFill/>
                      <a:prstDash val="solid"/>
                    </a:lnL>
                    <a:lnR w="12700" cmpd="sng">
                      <a:noFill/>
                      <a:prstDash val="solid"/>
                    </a:lnR>
                    <a:lnT w="38100" cmpd="sng">
                      <a:noFill/>
                    </a:lnT>
                    <a:lnB w="12700" cap="flat" cmpd="sng" algn="ctr">
                      <a:solidFill>
                        <a:schemeClr val="bg1">
                          <a:lumMod val="75000"/>
                        </a:schemeClr>
                      </a:solidFill>
                      <a:prstDash val="solid"/>
                    </a:lnB>
                    <a:solidFill>
                      <a:srgbClr val="F2F2F2">
                        <a:alpha val="45098"/>
                      </a:srgbClr>
                    </a:solidFill>
                  </a:tcPr>
                </a:tc>
                <a:tc>
                  <a:txBody>
                    <a:bodyPr/>
                    <a:lstStyle/>
                    <a:p>
                      <a:pPr>
                        <a:lnSpc>
                          <a:spcPct val="107000"/>
                        </a:lnSpc>
                        <a:spcAft>
                          <a:spcPts val="800"/>
                        </a:spcAft>
                      </a:pPr>
                      <a:r>
                        <a:rPr lang="tr-TR" sz="1400" cap="none" spc="0">
                          <a:solidFill>
                            <a:schemeClr val="tx1"/>
                          </a:solidFill>
                          <a:effectLst/>
                        </a:rPr>
                        <a:t>500</a:t>
                      </a:r>
                      <a:endParaRPr lang="tr-TR" sz="14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79902" marR="79902" marT="106536" marB="0">
                    <a:lnL w="12700" cmpd="sng">
                      <a:noFill/>
                      <a:prstDash val="solid"/>
                    </a:lnL>
                    <a:lnR w="12700" cmpd="sng">
                      <a:noFill/>
                      <a:prstDash val="solid"/>
                    </a:lnR>
                    <a:lnT w="38100" cmpd="sng">
                      <a:noFill/>
                    </a:lnT>
                    <a:lnB w="12700" cap="flat" cmpd="sng" algn="ctr">
                      <a:solidFill>
                        <a:schemeClr val="bg1">
                          <a:lumMod val="75000"/>
                        </a:schemeClr>
                      </a:solidFill>
                      <a:prstDash val="solid"/>
                    </a:lnB>
                    <a:solidFill>
                      <a:srgbClr val="F2F2F2">
                        <a:alpha val="45098"/>
                      </a:srgbClr>
                    </a:solidFill>
                  </a:tcPr>
                </a:tc>
                <a:tc>
                  <a:txBody>
                    <a:bodyPr/>
                    <a:lstStyle/>
                    <a:p>
                      <a:pPr>
                        <a:lnSpc>
                          <a:spcPct val="107000"/>
                        </a:lnSpc>
                        <a:spcAft>
                          <a:spcPts val="800"/>
                        </a:spcAft>
                      </a:pPr>
                      <a:r>
                        <a:rPr lang="tr-TR" sz="1400" cap="none" spc="0">
                          <a:solidFill>
                            <a:schemeClr val="tx1"/>
                          </a:solidFill>
                          <a:effectLst/>
                        </a:rPr>
                        <a:t>5700</a:t>
                      </a:r>
                      <a:endParaRPr lang="tr-TR" sz="14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79902" marR="79902" marT="106536" marB="0">
                    <a:lnL w="12700" cmpd="sng">
                      <a:noFill/>
                      <a:prstDash val="solid"/>
                    </a:lnL>
                    <a:lnR w="12700" cmpd="sng">
                      <a:noFill/>
                      <a:prstDash val="solid"/>
                    </a:lnR>
                    <a:lnT w="38100" cmpd="sng">
                      <a:noFill/>
                    </a:lnT>
                    <a:lnB w="12700" cap="flat" cmpd="sng" algn="ctr">
                      <a:solidFill>
                        <a:schemeClr val="bg1">
                          <a:lumMod val="75000"/>
                        </a:schemeClr>
                      </a:solidFill>
                      <a:prstDash val="solid"/>
                    </a:lnB>
                    <a:solidFill>
                      <a:srgbClr val="F2F2F2">
                        <a:alpha val="45098"/>
                      </a:srgbClr>
                    </a:solidFill>
                  </a:tcPr>
                </a:tc>
                <a:tc>
                  <a:txBody>
                    <a:bodyPr/>
                    <a:lstStyle/>
                    <a:p>
                      <a:pPr>
                        <a:lnSpc>
                          <a:spcPct val="107000"/>
                        </a:lnSpc>
                        <a:spcAft>
                          <a:spcPts val="800"/>
                        </a:spcAft>
                      </a:pPr>
                      <a:r>
                        <a:rPr lang="tr-TR" sz="1400" cap="none" spc="0">
                          <a:solidFill>
                            <a:schemeClr val="tx1"/>
                          </a:solidFill>
                          <a:effectLst/>
                        </a:rPr>
                        <a:t>5200 Arz Fazlası</a:t>
                      </a:r>
                      <a:endParaRPr lang="tr-TR" sz="14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79902" marR="79902" marT="106536" marB="0">
                    <a:lnL w="12700" cmpd="sng">
                      <a:noFill/>
                      <a:prstDash val="solid"/>
                    </a:lnL>
                    <a:lnR w="12700" cmpd="sng">
                      <a:noFill/>
                      <a:prstDash val="solid"/>
                    </a:lnR>
                    <a:lnT w="38100" cmpd="sng">
                      <a:noFill/>
                    </a:lnT>
                    <a:lnB w="12700" cap="flat" cmpd="sng" algn="ctr">
                      <a:solidFill>
                        <a:schemeClr val="bg1">
                          <a:lumMod val="75000"/>
                        </a:schemeClr>
                      </a:solidFill>
                      <a:prstDash val="solid"/>
                    </a:lnB>
                    <a:solidFill>
                      <a:srgbClr val="F2F2F2">
                        <a:alpha val="45098"/>
                      </a:srgbClr>
                    </a:solidFill>
                  </a:tcPr>
                </a:tc>
                <a:tc>
                  <a:txBody>
                    <a:bodyPr/>
                    <a:lstStyle/>
                    <a:p>
                      <a:pPr>
                        <a:lnSpc>
                          <a:spcPct val="107000"/>
                        </a:lnSpc>
                        <a:spcAft>
                          <a:spcPts val="800"/>
                        </a:spcAft>
                      </a:pPr>
                      <a:r>
                        <a:rPr lang="tr-TR" sz="1400" cap="none" spc="0">
                          <a:solidFill>
                            <a:schemeClr val="tx1"/>
                          </a:solidFill>
                          <a:effectLst/>
                        </a:rPr>
                        <a:t>Düşme</a:t>
                      </a:r>
                      <a:endParaRPr lang="tr-TR" sz="14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79902" marR="79902" marT="106536" marB="0">
                    <a:lnL w="12700" cmpd="sng">
                      <a:noFill/>
                      <a:prstDash val="solid"/>
                    </a:lnL>
                    <a:lnR w="12700" cmpd="sng">
                      <a:noFill/>
                      <a:prstDash val="solid"/>
                    </a:lnR>
                    <a:lnT w="38100" cmpd="sng">
                      <a:noFill/>
                    </a:lnT>
                    <a:lnB w="12700" cap="flat" cmpd="sng" algn="ctr">
                      <a:solidFill>
                        <a:schemeClr val="bg1">
                          <a:lumMod val="75000"/>
                        </a:schemeClr>
                      </a:solidFill>
                      <a:prstDash val="solid"/>
                    </a:lnB>
                    <a:solidFill>
                      <a:srgbClr val="F2F2F2">
                        <a:alpha val="45098"/>
                      </a:srgbClr>
                    </a:solidFill>
                  </a:tcPr>
                </a:tc>
                <a:extLst>
                  <a:ext uri="{0D108BD9-81ED-4DB2-BD59-A6C34878D82A}">
                    <a16:rowId xmlns:a16="http://schemas.microsoft.com/office/drawing/2014/main" val="4231005844"/>
                  </a:ext>
                </a:extLst>
              </a:tr>
              <a:tr h="365702">
                <a:tc>
                  <a:txBody>
                    <a:bodyPr/>
                    <a:lstStyle/>
                    <a:p>
                      <a:pPr>
                        <a:lnSpc>
                          <a:spcPct val="107000"/>
                        </a:lnSpc>
                        <a:spcAft>
                          <a:spcPts val="800"/>
                        </a:spcAft>
                      </a:pPr>
                      <a:r>
                        <a:rPr lang="tr-TR" sz="1400" b="1" cap="none" spc="0">
                          <a:solidFill>
                            <a:schemeClr val="tx1"/>
                          </a:solidFill>
                          <a:effectLst/>
                        </a:rPr>
                        <a:t>36</a:t>
                      </a:r>
                      <a:endParaRPr lang="tr-TR" sz="1400" b="1"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79902" marR="79902" marT="106536" marB="0">
                    <a:lnL w="12700" cmpd="sng">
                      <a:noFill/>
                      <a:prstDash val="solid"/>
                    </a:lnL>
                    <a:lnR w="12700" cmpd="sng">
                      <a:noFill/>
                      <a:prstDash val="solid"/>
                    </a:lnR>
                    <a:lnT w="12700" cap="flat" cmpd="sng" algn="ctr">
                      <a:solidFill>
                        <a:schemeClr val="bg1">
                          <a:lumMod val="75000"/>
                        </a:schemeClr>
                      </a:solidFill>
                      <a:prstDash val="solid"/>
                    </a:lnT>
                    <a:lnB w="12700" cmpd="sng">
                      <a:noFill/>
                      <a:prstDash val="solid"/>
                    </a:lnB>
                    <a:solidFill>
                      <a:srgbClr val="BFBFBF">
                        <a:alpha val="34902"/>
                      </a:srgbClr>
                    </a:solidFill>
                  </a:tcPr>
                </a:tc>
                <a:tc>
                  <a:txBody>
                    <a:bodyPr/>
                    <a:lstStyle/>
                    <a:p>
                      <a:pPr>
                        <a:lnSpc>
                          <a:spcPct val="107000"/>
                        </a:lnSpc>
                        <a:spcAft>
                          <a:spcPts val="800"/>
                        </a:spcAft>
                      </a:pPr>
                      <a:r>
                        <a:rPr lang="tr-TR" sz="1400" cap="none" spc="0">
                          <a:solidFill>
                            <a:schemeClr val="tx1"/>
                          </a:solidFill>
                          <a:effectLst/>
                        </a:rPr>
                        <a:t>1200</a:t>
                      </a:r>
                      <a:endParaRPr lang="tr-TR" sz="14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79902" marR="79902" marT="106536" marB="0">
                    <a:lnL w="12700" cmpd="sng">
                      <a:noFill/>
                      <a:prstDash val="solid"/>
                    </a:lnL>
                    <a:lnR w="12700" cmpd="sng">
                      <a:noFill/>
                      <a:prstDash val="solid"/>
                    </a:lnR>
                    <a:lnT w="12700" cap="flat" cmpd="sng" algn="ctr">
                      <a:solidFill>
                        <a:schemeClr val="bg1">
                          <a:lumMod val="75000"/>
                        </a:schemeClr>
                      </a:solidFill>
                      <a:prstDash val="solid"/>
                    </a:lnT>
                    <a:lnB w="12700" cmpd="sng">
                      <a:noFill/>
                      <a:prstDash val="solid"/>
                    </a:lnB>
                    <a:solidFill>
                      <a:srgbClr val="BFBFBF">
                        <a:alpha val="34902"/>
                      </a:srgbClr>
                    </a:solidFill>
                  </a:tcPr>
                </a:tc>
                <a:tc>
                  <a:txBody>
                    <a:bodyPr/>
                    <a:lstStyle/>
                    <a:p>
                      <a:pPr>
                        <a:lnSpc>
                          <a:spcPct val="107000"/>
                        </a:lnSpc>
                        <a:spcAft>
                          <a:spcPts val="800"/>
                        </a:spcAft>
                      </a:pPr>
                      <a:r>
                        <a:rPr lang="tr-TR" sz="1400" cap="none" spc="0">
                          <a:solidFill>
                            <a:schemeClr val="tx1"/>
                          </a:solidFill>
                          <a:effectLst/>
                        </a:rPr>
                        <a:t>5000</a:t>
                      </a:r>
                      <a:endParaRPr lang="tr-TR" sz="14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79902" marR="79902" marT="106536" marB="0">
                    <a:lnL w="12700" cmpd="sng">
                      <a:noFill/>
                      <a:prstDash val="solid"/>
                    </a:lnL>
                    <a:lnR w="12700" cmpd="sng">
                      <a:noFill/>
                      <a:prstDash val="solid"/>
                    </a:lnR>
                    <a:lnT w="12700" cap="flat" cmpd="sng" algn="ctr">
                      <a:solidFill>
                        <a:schemeClr val="bg1">
                          <a:lumMod val="75000"/>
                        </a:schemeClr>
                      </a:solidFill>
                      <a:prstDash val="solid"/>
                    </a:lnT>
                    <a:lnB w="12700" cmpd="sng">
                      <a:noFill/>
                      <a:prstDash val="solid"/>
                    </a:lnB>
                    <a:solidFill>
                      <a:srgbClr val="BFBFBF">
                        <a:alpha val="34902"/>
                      </a:srgbClr>
                    </a:solidFill>
                  </a:tcPr>
                </a:tc>
                <a:tc>
                  <a:txBody>
                    <a:bodyPr/>
                    <a:lstStyle/>
                    <a:p>
                      <a:pPr>
                        <a:lnSpc>
                          <a:spcPct val="107000"/>
                        </a:lnSpc>
                        <a:spcAft>
                          <a:spcPts val="800"/>
                        </a:spcAft>
                      </a:pPr>
                      <a:r>
                        <a:rPr lang="tr-TR" sz="1400" cap="none" spc="0">
                          <a:solidFill>
                            <a:schemeClr val="tx1"/>
                          </a:solidFill>
                          <a:effectLst/>
                        </a:rPr>
                        <a:t>3800 Arz Fazlası</a:t>
                      </a:r>
                      <a:endParaRPr lang="tr-TR" sz="14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79902" marR="79902" marT="106536" marB="0">
                    <a:lnL w="12700" cmpd="sng">
                      <a:noFill/>
                      <a:prstDash val="solid"/>
                    </a:lnL>
                    <a:lnR w="12700" cmpd="sng">
                      <a:noFill/>
                      <a:prstDash val="solid"/>
                    </a:lnR>
                    <a:lnT w="12700" cap="flat" cmpd="sng" algn="ctr">
                      <a:solidFill>
                        <a:schemeClr val="bg1">
                          <a:lumMod val="75000"/>
                        </a:schemeClr>
                      </a:solidFill>
                      <a:prstDash val="solid"/>
                    </a:lnT>
                    <a:lnB w="12700" cmpd="sng">
                      <a:noFill/>
                      <a:prstDash val="solid"/>
                    </a:lnB>
                    <a:solidFill>
                      <a:srgbClr val="BFBFBF">
                        <a:alpha val="34902"/>
                      </a:srgbClr>
                    </a:solidFill>
                  </a:tcPr>
                </a:tc>
                <a:tc>
                  <a:txBody>
                    <a:bodyPr/>
                    <a:lstStyle/>
                    <a:p>
                      <a:pPr>
                        <a:lnSpc>
                          <a:spcPct val="107000"/>
                        </a:lnSpc>
                        <a:spcAft>
                          <a:spcPts val="800"/>
                        </a:spcAft>
                      </a:pPr>
                      <a:r>
                        <a:rPr lang="tr-TR" sz="1400" cap="none" spc="0">
                          <a:solidFill>
                            <a:schemeClr val="tx1"/>
                          </a:solidFill>
                          <a:effectLst/>
                        </a:rPr>
                        <a:t>Düşme</a:t>
                      </a:r>
                      <a:endParaRPr lang="tr-TR" sz="14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79902" marR="79902" marT="106536" marB="0">
                    <a:lnL w="12700" cmpd="sng">
                      <a:noFill/>
                      <a:prstDash val="solid"/>
                    </a:lnL>
                    <a:lnR w="12700" cmpd="sng">
                      <a:noFill/>
                      <a:prstDash val="solid"/>
                    </a:lnR>
                    <a:lnT w="12700" cap="flat" cmpd="sng" algn="ctr">
                      <a:solidFill>
                        <a:schemeClr val="bg1">
                          <a:lumMod val="75000"/>
                        </a:schemeClr>
                      </a:solidFill>
                      <a:prstDash val="solid"/>
                    </a:lnT>
                    <a:lnB w="12700" cmpd="sng">
                      <a:noFill/>
                      <a:prstDash val="solid"/>
                    </a:lnB>
                    <a:solidFill>
                      <a:srgbClr val="BFBFBF">
                        <a:alpha val="34902"/>
                      </a:srgbClr>
                    </a:solidFill>
                  </a:tcPr>
                </a:tc>
                <a:extLst>
                  <a:ext uri="{0D108BD9-81ED-4DB2-BD59-A6C34878D82A}">
                    <a16:rowId xmlns:a16="http://schemas.microsoft.com/office/drawing/2014/main" val="242043681"/>
                  </a:ext>
                </a:extLst>
              </a:tr>
              <a:tr h="365702">
                <a:tc>
                  <a:txBody>
                    <a:bodyPr/>
                    <a:lstStyle/>
                    <a:p>
                      <a:pPr>
                        <a:lnSpc>
                          <a:spcPct val="107000"/>
                        </a:lnSpc>
                        <a:spcAft>
                          <a:spcPts val="800"/>
                        </a:spcAft>
                      </a:pPr>
                      <a:r>
                        <a:rPr lang="tr-TR" sz="1400" b="1" cap="none" spc="0">
                          <a:solidFill>
                            <a:schemeClr val="tx1"/>
                          </a:solidFill>
                          <a:effectLst/>
                        </a:rPr>
                        <a:t>30</a:t>
                      </a:r>
                      <a:endParaRPr lang="tr-TR" sz="1400" b="1"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79902" marR="79902" marT="106536" marB="0">
                    <a:lnL w="12700" cmpd="sng">
                      <a:noFill/>
                      <a:prstDash val="solid"/>
                    </a:lnL>
                    <a:lnR w="12700" cmpd="sng">
                      <a:noFill/>
                      <a:prstDash val="solid"/>
                    </a:lnR>
                    <a:lnT w="12700" cmpd="sng">
                      <a:noFill/>
                      <a:prstDash val="solid"/>
                    </a:lnT>
                    <a:lnB w="12700" cap="flat" cmpd="sng" algn="ctr">
                      <a:solidFill>
                        <a:schemeClr val="bg1">
                          <a:lumMod val="75000"/>
                        </a:schemeClr>
                      </a:solidFill>
                      <a:prstDash val="solid"/>
                    </a:lnB>
                    <a:solidFill>
                      <a:srgbClr val="F2F2F2">
                        <a:alpha val="45098"/>
                      </a:srgbClr>
                    </a:solidFill>
                  </a:tcPr>
                </a:tc>
                <a:tc>
                  <a:txBody>
                    <a:bodyPr/>
                    <a:lstStyle/>
                    <a:p>
                      <a:pPr>
                        <a:lnSpc>
                          <a:spcPct val="107000"/>
                        </a:lnSpc>
                        <a:spcAft>
                          <a:spcPts val="800"/>
                        </a:spcAft>
                      </a:pPr>
                      <a:r>
                        <a:rPr lang="tr-TR" sz="1400" cap="none" spc="0">
                          <a:solidFill>
                            <a:schemeClr val="tx1"/>
                          </a:solidFill>
                          <a:effectLst/>
                        </a:rPr>
                        <a:t>2000</a:t>
                      </a:r>
                      <a:endParaRPr lang="tr-TR" sz="14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79902" marR="79902" marT="106536" marB="0">
                    <a:lnL w="12700" cmpd="sng">
                      <a:noFill/>
                      <a:prstDash val="solid"/>
                    </a:lnL>
                    <a:lnR w="12700" cmpd="sng">
                      <a:noFill/>
                      <a:prstDash val="solid"/>
                    </a:lnR>
                    <a:lnT w="12700" cmpd="sng">
                      <a:noFill/>
                      <a:prstDash val="solid"/>
                    </a:lnT>
                    <a:lnB w="12700" cap="flat" cmpd="sng" algn="ctr">
                      <a:solidFill>
                        <a:schemeClr val="bg1">
                          <a:lumMod val="75000"/>
                        </a:schemeClr>
                      </a:solidFill>
                      <a:prstDash val="solid"/>
                    </a:lnB>
                    <a:solidFill>
                      <a:srgbClr val="F2F2F2">
                        <a:alpha val="45098"/>
                      </a:srgbClr>
                    </a:solidFill>
                  </a:tcPr>
                </a:tc>
                <a:tc>
                  <a:txBody>
                    <a:bodyPr/>
                    <a:lstStyle/>
                    <a:p>
                      <a:pPr>
                        <a:lnSpc>
                          <a:spcPct val="107000"/>
                        </a:lnSpc>
                        <a:spcAft>
                          <a:spcPts val="800"/>
                        </a:spcAft>
                      </a:pPr>
                      <a:r>
                        <a:rPr lang="tr-TR" sz="1400" cap="none" spc="0">
                          <a:solidFill>
                            <a:schemeClr val="tx1"/>
                          </a:solidFill>
                          <a:effectLst/>
                        </a:rPr>
                        <a:t>4200</a:t>
                      </a:r>
                      <a:endParaRPr lang="tr-TR" sz="14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79902" marR="79902" marT="106536" marB="0">
                    <a:lnL w="12700" cmpd="sng">
                      <a:noFill/>
                      <a:prstDash val="solid"/>
                    </a:lnL>
                    <a:lnR w="12700" cmpd="sng">
                      <a:noFill/>
                      <a:prstDash val="solid"/>
                    </a:lnR>
                    <a:lnT w="12700" cmpd="sng">
                      <a:noFill/>
                      <a:prstDash val="solid"/>
                    </a:lnT>
                    <a:lnB w="12700" cap="flat" cmpd="sng" algn="ctr">
                      <a:solidFill>
                        <a:schemeClr val="bg1">
                          <a:lumMod val="75000"/>
                        </a:schemeClr>
                      </a:solidFill>
                      <a:prstDash val="solid"/>
                    </a:lnB>
                    <a:solidFill>
                      <a:srgbClr val="F2F2F2">
                        <a:alpha val="45098"/>
                      </a:srgbClr>
                    </a:solidFill>
                  </a:tcPr>
                </a:tc>
                <a:tc>
                  <a:txBody>
                    <a:bodyPr/>
                    <a:lstStyle/>
                    <a:p>
                      <a:pPr>
                        <a:lnSpc>
                          <a:spcPct val="107000"/>
                        </a:lnSpc>
                        <a:spcAft>
                          <a:spcPts val="800"/>
                        </a:spcAft>
                      </a:pPr>
                      <a:r>
                        <a:rPr lang="tr-TR" sz="1400" cap="none" spc="0">
                          <a:solidFill>
                            <a:schemeClr val="tx1"/>
                          </a:solidFill>
                          <a:effectLst/>
                        </a:rPr>
                        <a:t>2200 Arz Fazlası</a:t>
                      </a:r>
                      <a:endParaRPr lang="tr-TR" sz="14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79902" marR="79902" marT="106536" marB="0">
                    <a:lnL w="12700" cmpd="sng">
                      <a:noFill/>
                      <a:prstDash val="solid"/>
                    </a:lnL>
                    <a:lnR w="12700" cmpd="sng">
                      <a:noFill/>
                      <a:prstDash val="solid"/>
                    </a:lnR>
                    <a:lnT w="12700" cmpd="sng">
                      <a:noFill/>
                      <a:prstDash val="solid"/>
                    </a:lnT>
                    <a:lnB w="12700" cap="flat" cmpd="sng" algn="ctr">
                      <a:solidFill>
                        <a:schemeClr val="bg1">
                          <a:lumMod val="75000"/>
                        </a:schemeClr>
                      </a:solidFill>
                      <a:prstDash val="solid"/>
                    </a:lnB>
                    <a:solidFill>
                      <a:srgbClr val="F2F2F2">
                        <a:alpha val="45098"/>
                      </a:srgbClr>
                    </a:solidFill>
                  </a:tcPr>
                </a:tc>
                <a:tc>
                  <a:txBody>
                    <a:bodyPr/>
                    <a:lstStyle/>
                    <a:p>
                      <a:pPr>
                        <a:lnSpc>
                          <a:spcPct val="107000"/>
                        </a:lnSpc>
                        <a:spcAft>
                          <a:spcPts val="800"/>
                        </a:spcAft>
                      </a:pPr>
                      <a:r>
                        <a:rPr lang="tr-TR" sz="1400" cap="none" spc="0">
                          <a:solidFill>
                            <a:schemeClr val="tx1"/>
                          </a:solidFill>
                          <a:effectLst/>
                        </a:rPr>
                        <a:t>Düşme</a:t>
                      </a:r>
                      <a:endParaRPr lang="tr-TR" sz="14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79902" marR="79902" marT="106536" marB="0">
                    <a:lnL w="12700" cmpd="sng">
                      <a:noFill/>
                      <a:prstDash val="solid"/>
                    </a:lnL>
                    <a:lnR w="12700" cmpd="sng">
                      <a:noFill/>
                      <a:prstDash val="solid"/>
                    </a:lnR>
                    <a:lnT w="12700" cmpd="sng">
                      <a:noFill/>
                      <a:prstDash val="solid"/>
                    </a:lnT>
                    <a:lnB w="12700" cap="flat" cmpd="sng" algn="ctr">
                      <a:solidFill>
                        <a:schemeClr val="bg1">
                          <a:lumMod val="75000"/>
                        </a:schemeClr>
                      </a:solidFill>
                      <a:prstDash val="solid"/>
                    </a:lnB>
                    <a:solidFill>
                      <a:srgbClr val="F2F2F2">
                        <a:alpha val="45098"/>
                      </a:srgbClr>
                    </a:solidFill>
                  </a:tcPr>
                </a:tc>
                <a:extLst>
                  <a:ext uri="{0D108BD9-81ED-4DB2-BD59-A6C34878D82A}">
                    <a16:rowId xmlns:a16="http://schemas.microsoft.com/office/drawing/2014/main" val="529578779"/>
                  </a:ext>
                </a:extLst>
              </a:tr>
              <a:tr h="365702">
                <a:tc>
                  <a:txBody>
                    <a:bodyPr/>
                    <a:lstStyle/>
                    <a:p>
                      <a:pPr>
                        <a:lnSpc>
                          <a:spcPct val="107000"/>
                        </a:lnSpc>
                        <a:spcAft>
                          <a:spcPts val="800"/>
                        </a:spcAft>
                      </a:pPr>
                      <a:r>
                        <a:rPr lang="tr-TR" sz="1400" b="1" cap="none" spc="0">
                          <a:solidFill>
                            <a:schemeClr val="tx1"/>
                          </a:solidFill>
                          <a:effectLst/>
                        </a:rPr>
                        <a:t>24</a:t>
                      </a:r>
                      <a:endParaRPr lang="tr-TR" sz="1400" b="1"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79902" marR="79902" marT="106536" marB="0">
                    <a:lnL w="12700" cmpd="sng">
                      <a:noFill/>
                      <a:prstDash val="solid"/>
                    </a:lnL>
                    <a:lnR w="12700" cmpd="sng">
                      <a:noFill/>
                      <a:prstDash val="solid"/>
                    </a:lnR>
                    <a:lnT w="12700" cap="flat" cmpd="sng" algn="ctr">
                      <a:solidFill>
                        <a:schemeClr val="bg1">
                          <a:lumMod val="75000"/>
                        </a:schemeClr>
                      </a:solidFill>
                      <a:prstDash val="solid"/>
                    </a:lnT>
                    <a:lnB w="12700" cmpd="sng">
                      <a:noFill/>
                      <a:prstDash val="solid"/>
                    </a:lnB>
                    <a:solidFill>
                      <a:srgbClr val="BFBFBF">
                        <a:alpha val="34902"/>
                      </a:srgbClr>
                    </a:solidFill>
                  </a:tcPr>
                </a:tc>
                <a:tc>
                  <a:txBody>
                    <a:bodyPr/>
                    <a:lstStyle/>
                    <a:p>
                      <a:pPr>
                        <a:lnSpc>
                          <a:spcPct val="107000"/>
                        </a:lnSpc>
                        <a:spcAft>
                          <a:spcPts val="800"/>
                        </a:spcAft>
                      </a:pPr>
                      <a:r>
                        <a:rPr lang="tr-TR" sz="1400" cap="none" spc="0">
                          <a:solidFill>
                            <a:schemeClr val="tx1"/>
                          </a:solidFill>
                          <a:effectLst/>
                        </a:rPr>
                        <a:t>3000</a:t>
                      </a:r>
                      <a:endParaRPr lang="tr-TR" sz="14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79902" marR="79902" marT="106536" marB="0">
                    <a:lnL w="12700" cmpd="sng">
                      <a:noFill/>
                      <a:prstDash val="solid"/>
                    </a:lnL>
                    <a:lnR w="12700" cmpd="sng">
                      <a:noFill/>
                      <a:prstDash val="solid"/>
                    </a:lnR>
                    <a:lnT w="12700" cap="flat" cmpd="sng" algn="ctr">
                      <a:solidFill>
                        <a:schemeClr val="bg1">
                          <a:lumMod val="75000"/>
                        </a:schemeClr>
                      </a:solidFill>
                      <a:prstDash val="solid"/>
                    </a:lnT>
                    <a:lnB w="12700" cmpd="sng">
                      <a:noFill/>
                      <a:prstDash val="solid"/>
                    </a:lnB>
                    <a:solidFill>
                      <a:srgbClr val="BFBFBF">
                        <a:alpha val="34902"/>
                      </a:srgbClr>
                    </a:solidFill>
                  </a:tcPr>
                </a:tc>
                <a:tc>
                  <a:txBody>
                    <a:bodyPr/>
                    <a:lstStyle/>
                    <a:p>
                      <a:pPr>
                        <a:lnSpc>
                          <a:spcPct val="107000"/>
                        </a:lnSpc>
                        <a:spcAft>
                          <a:spcPts val="800"/>
                        </a:spcAft>
                      </a:pPr>
                      <a:r>
                        <a:rPr lang="tr-TR" sz="1400" cap="none" spc="0">
                          <a:solidFill>
                            <a:schemeClr val="tx1"/>
                          </a:solidFill>
                          <a:effectLst/>
                        </a:rPr>
                        <a:t>3000</a:t>
                      </a:r>
                      <a:endParaRPr lang="tr-TR" sz="14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79902" marR="79902" marT="106536" marB="0">
                    <a:lnL w="12700" cmpd="sng">
                      <a:noFill/>
                      <a:prstDash val="solid"/>
                    </a:lnL>
                    <a:lnR w="12700" cmpd="sng">
                      <a:noFill/>
                      <a:prstDash val="solid"/>
                    </a:lnR>
                    <a:lnT w="12700" cap="flat" cmpd="sng" algn="ctr">
                      <a:solidFill>
                        <a:schemeClr val="bg1">
                          <a:lumMod val="75000"/>
                        </a:schemeClr>
                      </a:solidFill>
                      <a:prstDash val="solid"/>
                    </a:lnT>
                    <a:lnB w="12700" cmpd="sng">
                      <a:noFill/>
                      <a:prstDash val="solid"/>
                    </a:lnB>
                    <a:solidFill>
                      <a:srgbClr val="BFBFBF">
                        <a:alpha val="34902"/>
                      </a:srgbClr>
                    </a:solidFill>
                  </a:tcPr>
                </a:tc>
                <a:tc>
                  <a:txBody>
                    <a:bodyPr/>
                    <a:lstStyle/>
                    <a:p>
                      <a:pPr>
                        <a:lnSpc>
                          <a:spcPct val="107000"/>
                        </a:lnSpc>
                        <a:spcAft>
                          <a:spcPts val="800"/>
                        </a:spcAft>
                      </a:pPr>
                      <a:r>
                        <a:rPr lang="tr-TR" sz="1400" cap="none" spc="0">
                          <a:solidFill>
                            <a:schemeClr val="tx1"/>
                          </a:solidFill>
                          <a:effectLst/>
                        </a:rPr>
                        <a:t>0 -</a:t>
                      </a:r>
                      <a:endParaRPr lang="tr-TR" sz="14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79902" marR="79902" marT="106536" marB="0">
                    <a:lnL w="12700" cmpd="sng">
                      <a:noFill/>
                      <a:prstDash val="solid"/>
                    </a:lnL>
                    <a:lnR w="12700" cmpd="sng">
                      <a:noFill/>
                      <a:prstDash val="solid"/>
                    </a:lnR>
                    <a:lnT w="12700" cap="flat" cmpd="sng" algn="ctr">
                      <a:solidFill>
                        <a:schemeClr val="bg1">
                          <a:lumMod val="75000"/>
                        </a:schemeClr>
                      </a:solidFill>
                      <a:prstDash val="solid"/>
                    </a:lnT>
                    <a:lnB w="12700" cmpd="sng">
                      <a:noFill/>
                      <a:prstDash val="solid"/>
                    </a:lnB>
                    <a:solidFill>
                      <a:srgbClr val="BFBFBF">
                        <a:alpha val="34902"/>
                      </a:srgbClr>
                    </a:solidFill>
                  </a:tcPr>
                </a:tc>
                <a:tc>
                  <a:txBody>
                    <a:bodyPr/>
                    <a:lstStyle/>
                    <a:p>
                      <a:pPr>
                        <a:lnSpc>
                          <a:spcPct val="107000"/>
                        </a:lnSpc>
                        <a:spcAft>
                          <a:spcPts val="800"/>
                        </a:spcAft>
                      </a:pPr>
                      <a:r>
                        <a:rPr lang="tr-TR" sz="1400" cap="none" spc="0">
                          <a:solidFill>
                            <a:schemeClr val="tx1"/>
                          </a:solidFill>
                          <a:effectLst/>
                        </a:rPr>
                        <a:t>Tesirsiz</a:t>
                      </a:r>
                      <a:endParaRPr lang="tr-TR" sz="14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79902" marR="79902" marT="106536" marB="0">
                    <a:lnL w="12700" cmpd="sng">
                      <a:noFill/>
                      <a:prstDash val="solid"/>
                    </a:lnL>
                    <a:lnR w="12700" cmpd="sng">
                      <a:noFill/>
                      <a:prstDash val="solid"/>
                    </a:lnR>
                    <a:lnT w="12700" cap="flat" cmpd="sng" algn="ctr">
                      <a:solidFill>
                        <a:schemeClr val="bg1">
                          <a:lumMod val="75000"/>
                        </a:schemeClr>
                      </a:solidFill>
                      <a:prstDash val="solid"/>
                    </a:lnT>
                    <a:lnB w="12700" cmpd="sng">
                      <a:noFill/>
                      <a:prstDash val="solid"/>
                    </a:lnB>
                    <a:solidFill>
                      <a:srgbClr val="BFBFBF">
                        <a:alpha val="34902"/>
                      </a:srgbClr>
                    </a:solidFill>
                  </a:tcPr>
                </a:tc>
                <a:extLst>
                  <a:ext uri="{0D108BD9-81ED-4DB2-BD59-A6C34878D82A}">
                    <a16:rowId xmlns:a16="http://schemas.microsoft.com/office/drawing/2014/main" val="2412282786"/>
                  </a:ext>
                </a:extLst>
              </a:tr>
              <a:tr h="365702">
                <a:tc>
                  <a:txBody>
                    <a:bodyPr/>
                    <a:lstStyle/>
                    <a:p>
                      <a:pPr>
                        <a:lnSpc>
                          <a:spcPct val="107000"/>
                        </a:lnSpc>
                        <a:spcAft>
                          <a:spcPts val="800"/>
                        </a:spcAft>
                      </a:pPr>
                      <a:r>
                        <a:rPr lang="tr-TR" sz="1400" b="1" cap="none" spc="0">
                          <a:solidFill>
                            <a:schemeClr val="tx1"/>
                          </a:solidFill>
                          <a:effectLst/>
                        </a:rPr>
                        <a:t>18</a:t>
                      </a:r>
                      <a:endParaRPr lang="tr-TR" sz="1400" b="1"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79902" marR="79902" marT="106536" marB="0">
                    <a:lnL w="12700" cmpd="sng">
                      <a:noFill/>
                      <a:prstDash val="solid"/>
                    </a:lnL>
                    <a:lnR w="12700" cmpd="sng">
                      <a:noFill/>
                      <a:prstDash val="solid"/>
                    </a:lnR>
                    <a:lnT w="12700" cmpd="sng">
                      <a:noFill/>
                      <a:prstDash val="solid"/>
                    </a:lnT>
                    <a:lnB w="12700" cap="flat" cmpd="sng" algn="ctr">
                      <a:solidFill>
                        <a:schemeClr val="bg1">
                          <a:lumMod val="75000"/>
                        </a:schemeClr>
                      </a:solidFill>
                      <a:prstDash val="solid"/>
                    </a:lnB>
                    <a:solidFill>
                      <a:srgbClr val="F2F2F2">
                        <a:alpha val="45098"/>
                      </a:srgbClr>
                    </a:solidFill>
                  </a:tcPr>
                </a:tc>
                <a:tc>
                  <a:txBody>
                    <a:bodyPr/>
                    <a:lstStyle/>
                    <a:p>
                      <a:pPr>
                        <a:lnSpc>
                          <a:spcPct val="107000"/>
                        </a:lnSpc>
                        <a:spcAft>
                          <a:spcPts val="800"/>
                        </a:spcAft>
                      </a:pPr>
                      <a:r>
                        <a:rPr lang="tr-TR" sz="1400" cap="none" spc="0">
                          <a:solidFill>
                            <a:schemeClr val="tx1"/>
                          </a:solidFill>
                          <a:effectLst/>
                        </a:rPr>
                        <a:t>4000</a:t>
                      </a:r>
                      <a:endParaRPr lang="tr-TR" sz="14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79902" marR="79902" marT="106536" marB="0">
                    <a:lnL w="12700" cmpd="sng">
                      <a:noFill/>
                      <a:prstDash val="solid"/>
                    </a:lnL>
                    <a:lnR w="12700" cmpd="sng">
                      <a:noFill/>
                      <a:prstDash val="solid"/>
                    </a:lnR>
                    <a:lnT w="12700" cmpd="sng">
                      <a:noFill/>
                      <a:prstDash val="solid"/>
                    </a:lnT>
                    <a:lnB w="12700" cap="flat" cmpd="sng" algn="ctr">
                      <a:solidFill>
                        <a:schemeClr val="bg1">
                          <a:lumMod val="75000"/>
                        </a:schemeClr>
                      </a:solidFill>
                      <a:prstDash val="solid"/>
                    </a:lnB>
                    <a:solidFill>
                      <a:srgbClr val="F2F2F2">
                        <a:alpha val="45098"/>
                      </a:srgbClr>
                    </a:solidFill>
                  </a:tcPr>
                </a:tc>
                <a:tc>
                  <a:txBody>
                    <a:bodyPr/>
                    <a:lstStyle/>
                    <a:p>
                      <a:pPr>
                        <a:lnSpc>
                          <a:spcPct val="107000"/>
                        </a:lnSpc>
                        <a:spcAft>
                          <a:spcPts val="800"/>
                        </a:spcAft>
                      </a:pPr>
                      <a:r>
                        <a:rPr lang="tr-TR" sz="1400" cap="none" spc="0">
                          <a:solidFill>
                            <a:schemeClr val="tx1"/>
                          </a:solidFill>
                          <a:effectLst/>
                        </a:rPr>
                        <a:t>2000</a:t>
                      </a:r>
                      <a:endParaRPr lang="tr-TR" sz="14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79902" marR="79902" marT="106536" marB="0">
                    <a:lnL w="12700" cmpd="sng">
                      <a:noFill/>
                      <a:prstDash val="solid"/>
                    </a:lnL>
                    <a:lnR w="12700" cmpd="sng">
                      <a:noFill/>
                      <a:prstDash val="solid"/>
                    </a:lnR>
                    <a:lnT w="12700" cmpd="sng">
                      <a:noFill/>
                      <a:prstDash val="solid"/>
                    </a:lnT>
                    <a:lnB w="12700" cap="flat" cmpd="sng" algn="ctr">
                      <a:solidFill>
                        <a:schemeClr val="bg1">
                          <a:lumMod val="75000"/>
                        </a:schemeClr>
                      </a:solidFill>
                      <a:prstDash val="solid"/>
                    </a:lnB>
                    <a:solidFill>
                      <a:srgbClr val="F2F2F2">
                        <a:alpha val="45098"/>
                      </a:srgbClr>
                    </a:solidFill>
                  </a:tcPr>
                </a:tc>
                <a:tc>
                  <a:txBody>
                    <a:bodyPr/>
                    <a:lstStyle/>
                    <a:p>
                      <a:pPr>
                        <a:lnSpc>
                          <a:spcPct val="107000"/>
                        </a:lnSpc>
                        <a:spcAft>
                          <a:spcPts val="800"/>
                        </a:spcAft>
                      </a:pPr>
                      <a:r>
                        <a:rPr lang="tr-TR" sz="1400" cap="none" spc="0">
                          <a:solidFill>
                            <a:schemeClr val="tx1"/>
                          </a:solidFill>
                          <a:effectLst/>
                        </a:rPr>
                        <a:t>2000 Talep Fazlası</a:t>
                      </a:r>
                      <a:endParaRPr lang="tr-TR" sz="14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79902" marR="79902" marT="106536" marB="0">
                    <a:lnL w="12700" cmpd="sng">
                      <a:noFill/>
                      <a:prstDash val="solid"/>
                    </a:lnL>
                    <a:lnR w="12700" cmpd="sng">
                      <a:noFill/>
                      <a:prstDash val="solid"/>
                    </a:lnR>
                    <a:lnT w="12700" cmpd="sng">
                      <a:noFill/>
                      <a:prstDash val="solid"/>
                    </a:lnT>
                    <a:lnB w="12700" cap="flat" cmpd="sng" algn="ctr">
                      <a:solidFill>
                        <a:schemeClr val="bg1">
                          <a:lumMod val="75000"/>
                        </a:schemeClr>
                      </a:solidFill>
                      <a:prstDash val="solid"/>
                    </a:lnB>
                    <a:solidFill>
                      <a:srgbClr val="F2F2F2">
                        <a:alpha val="45098"/>
                      </a:srgbClr>
                    </a:solidFill>
                  </a:tcPr>
                </a:tc>
                <a:tc>
                  <a:txBody>
                    <a:bodyPr/>
                    <a:lstStyle/>
                    <a:p>
                      <a:pPr>
                        <a:lnSpc>
                          <a:spcPct val="107000"/>
                        </a:lnSpc>
                        <a:spcAft>
                          <a:spcPts val="800"/>
                        </a:spcAft>
                      </a:pPr>
                      <a:r>
                        <a:rPr lang="tr-TR" sz="1400" cap="none" spc="0">
                          <a:solidFill>
                            <a:schemeClr val="tx1"/>
                          </a:solidFill>
                          <a:effectLst/>
                        </a:rPr>
                        <a:t>Yükselme</a:t>
                      </a:r>
                      <a:endParaRPr lang="tr-TR" sz="14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79902" marR="79902" marT="106536" marB="0">
                    <a:lnL w="12700" cmpd="sng">
                      <a:noFill/>
                      <a:prstDash val="solid"/>
                    </a:lnL>
                    <a:lnR w="12700" cmpd="sng">
                      <a:noFill/>
                      <a:prstDash val="solid"/>
                    </a:lnR>
                    <a:lnT w="12700" cmpd="sng">
                      <a:noFill/>
                      <a:prstDash val="solid"/>
                    </a:lnT>
                    <a:lnB w="12700" cap="flat" cmpd="sng" algn="ctr">
                      <a:solidFill>
                        <a:schemeClr val="bg1">
                          <a:lumMod val="75000"/>
                        </a:schemeClr>
                      </a:solidFill>
                      <a:prstDash val="solid"/>
                    </a:lnB>
                    <a:solidFill>
                      <a:srgbClr val="F2F2F2">
                        <a:alpha val="45098"/>
                      </a:srgbClr>
                    </a:solidFill>
                  </a:tcPr>
                </a:tc>
                <a:extLst>
                  <a:ext uri="{0D108BD9-81ED-4DB2-BD59-A6C34878D82A}">
                    <a16:rowId xmlns:a16="http://schemas.microsoft.com/office/drawing/2014/main" val="2906065795"/>
                  </a:ext>
                </a:extLst>
              </a:tr>
              <a:tr h="365702">
                <a:tc>
                  <a:txBody>
                    <a:bodyPr/>
                    <a:lstStyle/>
                    <a:p>
                      <a:pPr>
                        <a:lnSpc>
                          <a:spcPct val="107000"/>
                        </a:lnSpc>
                        <a:spcAft>
                          <a:spcPts val="800"/>
                        </a:spcAft>
                      </a:pPr>
                      <a:r>
                        <a:rPr lang="tr-TR" sz="1400" b="1" cap="none" spc="0">
                          <a:solidFill>
                            <a:schemeClr val="tx1"/>
                          </a:solidFill>
                          <a:effectLst/>
                        </a:rPr>
                        <a:t>12</a:t>
                      </a:r>
                      <a:endParaRPr lang="tr-TR" sz="1400" b="1"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79902" marR="79902" marT="106536" marB="0">
                    <a:lnL w="12700" cmpd="sng">
                      <a:noFill/>
                      <a:prstDash val="solid"/>
                    </a:lnL>
                    <a:lnR w="12700" cmpd="sng">
                      <a:noFill/>
                      <a:prstDash val="solid"/>
                    </a:lnR>
                    <a:lnT w="12700" cap="flat" cmpd="sng" algn="ctr">
                      <a:solidFill>
                        <a:schemeClr val="bg1">
                          <a:lumMod val="75000"/>
                        </a:schemeClr>
                      </a:solidFill>
                      <a:prstDash val="solid"/>
                    </a:lnT>
                    <a:lnB w="12700" cmpd="sng">
                      <a:noFill/>
                      <a:prstDash val="solid"/>
                    </a:lnB>
                    <a:solidFill>
                      <a:srgbClr val="BFBFBF">
                        <a:alpha val="34902"/>
                      </a:srgbClr>
                    </a:solidFill>
                  </a:tcPr>
                </a:tc>
                <a:tc>
                  <a:txBody>
                    <a:bodyPr/>
                    <a:lstStyle/>
                    <a:p>
                      <a:pPr>
                        <a:lnSpc>
                          <a:spcPct val="107000"/>
                        </a:lnSpc>
                        <a:spcAft>
                          <a:spcPts val="800"/>
                        </a:spcAft>
                      </a:pPr>
                      <a:r>
                        <a:rPr lang="tr-TR" sz="1400" cap="none" spc="0">
                          <a:solidFill>
                            <a:schemeClr val="tx1"/>
                          </a:solidFill>
                          <a:effectLst/>
                        </a:rPr>
                        <a:t>5000</a:t>
                      </a:r>
                      <a:endParaRPr lang="tr-TR" sz="14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79902" marR="79902" marT="106536" marB="0">
                    <a:lnL w="12700" cmpd="sng">
                      <a:noFill/>
                      <a:prstDash val="solid"/>
                    </a:lnL>
                    <a:lnR w="12700" cmpd="sng">
                      <a:noFill/>
                      <a:prstDash val="solid"/>
                    </a:lnR>
                    <a:lnT w="12700" cap="flat" cmpd="sng" algn="ctr">
                      <a:solidFill>
                        <a:schemeClr val="bg1">
                          <a:lumMod val="75000"/>
                        </a:schemeClr>
                      </a:solidFill>
                      <a:prstDash val="solid"/>
                    </a:lnT>
                    <a:lnB w="12700" cmpd="sng">
                      <a:noFill/>
                      <a:prstDash val="solid"/>
                    </a:lnB>
                    <a:solidFill>
                      <a:srgbClr val="BFBFBF">
                        <a:alpha val="34902"/>
                      </a:srgbClr>
                    </a:solidFill>
                  </a:tcPr>
                </a:tc>
                <a:tc>
                  <a:txBody>
                    <a:bodyPr/>
                    <a:lstStyle/>
                    <a:p>
                      <a:pPr>
                        <a:lnSpc>
                          <a:spcPct val="107000"/>
                        </a:lnSpc>
                        <a:spcAft>
                          <a:spcPts val="800"/>
                        </a:spcAft>
                      </a:pPr>
                      <a:r>
                        <a:rPr lang="tr-TR" sz="1400" cap="none" spc="0">
                          <a:solidFill>
                            <a:schemeClr val="tx1"/>
                          </a:solidFill>
                          <a:effectLst/>
                        </a:rPr>
                        <a:t>1000</a:t>
                      </a:r>
                      <a:endParaRPr lang="tr-TR" sz="14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79902" marR="79902" marT="106536" marB="0">
                    <a:lnL w="12700" cmpd="sng">
                      <a:noFill/>
                      <a:prstDash val="solid"/>
                    </a:lnL>
                    <a:lnR w="12700" cmpd="sng">
                      <a:noFill/>
                      <a:prstDash val="solid"/>
                    </a:lnR>
                    <a:lnT w="12700" cap="flat" cmpd="sng" algn="ctr">
                      <a:solidFill>
                        <a:schemeClr val="bg1">
                          <a:lumMod val="75000"/>
                        </a:schemeClr>
                      </a:solidFill>
                      <a:prstDash val="solid"/>
                    </a:lnT>
                    <a:lnB w="12700" cmpd="sng">
                      <a:noFill/>
                      <a:prstDash val="solid"/>
                    </a:lnB>
                    <a:solidFill>
                      <a:srgbClr val="BFBFBF">
                        <a:alpha val="34902"/>
                      </a:srgbClr>
                    </a:solidFill>
                  </a:tcPr>
                </a:tc>
                <a:tc>
                  <a:txBody>
                    <a:bodyPr/>
                    <a:lstStyle/>
                    <a:p>
                      <a:pPr>
                        <a:lnSpc>
                          <a:spcPct val="107000"/>
                        </a:lnSpc>
                        <a:spcAft>
                          <a:spcPts val="800"/>
                        </a:spcAft>
                      </a:pPr>
                      <a:r>
                        <a:rPr lang="tr-TR" sz="1400" cap="none" spc="0">
                          <a:solidFill>
                            <a:schemeClr val="tx1"/>
                          </a:solidFill>
                          <a:effectLst/>
                        </a:rPr>
                        <a:t>4000 Talep Fazlası</a:t>
                      </a:r>
                      <a:endParaRPr lang="tr-TR" sz="14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79902" marR="79902" marT="106536" marB="0">
                    <a:lnL w="12700" cmpd="sng">
                      <a:noFill/>
                      <a:prstDash val="solid"/>
                    </a:lnL>
                    <a:lnR w="12700" cmpd="sng">
                      <a:noFill/>
                      <a:prstDash val="solid"/>
                    </a:lnR>
                    <a:lnT w="12700" cap="flat" cmpd="sng" algn="ctr">
                      <a:solidFill>
                        <a:schemeClr val="bg1">
                          <a:lumMod val="75000"/>
                        </a:schemeClr>
                      </a:solidFill>
                      <a:prstDash val="solid"/>
                    </a:lnT>
                    <a:lnB w="12700" cmpd="sng">
                      <a:noFill/>
                      <a:prstDash val="solid"/>
                    </a:lnB>
                    <a:solidFill>
                      <a:srgbClr val="BFBFBF">
                        <a:alpha val="34902"/>
                      </a:srgbClr>
                    </a:solidFill>
                  </a:tcPr>
                </a:tc>
                <a:tc>
                  <a:txBody>
                    <a:bodyPr/>
                    <a:lstStyle/>
                    <a:p>
                      <a:pPr>
                        <a:lnSpc>
                          <a:spcPct val="107000"/>
                        </a:lnSpc>
                        <a:spcAft>
                          <a:spcPts val="800"/>
                        </a:spcAft>
                      </a:pPr>
                      <a:r>
                        <a:rPr lang="tr-TR" sz="1400" cap="none" spc="0">
                          <a:solidFill>
                            <a:schemeClr val="tx1"/>
                          </a:solidFill>
                          <a:effectLst/>
                        </a:rPr>
                        <a:t>Yükselme</a:t>
                      </a:r>
                      <a:endParaRPr lang="tr-TR" sz="14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79902" marR="79902" marT="106536" marB="0">
                    <a:lnL w="12700" cmpd="sng">
                      <a:noFill/>
                      <a:prstDash val="solid"/>
                    </a:lnL>
                    <a:lnR w="12700" cmpd="sng">
                      <a:noFill/>
                      <a:prstDash val="solid"/>
                    </a:lnR>
                    <a:lnT w="12700" cap="flat" cmpd="sng" algn="ctr">
                      <a:solidFill>
                        <a:schemeClr val="bg1">
                          <a:lumMod val="75000"/>
                        </a:schemeClr>
                      </a:solidFill>
                      <a:prstDash val="solid"/>
                    </a:lnT>
                    <a:lnB w="12700" cmpd="sng">
                      <a:noFill/>
                      <a:prstDash val="solid"/>
                    </a:lnB>
                    <a:solidFill>
                      <a:srgbClr val="BFBFBF">
                        <a:alpha val="34902"/>
                      </a:srgbClr>
                    </a:solidFill>
                  </a:tcPr>
                </a:tc>
                <a:extLst>
                  <a:ext uri="{0D108BD9-81ED-4DB2-BD59-A6C34878D82A}">
                    <a16:rowId xmlns:a16="http://schemas.microsoft.com/office/drawing/2014/main" val="763804257"/>
                  </a:ext>
                </a:extLst>
              </a:tr>
              <a:tr h="365702">
                <a:tc>
                  <a:txBody>
                    <a:bodyPr/>
                    <a:lstStyle/>
                    <a:p>
                      <a:pPr>
                        <a:lnSpc>
                          <a:spcPct val="107000"/>
                        </a:lnSpc>
                        <a:spcAft>
                          <a:spcPts val="800"/>
                        </a:spcAft>
                      </a:pPr>
                      <a:r>
                        <a:rPr lang="tr-TR" sz="1400" b="1" cap="none" spc="0">
                          <a:solidFill>
                            <a:schemeClr val="tx1"/>
                          </a:solidFill>
                          <a:effectLst/>
                        </a:rPr>
                        <a:t>6</a:t>
                      </a:r>
                      <a:endParaRPr lang="tr-TR" sz="1400" b="1"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79902" marR="79902" marT="106536" marB="0">
                    <a:lnL w="12700" cmpd="sng">
                      <a:noFill/>
                      <a:prstDash val="solid"/>
                    </a:lnL>
                    <a:lnR w="12700" cmpd="sng">
                      <a:noFill/>
                      <a:prstDash val="solid"/>
                    </a:lnR>
                    <a:lnT w="12700" cmpd="sng">
                      <a:noFill/>
                      <a:prstDash val="solid"/>
                    </a:lnT>
                    <a:lnB w="12700" cmpd="sng">
                      <a:noFill/>
                      <a:prstDash val="solid"/>
                    </a:lnB>
                    <a:solidFill>
                      <a:srgbClr val="F2F2F2">
                        <a:alpha val="45098"/>
                      </a:srgbClr>
                    </a:solidFill>
                  </a:tcPr>
                </a:tc>
                <a:tc>
                  <a:txBody>
                    <a:bodyPr/>
                    <a:lstStyle/>
                    <a:p>
                      <a:pPr>
                        <a:lnSpc>
                          <a:spcPct val="107000"/>
                        </a:lnSpc>
                        <a:spcAft>
                          <a:spcPts val="800"/>
                        </a:spcAft>
                      </a:pPr>
                      <a:r>
                        <a:rPr lang="tr-TR" sz="1400" cap="none" spc="0">
                          <a:solidFill>
                            <a:schemeClr val="tx1"/>
                          </a:solidFill>
                          <a:effectLst/>
                        </a:rPr>
                        <a:t>7000</a:t>
                      </a:r>
                      <a:endParaRPr lang="tr-TR" sz="14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79902" marR="79902" marT="106536" marB="0">
                    <a:lnL w="12700" cmpd="sng">
                      <a:noFill/>
                      <a:prstDash val="solid"/>
                    </a:lnL>
                    <a:lnR w="12700" cmpd="sng">
                      <a:noFill/>
                      <a:prstDash val="solid"/>
                    </a:lnR>
                    <a:lnT w="12700" cmpd="sng">
                      <a:noFill/>
                      <a:prstDash val="solid"/>
                    </a:lnT>
                    <a:lnB w="12700" cmpd="sng">
                      <a:noFill/>
                      <a:prstDash val="solid"/>
                    </a:lnB>
                    <a:solidFill>
                      <a:srgbClr val="F2F2F2">
                        <a:alpha val="45098"/>
                      </a:srgbClr>
                    </a:solidFill>
                  </a:tcPr>
                </a:tc>
                <a:tc>
                  <a:txBody>
                    <a:bodyPr/>
                    <a:lstStyle/>
                    <a:p>
                      <a:pPr>
                        <a:lnSpc>
                          <a:spcPct val="107000"/>
                        </a:lnSpc>
                        <a:spcAft>
                          <a:spcPts val="800"/>
                        </a:spcAft>
                      </a:pPr>
                      <a:r>
                        <a:rPr lang="tr-TR" sz="1400" cap="none" spc="0">
                          <a:solidFill>
                            <a:schemeClr val="tx1"/>
                          </a:solidFill>
                          <a:effectLst/>
                        </a:rPr>
                        <a:t>0</a:t>
                      </a:r>
                      <a:endParaRPr lang="tr-TR" sz="14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79902" marR="79902" marT="106536" marB="0">
                    <a:lnL w="12700" cmpd="sng">
                      <a:noFill/>
                      <a:prstDash val="solid"/>
                    </a:lnL>
                    <a:lnR w="12700" cmpd="sng">
                      <a:noFill/>
                      <a:prstDash val="solid"/>
                    </a:lnR>
                    <a:lnT w="12700" cmpd="sng">
                      <a:noFill/>
                      <a:prstDash val="solid"/>
                    </a:lnT>
                    <a:lnB w="12700" cmpd="sng">
                      <a:noFill/>
                      <a:prstDash val="solid"/>
                    </a:lnB>
                    <a:solidFill>
                      <a:srgbClr val="F2F2F2">
                        <a:alpha val="45098"/>
                      </a:srgbClr>
                    </a:solidFill>
                  </a:tcPr>
                </a:tc>
                <a:tc>
                  <a:txBody>
                    <a:bodyPr/>
                    <a:lstStyle/>
                    <a:p>
                      <a:pPr>
                        <a:lnSpc>
                          <a:spcPct val="107000"/>
                        </a:lnSpc>
                        <a:spcAft>
                          <a:spcPts val="800"/>
                        </a:spcAft>
                      </a:pPr>
                      <a:r>
                        <a:rPr lang="tr-TR" sz="1400" cap="none" spc="0">
                          <a:solidFill>
                            <a:schemeClr val="tx1"/>
                          </a:solidFill>
                          <a:effectLst/>
                        </a:rPr>
                        <a:t>7000 Talep Fazlası</a:t>
                      </a:r>
                      <a:endParaRPr lang="tr-TR" sz="14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79902" marR="79902" marT="106536" marB="0">
                    <a:lnL w="12700" cmpd="sng">
                      <a:noFill/>
                      <a:prstDash val="solid"/>
                    </a:lnL>
                    <a:lnR w="12700" cmpd="sng">
                      <a:noFill/>
                      <a:prstDash val="solid"/>
                    </a:lnR>
                    <a:lnT w="12700" cmpd="sng">
                      <a:noFill/>
                      <a:prstDash val="solid"/>
                    </a:lnT>
                    <a:lnB w="12700" cmpd="sng">
                      <a:noFill/>
                      <a:prstDash val="solid"/>
                    </a:lnB>
                    <a:solidFill>
                      <a:srgbClr val="F2F2F2">
                        <a:alpha val="45098"/>
                      </a:srgbClr>
                    </a:solidFill>
                  </a:tcPr>
                </a:tc>
                <a:tc>
                  <a:txBody>
                    <a:bodyPr/>
                    <a:lstStyle/>
                    <a:p>
                      <a:pPr>
                        <a:lnSpc>
                          <a:spcPct val="107000"/>
                        </a:lnSpc>
                        <a:spcAft>
                          <a:spcPts val="800"/>
                        </a:spcAft>
                      </a:pPr>
                      <a:r>
                        <a:rPr lang="tr-TR" sz="1400" cap="none" spc="0">
                          <a:solidFill>
                            <a:schemeClr val="tx1"/>
                          </a:solidFill>
                          <a:effectLst/>
                        </a:rPr>
                        <a:t>Yükselme</a:t>
                      </a:r>
                      <a:endParaRPr lang="tr-TR" sz="14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79902" marR="79902" marT="106536" marB="0">
                    <a:lnL w="12700" cmpd="sng">
                      <a:noFill/>
                      <a:prstDash val="solid"/>
                    </a:lnL>
                    <a:lnR w="12700" cmpd="sng">
                      <a:noFill/>
                      <a:prstDash val="solid"/>
                    </a:lnR>
                    <a:lnT w="12700" cmpd="sng">
                      <a:noFill/>
                      <a:prstDash val="solid"/>
                    </a:lnT>
                    <a:lnB w="12700" cmpd="sng">
                      <a:noFill/>
                      <a:prstDash val="solid"/>
                    </a:lnB>
                    <a:solidFill>
                      <a:srgbClr val="F2F2F2">
                        <a:alpha val="45098"/>
                      </a:srgbClr>
                    </a:solidFill>
                  </a:tcPr>
                </a:tc>
                <a:extLst>
                  <a:ext uri="{0D108BD9-81ED-4DB2-BD59-A6C34878D82A}">
                    <a16:rowId xmlns:a16="http://schemas.microsoft.com/office/drawing/2014/main" val="345174302"/>
                  </a:ext>
                </a:extLst>
              </a:tr>
            </a:tbl>
          </a:graphicData>
        </a:graphic>
      </p:graphicFrame>
    </p:spTree>
    <p:extLst>
      <p:ext uri="{BB962C8B-B14F-4D97-AF65-F5344CB8AC3E}">
        <p14:creationId xmlns:p14="http://schemas.microsoft.com/office/powerpoint/2010/main" val="38413691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1">
            <a:extLst>
              <a:ext uri="{FF2B5EF4-FFF2-40B4-BE49-F238E27FC236}">
                <a16:creationId xmlns:a16="http://schemas.microsoft.com/office/drawing/2014/main" id="{84ECDE7A-6944-466D-8FFE-149A29BA6B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9" name="Rectangle 13">
            <a:extLst>
              <a:ext uri="{FF2B5EF4-FFF2-40B4-BE49-F238E27FC236}">
                <a16:creationId xmlns:a16="http://schemas.microsoft.com/office/drawing/2014/main" id="{B3420082-9415-44EC-802E-C77D71D59C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12700">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6" name="Rectangle 15">
            <a:extLst>
              <a:ext uri="{FF2B5EF4-FFF2-40B4-BE49-F238E27FC236}">
                <a16:creationId xmlns:a16="http://schemas.microsoft.com/office/drawing/2014/main" id="{55A52C45-1FCB-4636-A80F-2849B8226C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Başlık 1">
            <a:extLst>
              <a:ext uri="{FF2B5EF4-FFF2-40B4-BE49-F238E27FC236}">
                <a16:creationId xmlns:a16="http://schemas.microsoft.com/office/drawing/2014/main" id="{614D3F74-B1C7-4407-A342-CB73516C1D60}"/>
              </a:ext>
            </a:extLst>
          </p:cNvPr>
          <p:cNvSpPr>
            <a:spLocks noGrp="1"/>
          </p:cNvSpPr>
          <p:nvPr>
            <p:ph type="title"/>
          </p:nvPr>
        </p:nvSpPr>
        <p:spPr>
          <a:xfrm>
            <a:off x="1115568" y="548640"/>
            <a:ext cx="10168128" cy="1179576"/>
          </a:xfrm>
        </p:spPr>
        <p:txBody>
          <a:bodyPr>
            <a:normAutofit/>
          </a:bodyPr>
          <a:lstStyle/>
          <a:p>
            <a:r>
              <a:rPr lang="tr-TR" sz="4000"/>
              <a:t>Örümcek Ağı Teoremi</a:t>
            </a:r>
          </a:p>
        </p:txBody>
      </p:sp>
      <p:sp>
        <p:nvSpPr>
          <p:cNvPr id="18" name="Rectangle 17">
            <a:extLst>
              <a:ext uri="{FF2B5EF4-FFF2-40B4-BE49-F238E27FC236}">
                <a16:creationId xmlns:a16="http://schemas.microsoft.com/office/drawing/2014/main" id="{768EB4DD-3704-43AD-92B3-C4E0C6EA92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70799"/>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İçerik Yer Tutucusu 4">
            <a:extLst>
              <a:ext uri="{FF2B5EF4-FFF2-40B4-BE49-F238E27FC236}">
                <a16:creationId xmlns:a16="http://schemas.microsoft.com/office/drawing/2014/main" id="{9F268C56-31BE-4107-9229-3B2E14E7356C}"/>
              </a:ext>
            </a:extLst>
          </p:cNvPr>
          <p:cNvPicPr>
            <a:picLocks noChangeAspect="1"/>
          </p:cNvPicPr>
          <p:nvPr/>
        </p:nvPicPr>
        <p:blipFill rotWithShape="1">
          <a:blip r:embed="rId2">
            <a:extLst>
              <a:ext uri="{28A0092B-C50C-407E-A947-70E740481C1C}">
                <a14:useLocalDpi xmlns:a14="http://schemas.microsoft.com/office/drawing/2010/main" val="0"/>
              </a:ext>
            </a:extLst>
          </a:blip>
          <a:srcRect r="2" b="859"/>
          <a:stretch/>
        </p:blipFill>
        <p:spPr>
          <a:xfrm>
            <a:off x="908304" y="2478024"/>
            <a:ext cx="6009855" cy="3694176"/>
          </a:xfrm>
          <a:prstGeom prst="rect">
            <a:avLst/>
          </a:prstGeom>
        </p:spPr>
      </p:pic>
    </p:spTree>
    <p:extLst>
      <p:ext uri="{BB962C8B-B14F-4D97-AF65-F5344CB8AC3E}">
        <p14:creationId xmlns:p14="http://schemas.microsoft.com/office/powerpoint/2010/main" val="27207989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FİYAT</a:t>
            </a:r>
          </a:p>
        </p:txBody>
      </p:sp>
      <p:sp>
        <p:nvSpPr>
          <p:cNvPr id="3" name="İçerik Yer Tutucusu 2"/>
          <p:cNvSpPr>
            <a:spLocks noGrp="1"/>
          </p:cNvSpPr>
          <p:nvPr>
            <p:ph idx="1"/>
          </p:nvPr>
        </p:nvSpPr>
        <p:spPr/>
        <p:txBody>
          <a:bodyPr/>
          <a:lstStyle/>
          <a:p>
            <a:pPr algn="just"/>
            <a:r>
              <a:rPr lang="tr-TR" dirty="0"/>
              <a:t>Bir piyasada bir malın fiyatı, o malın arz talebini eşit kılan bir seviyede teşekkül etmektedir.</a:t>
            </a:r>
          </a:p>
          <a:p>
            <a:pPr algn="just"/>
            <a:r>
              <a:rPr lang="tr-TR" dirty="0"/>
              <a:t>Arz ve talebin birbirine eşit olduğu zaman teşekkül eden fiyata denge veya piyasa fiyatı denilmektedir.</a:t>
            </a:r>
          </a:p>
        </p:txBody>
      </p:sp>
    </p:spTree>
    <p:extLst>
      <p:ext uri="{BB962C8B-B14F-4D97-AF65-F5344CB8AC3E}">
        <p14:creationId xmlns:p14="http://schemas.microsoft.com/office/powerpoint/2010/main" val="35223570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PAZAR</a:t>
            </a:r>
          </a:p>
        </p:txBody>
      </p:sp>
      <p:sp>
        <p:nvSpPr>
          <p:cNvPr id="3" name="İçerik Yer Tutucusu 2"/>
          <p:cNvSpPr>
            <a:spLocks noGrp="1"/>
          </p:cNvSpPr>
          <p:nvPr>
            <p:ph idx="1"/>
          </p:nvPr>
        </p:nvSpPr>
        <p:spPr/>
        <p:txBody>
          <a:bodyPr/>
          <a:lstStyle/>
          <a:p>
            <a:r>
              <a:rPr lang="tr-TR" dirty="0"/>
              <a:t>Arz ve talebin karşılaştığı yerdir.</a:t>
            </a:r>
          </a:p>
        </p:txBody>
      </p:sp>
    </p:spTree>
    <p:extLst>
      <p:ext uri="{BB962C8B-B14F-4D97-AF65-F5344CB8AC3E}">
        <p14:creationId xmlns:p14="http://schemas.microsoft.com/office/powerpoint/2010/main" val="2091982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TALEP</a:t>
            </a:r>
          </a:p>
        </p:txBody>
      </p:sp>
      <p:graphicFrame>
        <p:nvGraphicFramePr>
          <p:cNvPr id="5" name="3 Diyagram"/>
          <p:cNvGraphicFramePr>
            <a:graphicFrameLocks noGrp="1"/>
          </p:cNvGraphicFramePr>
          <p:nvPr>
            <p:ph idx="1"/>
            <p:extLst>
              <p:ext uri="{D42A27DB-BD31-4B8C-83A1-F6EECF244321}">
                <p14:modId xmlns:p14="http://schemas.microsoft.com/office/powerpoint/2010/main" val="558403456"/>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476727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Talep Eğrisi ve Talep Kanunu</a:t>
            </a:r>
            <a:br>
              <a:rPr lang="tr-TR" b="1" dirty="0"/>
            </a:br>
            <a:endParaRPr lang="tr-TR" dirty="0"/>
          </a:p>
        </p:txBody>
      </p:sp>
      <p:sp>
        <p:nvSpPr>
          <p:cNvPr id="3" name="İçerik Yer Tutucusu 2"/>
          <p:cNvSpPr>
            <a:spLocks noGrp="1"/>
          </p:cNvSpPr>
          <p:nvPr>
            <p:ph idx="1"/>
          </p:nvPr>
        </p:nvSpPr>
        <p:spPr/>
        <p:txBody>
          <a:bodyPr/>
          <a:lstStyle/>
          <a:p>
            <a:r>
              <a:rPr lang="tr-TR" dirty="0"/>
              <a:t>Tüm diğer değişkenler sabit iken, çeşitli fiyat düzeylerinde o maldan satın alınmak istenen mal miktarının geometrik yerine </a:t>
            </a:r>
            <a:r>
              <a:rPr lang="tr-TR" b="1" dirty="0"/>
              <a:t>talep eğrisi </a:t>
            </a:r>
            <a:r>
              <a:rPr lang="tr-TR" dirty="0"/>
              <a:t>denir.</a:t>
            </a:r>
          </a:p>
          <a:p>
            <a:pPr marL="0" indent="0">
              <a:buNone/>
            </a:pPr>
            <a:endParaRPr lang="tr-TR" dirty="0"/>
          </a:p>
        </p:txBody>
      </p:sp>
      <p:sp>
        <p:nvSpPr>
          <p:cNvPr id="5" name="Yuvarlatılmış Dikdörtgen 4"/>
          <p:cNvSpPr/>
          <p:nvPr/>
        </p:nvSpPr>
        <p:spPr>
          <a:xfrm>
            <a:off x="3375690" y="3040532"/>
            <a:ext cx="4748642" cy="2803443"/>
          </a:xfrm>
          <a:prstGeom prst="roundRect">
            <a:avLst/>
          </a:prstGeom>
          <a:blipFill rotWithShape="0">
            <a:blip r:embed="rId2"/>
            <a:stretch>
              <a:fillRect/>
            </a:stretch>
          </a:bli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Tree>
    <p:extLst>
      <p:ext uri="{BB962C8B-B14F-4D97-AF65-F5344CB8AC3E}">
        <p14:creationId xmlns:p14="http://schemas.microsoft.com/office/powerpoint/2010/main" val="26858679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Talep Eğrisi ve Talep Kanunu</a:t>
            </a:r>
            <a:br>
              <a:rPr lang="tr-TR" b="1" dirty="0"/>
            </a:br>
            <a:endParaRPr lang="tr-TR" dirty="0"/>
          </a:p>
        </p:txBody>
      </p:sp>
      <p:sp>
        <p:nvSpPr>
          <p:cNvPr id="3" name="İçerik Yer Tutucusu 2"/>
          <p:cNvSpPr>
            <a:spLocks noGrp="1"/>
          </p:cNvSpPr>
          <p:nvPr>
            <p:ph idx="1"/>
          </p:nvPr>
        </p:nvSpPr>
        <p:spPr/>
        <p:txBody>
          <a:bodyPr>
            <a:normAutofit/>
          </a:bodyPr>
          <a:lstStyle/>
          <a:p>
            <a:r>
              <a:rPr lang="tr-TR" b="1" dirty="0">
                <a:solidFill>
                  <a:srgbClr val="FF0000"/>
                </a:solidFill>
                <a:latin typeface="Comic Sans MS" pitchFamily="66" charset="0"/>
              </a:rPr>
              <a:t>Talep Yasası</a:t>
            </a:r>
            <a:r>
              <a:rPr lang="tr-TR" dirty="0">
                <a:solidFill>
                  <a:srgbClr val="FF0000"/>
                </a:solidFill>
                <a:latin typeface="Comic Sans MS" pitchFamily="66" charset="0"/>
              </a:rPr>
              <a:t>:</a:t>
            </a:r>
            <a:r>
              <a:rPr lang="tr-TR" dirty="0">
                <a:latin typeface="Comic Sans MS" pitchFamily="66" charset="0"/>
              </a:rPr>
              <a:t> Diğer değişkenler sabit kalmak koşuluyla, bir malın fiyatı artarsa talebi azalır, fiyatı azalırsa talebi artar.</a:t>
            </a:r>
          </a:p>
          <a:p>
            <a:pPr algn="just"/>
            <a:r>
              <a:rPr lang="tr-TR" dirty="0"/>
              <a:t>Talep eğrisinin negatif eğimli alçalan bir eğri durumunda olmasının </a:t>
            </a:r>
            <a:r>
              <a:rPr lang="tr-TR" b="1" dirty="0"/>
              <a:t>iki sebebi </a:t>
            </a:r>
            <a:r>
              <a:rPr lang="tr-TR" dirty="0"/>
              <a:t>bulunmaktadır.</a:t>
            </a:r>
          </a:p>
          <a:p>
            <a:pPr marL="514350" indent="-514350" algn="just">
              <a:buFont typeface="+mj-lt"/>
              <a:buAutoNum type="arabicPeriod"/>
            </a:pPr>
            <a:r>
              <a:rPr lang="tr-TR" b="1" dirty="0"/>
              <a:t>Gelir Etkisi: </a:t>
            </a:r>
            <a:r>
              <a:rPr lang="tr-TR" dirty="0"/>
              <a:t>Bir malın fiyatındaki düşme tüketicini satın alma gücünde artış yaratmaktadır. Tüketicinin geliri değişmemiş olmasına rağmen reel yönden artmıştır.</a:t>
            </a:r>
          </a:p>
          <a:p>
            <a:pPr marL="514350" indent="-514350" algn="just">
              <a:buFont typeface="+mj-lt"/>
              <a:buAutoNum type="arabicPeriod"/>
            </a:pPr>
            <a:r>
              <a:rPr lang="tr-TR" b="1" dirty="0"/>
              <a:t>İkame Etkisi: </a:t>
            </a:r>
            <a:r>
              <a:rPr lang="tr-TR" dirty="0"/>
              <a:t>Tüketicinin fiyatı düşen bir malı, fiyatı değişmeyen bir malın yerine tercih etmesi yani ikame etmesi olarak tanımlanmaktadır.</a:t>
            </a:r>
          </a:p>
          <a:p>
            <a:pPr marL="0" indent="0">
              <a:buNone/>
            </a:pPr>
            <a:endParaRPr lang="tr-TR" dirty="0"/>
          </a:p>
        </p:txBody>
      </p:sp>
    </p:spTree>
    <p:extLst>
      <p:ext uri="{BB962C8B-B14F-4D97-AF65-F5344CB8AC3E}">
        <p14:creationId xmlns:p14="http://schemas.microsoft.com/office/powerpoint/2010/main" val="10380877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ARZ</a:t>
            </a:r>
          </a:p>
        </p:txBody>
      </p:sp>
      <p:sp>
        <p:nvSpPr>
          <p:cNvPr id="3" name="İçerik Yer Tutucusu 2"/>
          <p:cNvSpPr>
            <a:spLocks noGrp="1"/>
          </p:cNvSpPr>
          <p:nvPr>
            <p:ph idx="1"/>
          </p:nvPr>
        </p:nvSpPr>
        <p:spPr/>
        <p:txBody>
          <a:bodyPr/>
          <a:lstStyle/>
          <a:p>
            <a:endParaRPr lang="tr-TR"/>
          </a:p>
        </p:txBody>
      </p:sp>
      <p:graphicFrame>
        <p:nvGraphicFramePr>
          <p:cNvPr id="4" name="3 Diyagram"/>
          <p:cNvGraphicFramePr/>
          <p:nvPr>
            <p:extLst>
              <p:ext uri="{D42A27DB-BD31-4B8C-83A1-F6EECF244321}">
                <p14:modId xmlns:p14="http://schemas.microsoft.com/office/powerpoint/2010/main" val="3126733412"/>
              </p:ext>
            </p:extLst>
          </p:nvPr>
        </p:nvGraphicFramePr>
        <p:xfrm>
          <a:off x="937101" y="2007156"/>
          <a:ext cx="8533612" cy="43924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172708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Arz Eğrisi ve Arz Kanunu</a:t>
            </a:r>
            <a:br>
              <a:rPr lang="tr-TR" b="1" dirty="0"/>
            </a:br>
            <a:endParaRPr lang="tr-TR" dirty="0"/>
          </a:p>
        </p:txBody>
      </p:sp>
      <p:sp>
        <p:nvSpPr>
          <p:cNvPr id="3" name="İçerik Yer Tutucusu 2"/>
          <p:cNvSpPr>
            <a:spLocks noGrp="1"/>
          </p:cNvSpPr>
          <p:nvPr>
            <p:ph idx="1"/>
          </p:nvPr>
        </p:nvSpPr>
        <p:spPr/>
        <p:txBody>
          <a:bodyPr/>
          <a:lstStyle/>
          <a:p>
            <a:pPr algn="just"/>
            <a:r>
              <a:rPr lang="tr-TR" dirty="0"/>
              <a:t>Tüm diğer değişkenler sabit iken, belli bir dönemde </a:t>
            </a:r>
            <a:r>
              <a:rPr lang="tr-TR" dirty="0">
                <a:solidFill>
                  <a:srgbClr val="002060"/>
                </a:solidFill>
              </a:rPr>
              <a:t>çeşitli fiyat seviyelerinde üreticilerin </a:t>
            </a:r>
            <a:r>
              <a:rPr lang="tr-TR" dirty="0" err="1">
                <a:solidFill>
                  <a:srgbClr val="002060"/>
                </a:solidFill>
              </a:rPr>
              <a:t>üretmek,satıcılarında</a:t>
            </a:r>
            <a:r>
              <a:rPr lang="tr-TR" dirty="0">
                <a:solidFill>
                  <a:srgbClr val="002060"/>
                </a:solidFill>
              </a:rPr>
              <a:t> satmak istedikleri mal miktarlarının geometrik yerine </a:t>
            </a:r>
            <a:r>
              <a:rPr lang="tr-TR" b="1" dirty="0">
                <a:solidFill>
                  <a:srgbClr val="002060"/>
                </a:solidFill>
              </a:rPr>
              <a:t>arz eğrisi</a:t>
            </a:r>
            <a:r>
              <a:rPr lang="tr-TR" dirty="0">
                <a:solidFill>
                  <a:srgbClr val="002060"/>
                </a:solidFill>
              </a:rPr>
              <a:t> </a:t>
            </a:r>
            <a:r>
              <a:rPr lang="tr-TR" dirty="0"/>
              <a:t>denmektedir.</a:t>
            </a:r>
          </a:p>
          <a:p>
            <a:pPr algn="just"/>
            <a:r>
              <a:rPr lang="tr-TR" dirty="0"/>
              <a:t>Genellikle, bir mal fiyatının artması, diğer unsurlar </a:t>
            </a:r>
            <a:r>
              <a:rPr lang="tr-TR" dirty="0" err="1"/>
              <a:t>ceteris</a:t>
            </a:r>
            <a:r>
              <a:rPr lang="tr-TR" dirty="0"/>
              <a:t> </a:t>
            </a:r>
            <a:r>
              <a:rPr lang="tr-TR" dirty="0" err="1"/>
              <a:t>paribus</a:t>
            </a:r>
            <a:r>
              <a:rPr lang="tr-TR" dirty="0"/>
              <a:t> (Diğer unsurlar sabit iken) ise </a:t>
            </a:r>
            <a:r>
              <a:rPr lang="tr-TR" dirty="0">
                <a:solidFill>
                  <a:srgbClr val="002060"/>
                </a:solidFill>
              </a:rPr>
              <a:t>arzı artırır; veya fiyat azalışı arz hacmini </a:t>
            </a:r>
            <a:r>
              <a:rPr lang="tr-TR" dirty="0"/>
              <a:t>azaltır. Buna </a:t>
            </a:r>
            <a:r>
              <a:rPr lang="tr-TR" b="1" dirty="0"/>
              <a:t>arz kanunu </a:t>
            </a:r>
            <a:r>
              <a:rPr lang="tr-TR" dirty="0"/>
              <a:t>denir.</a:t>
            </a:r>
          </a:p>
          <a:p>
            <a:endParaRPr lang="tr-TR" dirty="0"/>
          </a:p>
        </p:txBody>
      </p:sp>
    </p:spTree>
    <p:extLst>
      <p:ext uri="{BB962C8B-B14F-4D97-AF65-F5344CB8AC3E}">
        <p14:creationId xmlns:p14="http://schemas.microsoft.com/office/powerpoint/2010/main" val="29284849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TALEP ESNEKLİĞİ</a:t>
            </a:r>
          </a:p>
        </p:txBody>
      </p:sp>
      <p:sp>
        <p:nvSpPr>
          <p:cNvPr id="3" name="İçerik Yer Tutucusu 2"/>
          <p:cNvSpPr>
            <a:spLocks noGrp="1"/>
          </p:cNvSpPr>
          <p:nvPr>
            <p:ph idx="1"/>
          </p:nvPr>
        </p:nvSpPr>
        <p:spPr/>
        <p:txBody>
          <a:bodyPr/>
          <a:lstStyle/>
          <a:p>
            <a:pPr algn="just"/>
            <a:r>
              <a:rPr lang="tr-TR" dirty="0"/>
              <a:t>Bir malın fiyatındaki değişmelere karşısında tüketicilerin malın talebi ile ilgili duyarlılık dereceleri </a:t>
            </a:r>
            <a:r>
              <a:rPr lang="tr-TR" dirty="0">
                <a:solidFill>
                  <a:srgbClr val="FF0000"/>
                </a:solidFill>
              </a:rPr>
              <a:t>talep esnekliği </a:t>
            </a:r>
            <a:r>
              <a:rPr lang="tr-TR" dirty="0"/>
              <a:t>kavramı ile ifade edilmektedir.</a:t>
            </a:r>
          </a:p>
          <a:p>
            <a:pPr marL="0" indent="0">
              <a:buNone/>
            </a:pPr>
            <a:endParaRPr lang="tr-TR" dirty="0"/>
          </a:p>
        </p:txBody>
      </p:sp>
    </p:spTree>
    <p:extLst>
      <p:ext uri="{BB962C8B-B14F-4D97-AF65-F5344CB8AC3E}">
        <p14:creationId xmlns:p14="http://schemas.microsoft.com/office/powerpoint/2010/main" val="422543209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168</TotalTime>
  <Words>561</Words>
  <Application>Microsoft Office PowerPoint</Application>
  <PresentationFormat>Geniş ekran</PresentationFormat>
  <Paragraphs>80</Paragraphs>
  <Slides>14</Slides>
  <Notes>0</Notes>
  <HiddenSlides>0</HiddenSlides>
  <MMClips>0</MMClips>
  <ScaleCrop>false</ScaleCrop>
  <HeadingPairs>
    <vt:vector size="8" baseType="variant">
      <vt:variant>
        <vt:lpstr>Kullanılan Yazı Tipleri</vt:lpstr>
      </vt:variant>
      <vt:variant>
        <vt:i4>4</vt:i4>
      </vt:variant>
      <vt:variant>
        <vt:lpstr>Tema</vt:lpstr>
      </vt:variant>
      <vt:variant>
        <vt:i4>1</vt:i4>
      </vt:variant>
      <vt:variant>
        <vt:lpstr>Eklenmiş OLE Hizmet Programları</vt:lpstr>
      </vt:variant>
      <vt:variant>
        <vt:i4>1</vt:i4>
      </vt:variant>
      <vt:variant>
        <vt:lpstr>Slayt Başlıkları</vt:lpstr>
      </vt:variant>
      <vt:variant>
        <vt:i4>14</vt:i4>
      </vt:variant>
    </vt:vector>
  </HeadingPairs>
  <TitlesOfParts>
    <vt:vector size="20" baseType="lpstr">
      <vt:lpstr>Arial</vt:lpstr>
      <vt:lpstr>Calibri</vt:lpstr>
      <vt:lpstr>Calibri Light</vt:lpstr>
      <vt:lpstr>Comic Sans MS</vt:lpstr>
      <vt:lpstr>Office Teması</vt:lpstr>
      <vt:lpstr>Equation</vt:lpstr>
      <vt:lpstr>İçerik</vt:lpstr>
      <vt:lpstr>FİYAT</vt:lpstr>
      <vt:lpstr>PAZAR</vt:lpstr>
      <vt:lpstr>TALEP</vt:lpstr>
      <vt:lpstr>Talep Eğrisi ve Talep Kanunu </vt:lpstr>
      <vt:lpstr>Talep Eğrisi ve Talep Kanunu </vt:lpstr>
      <vt:lpstr>ARZ</vt:lpstr>
      <vt:lpstr>Arz Eğrisi ve Arz Kanunu </vt:lpstr>
      <vt:lpstr>TALEP ESNEKLİĞİ</vt:lpstr>
      <vt:lpstr>TALEP ESNEKLİĞİ</vt:lpstr>
      <vt:lpstr>ARZ ESNEKLİĞİ</vt:lpstr>
      <vt:lpstr>Denge Fiyatına Ulaşma Mekanizması </vt:lpstr>
      <vt:lpstr>Sığır Etinin Arz ve Talep Tablosu</vt:lpstr>
      <vt:lpstr>Örümcek Ağı Teoremi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İçerik</dc:title>
  <dc:creator>hsssSSss ..</dc:creator>
  <cp:lastModifiedBy>Huseyin.Tayyar.Guldal</cp:lastModifiedBy>
  <cp:revision>18</cp:revision>
  <dcterms:created xsi:type="dcterms:W3CDTF">2018-01-02T09:40:21Z</dcterms:created>
  <dcterms:modified xsi:type="dcterms:W3CDTF">2022-04-14T14:06:52Z</dcterms:modified>
</cp:coreProperties>
</file>