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7"/>
  </p:notesMasterIdLst>
  <p:sldIdLst>
    <p:sldId id="264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22" r:id="rId16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es.ru/tamara-babasheva/uchimsya-pisat-sochinenie-metodicheskoe-rukovodstvo-dlya-shkolnikov/chitat-onlayn/" TargetMode="External"/><Relationship Id="rId2" Type="http://schemas.openxmlformats.org/officeDocument/2006/relationships/hyperlink" Target="https://&#1077;&#1075;&#1101;&#1096;&#1072;.&#1088;&#1092;/news/esse/2019-06-02-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ochnik.ru/blog/otlichie-esse-ot-sochinenija-kak-ne-pereputat-eti-vidy-rabot/" TargetMode="External"/><Relationship Id="rId5" Type="http://schemas.openxmlformats.org/officeDocument/2006/relationships/hyperlink" Target="https://5-ege.ru/primery-tropov" TargetMode="External"/><Relationship Id="rId4" Type="http://schemas.openxmlformats.org/officeDocument/2006/relationships/hyperlink" Target="https://russkiiyazyk.ru/leksika/tropy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13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Грамматические ошибки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8) ошибки, связанные с употреблением частиц: Хорошо было бы, если бы на картине стояла бы подпись художника; отрыв частицы от того компонента предложения, к которому она относится (обычно частицы ставятся перед теми членами предложения, которые они должны выделять, но эта закономерность часто нарушается в сочинениях): В тексте всего раскрываются две проблемы (ограничительная частица всего должна стоять перед подлежащим: ... всего две проблемы);</a:t>
            </a:r>
          </a:p>
        </p:txBody>
      </p:sp>
    </p:spTree>
    <p:extLst>
      <p:ext uri="{BB962C8B-B14F-4D97-AF65-F5344CB8AC3E}">
        <p14:creationId xmlns:p14="http://schemas.microsoft.com/office/powerpoint/2010/main" val="2217279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Грамматические ошибки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10068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9) неоправданный пропуск подлежащего (эллипсис): Его храбрость, (?) постоять за честь и справедливость привлекают автора текста;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10) неправильное построение сложносочиненного предложения: Ум автор текста понимает не только как просвещенность, интеллигентность, но и с понятием «умный» связывалось представление о вольнодумстве.</a:t>
            </a:r>
          </a:p>
        </p:txBody>
      </p:sp>
    </p:spTree>
    <p:extLst>
      <p:ext uri="{BB962C8B-B14F-4D97-AF65-F5344CB8AC3E}">
        <p14:creationId xmlns:p14="http://schemas.microsoft.com/office/powerpoint/2010/main" val="2912531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ru-RU" sz="18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ru-RU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</a:t>
            </a:r>
            <a:r>
              <a:rPr lang="en-US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lesova</a:t>
            </a:r>
            <a:r>
              <a:rPr lang="ru-RU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D.V. ve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Horitonov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A.A.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Zolotoye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pero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Zlatoust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S.-P., 2007.</a:t>
            </a:r>
            <a:endParaRPr lang="ru-RU" sz="18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Bityuçova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Ye.S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Ekzamen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Moskva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2019.</a:t>
            </a:r>
          </a:p>
          <a:p>
            <a:r>
              <a:rPr lang="tr-TR" sz="1800" i="1" dirty="0" err="1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Babaşeva</a:t>
            </a:r>
            <a:r>
              <a:rPr lang="tr-TR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T., </a:t>
            </a:r>
            <a:r>
              <a:rPr lang="tr-TR" sz="1800" i="1" dirty="0" err="1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Bookman Old Style" panose="020506040505050202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https://russkiiyazyk.ru/leksika/tropy.html</a:t>
            </a:r>
            <a:endParaRPr lang="ru-RU" sz="1800" i="1" dirty="0">
              <a:latin typeface="Bookman Old Style" panose="02050604050505020204" pitchFamily="18" charset="0"/>
            </a:endParaRPr>
          </a:p>
          <a:p>
            <a:r>
              <a:rPr lang="ru-RU" sz="1800" i="1" dirty="0">
                <a:latin typeface="Bookman Old Style" panose="0205060405050502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https://5-ege.ru/primery-tropov</a:t>
            </a:r>
            <a:endParaRPr lang="ru-RU" sz="1800" i="1" dirty="0">
              <a:latin typeface="Bookman Old Style" panose="02050604050505020204" pitchFamily="18" charset="0"/>
            </a:endParaRPr>
          </a:p>
          <a:p>
            <a:r>
              <a:rPr lang="en-US" sz="1800" i="1" dirty="0">
                <a:latin typeface="Bookman Old Style" panose="0205060405050502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https://zaochnik.ru/blog/otlichie-esse-ot-sochinenija-kak-ne-pereputat-eti-vidy-rabot/</a:t>
            </a:r>
            <a:endParaRPr lang="ru-RU" sz="1800" i="1" dirty="0">
              <a:latin typeface="Bookman Old Style" panose="02050604050505020204" pitchFamily="18" charset="0"/>
            </a:endParaRPr>
          </a:p>
          <a:p>
            <a:r>
              <a:rPr lang="en-US" sz="1800" i="1" dirty="0">
                <a:latin typeface="Bookman Old Style" panose="0205060405050502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 </a:t>
            </a:r>
            <a:r>
              <a:rPr lang="tr-TR" sz="1800" i="1" dirty="0">
                <a:latin typeface="Bookman Old Style" panose="02050604050505020204" pitchFamily="18" charset="0"/>
              </a:rPr>
              <a:t>f</a:t>
            </a:r>
            <a:r>
              <a:rPr lang="tr-TR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ipi.ru</a:t>
            </a:r>
            <a:endParaRPr lang="ru-RU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Ошибки при написании сочинения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При написании сочинения встречаются следующие ошибки</a:t>
            </a:r>
            <a:r>
              <a:rPr lang="ru-RU" sz="2000" i="1" dirty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1)несоответствие содержания сочинения теме или подмена темы;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2)фактические ошибки, связанные с отсутствием у пишущего достоверной информации по обсуждаемой теме, незнанием (или плохим знанием) текстов художественных произведений, историко-литературного и культурно-исторического контекста, неверным или неточным использованием терминов и понятий; 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7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Ошибки при написании сочинения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3)логические ошибки, связанные с нарушением законов логики как в пределах одного предложения, суждения, так и в пределах целого текста, например: сопоставление (противопоставление) различных по объему и содержанию понятий, использование взаимоисключающих понятий, подмена одного суждения другим, необоснованное противопоставление, установление неверных причинно-следственных связей, несоответствие аргументации заявленному тезису, неправильное формирование контраргументов, отсутствие связи между сформулированной проблемой и высказанным мнением в связи с обозначенной в сочинении проблемой, неиспользование или неправильное использование средств логической связи, неправильное деление текста на абзацы; </a:t>
            </a:r>
          </a:p>
        </p:txBody>
      </p:sp>
    </p:spTree>
    <p:extLst>
      <p:ext uri="{BB962C8B-B14F-4D97-AF65-F5344CB8AC3E}">
        <p14:creationId xmlns:p14="http://schemas.microsoft.com/office/powerpoint/2010/main" val="3540103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Ошибки при написании сочинения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4)речевые (в том числе стилистические) ошибки, нарушение стилевого единства текста;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5)грамматические ошибки;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6)орфографические и пунктуационные ошибки;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7)несоблюдение требуемого объема. 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64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Логические ошибки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1) нарушение последовательности высказывания;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2) отсутствие связи между частями высказывания;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3) неоправданное повторение изложенной выше мысли;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4) включение в </a:t>
            </a:r>
            <a:r>
              <a:rPr lang="ru-RU" sz="2000" i="1" dirty="0" err="1">
                <a:latin typeface="Bookman Old Style" panose="02050604050505020204" pitchFamily="18" charset="0"/>
              </a:rPr>
              <a:t>микротему</a:t>
            </a:r>
            <a:r>
              <a:rPr lang="ru-RU" sz="2000" i="1" dirty="0">
                <a:latin typeface="Bookman Old Style" panose="02050604050505020204" pitchFamily="18" charset="0"/>
              </a:rPr>
              <a:t> другой </a:t>
            </a:r>
            <a:r>
              <a:rPr lang="ru-RU" sz="2000" i="1" dirty="0" err="1">
                <a:latin typeface="Bookman Old Style" panose="02050604050505020204" pitchFamily="18" charset="0"/>
              </a:rPr>
              <a:t>микротемы</a:t>
            </a:r>
            <a:r>
              <a:rPr lang="ru-RU" sz="2000" i="1" dirty="0">
                <a:latin typeface="Bookman Old Style" panose="020506040505050202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5) несоразмерность частей высказывания;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6) отсутствие необходимых частей высказывания и т.п.;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7) нарушение причинно-следственных связей;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8) нарушение логико-композиционной структуры текста. 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06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Речевые ошибки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77547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1) употребление слова в несвойственном ему значении;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2) употребление </a:t>
            </a:r>
            <a:r>
              <a:rPr lang="ru-RU" sz="2000" i="1" dirty="0" err="1">
                <a:latin typeface="Bookman Old Style" panose="02050604050505020204" pitchFamily="18" charset="0"/>
              </a:rPr>
              <a:t>иностилевых</a:t>
            </a:r>
            <a:r>
              <a:rPr lang="ru-RU" sz="2000" i="1" dirty="0">
                <a:latin typeface="Bookman Old Style" panose="02050604050505020204" pitchFamily="18" charset="0"/>
              </a:rPr>
              <a:t> слов и выражений;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3) неуместное использование экспрессивных, эмоционально окрашенных средств;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4) немотивированное применение диалектных и просторечных слов и выражений;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5) смешение лексики разных исторических эпох;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861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Речевые ошибки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6) нарушение лексической сочетаемости (слова в русском языке сочетаются друг с другом в зависимости от их смысла; от традиций употребления, вызванных языковой практикой (слова с ограниченной сочетаемостью));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7) употребление лишнего слова (плеоназм);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8) повторение или двойное употребление в тексте близких по смыслу синонимов без оправданной необходимости (тавтология);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9) необоснованный пропуск слова;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10) бедность и однообразие синтаксических конструкций;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657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Грамматические ошибки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1) ошибки в образовании личных форм глаголов: Им двигает чувство сострадания (норма для употребленного в тексте значения глагола движет);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2) неправильное употребление временных форм глаголов: Эта книга дает знания об истории календаря, научит делать календарные расчеты быстро и точно (следует ...даст… научит... или ...дает... учит...);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3) ошибки в употреблении действительных и страдательных причастий: Ручейки воды, </a:t>
            </a:r>
            <a:r>
              <a:rPr lang="ru-RU" sz="2000" i="1" dirty="0" err="1">
                <a:latin typeface="Bookman Old Style" panose="02050604050505020204" pitchFamily="18" charset="0"/>
              </a:rPr>
              <a:t>стекаемые</a:t>
            </a:r>
            <a:r>
              <a:rPr lang="ru-RU" sz="2000" i="1" dirty="0">
                <a:latin typeface="Bookman Old Style" panose="02050604050505020204" pitchFamily="18" charset="0"/>
              </a:rPr>
              <a:t> вниз, поразили автора текста (следует стекавшие);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4) ошибки в образовании деепричастий: </a:t>
            </a:r>
            <a:r>
              <a:rPr lang="ru-RU" sz="2000" i="1" dirty="0" err="1">
                <a:latin typeface="Bookman Old Style" panose="02050604050505020204" pitchFamily="18" charset="0"/>
              </a:rPr>
              <a:t>Вышев</a:t>
            </a:r>
            <a:r>
              <a:rPr lang="ru-RU" sz="2000" i="1" dirty="0">
                <a:latin typeface="Bookman Old Style" panose="02050604050505020204" pitchFamily="18" charset="0"/>
              </a:rPr>
              <a:t> на сцену, певцы поклонились (норма выйдя); 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4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Грамматические ошибки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5) неправильное образование наречий: Автор тута был не прав (норма тут);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6) ошибки, связанные с нарушением правил грамматики, вызванные просторечием и диалектом.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7) нарушение связи между подлежащим и сказуемым: Главное, чему теперь я хочу уделить внимание, это художественной стороне произведения (правильно это художественная сторона произведения); Чтобы приносить пользу Родине, нужно смелость, знания, честность (вместо нужны смелость, знания, честность);</a:t>
            </a:r>
          </a:p>
        </p:txBody>
      </p:sp>
    </p:spTree>
    <p:extLst>
      <p:ext uri="{BB962C8B-B14F-4D97-AF65-F5344CB8AC3E}">
        <p14:creationId xmlns:p14="http://schemas.microsoft.com/office/powerpoint/2010/main" val="4106572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813</Words>
  <Application>Microsoft Office PowerPoint</Application>
  <PresentationFormat>Widescreen</PresentationFormat>
  <Paragraphs>57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 Unicode MS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13</vt:lpstr>
      <vt:lpstr>Ошибки при написании сочинения </vt:lpstr>
      <vt:lpstr>Ошибки при написании сочинения </vt:lpstr>
      <vt:lpstr>Ошибки при написании сочинения </vt:lpstr>
      <vt:lpstr>Логические ошибки</vt:lpstr>
      <vt:lpstr>Речевые ошибки</vt:lpstr>
      <vt:lpstr>Речевые ошибки</vt:lpstr>
      <vt:lpstr>Грамматические ошибки</vt:lpstr>
      <vt:lpstr>Грамматические ошибки</vt:lpstr>
      <vt:lpstr>Грамматические ошибки</vt:lpstr>
      <vt:lpstr>Грамматические ошибки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2020-07-05T11:16:58Z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