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389" r:id="rId2"/>
    <p:sldId id="390" r:id="rId3"/>
    <p:sldId id="392" r:id="rId4"/>
    <p:sldId id="393" r:id="rId5"/>
    <p:sldId id="338" r:id="rId6"/>
    <p:sldId id="339" r:id="rId7"/>
    <p:sldId id="368" r:id="rId8"/>
    <p:sldId id="369" r:id="rId9"/>
    <p:sldId id="371" r:id="rId10"/>
    <p:sldId id="31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31FC9-7C8F-4261-8CDA-54FF34272D00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64E78-A218-472B-A5B9-AB50B94FD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26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0D7BB-9C5C-4D1A-BC17-E79603B5BCF4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955043" cy="924475"/>
          </a:xfrm>
        </p:spPr>
        <p:txBody>
          <a:bodyPr/>
          <a:lstStyle/>
          <a:p>
            <a:r>
              <a:rPr lang="tr-TR" sz="5400" b="1" dirty="0" smtClean="0">
                <a:solidFill>
                  <a:schemeClr val="tx1"/>
                </a:solidFill>
              </a:rPr>
              <a:t>İletişimi </a:t>
            </a:r>
            <a:r>
              <a:rPr lang="en-US" sz="5400" b="1" dirty="0" err="1" smtClean="0">
                <a:solidFill>
                  <a:schemeClr val="tx1"/>
                </a:solidFill>
              </a:rPr>
              <a:t>Etkileyen</a:t>
            </a: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</a:rPr>
              <a:t>özellikler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02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357981"/>
          </a:xfrm>
        </p:spPr>
        <p:txBody>
          <a:bodyPr/>
          <a:lstStyle/>
          <a:p>
            <a:r>
              <a:rPr lang="tr-TR" sz="3200" b="1" dirty="0" smtClean="0">
                <a:solidFill>
                  <a:schemeClr val="tx1"/>
                </a:solidFill>
              </a:rPr>
              <a:t>Nasıl işler</a:t>
            </a:r>
            <a:r>
              <a:rPr lang="tr-TR" sz="3200" b="1" dirty="0" smtClean="0">
                <a:solidFill>
                  <a:schemeClr val="tx1"/>
                </a:solidFill>
              </a:rPr>
              <a:t>?</a:t>
            </a:r>
            <a:endParaRPr lang="tr-TR" dirty="0"/>
          </a:p>
          <a:p>
            <a:endParaRPr lang="tr-TR" sz="3200" b="1" dirty="0">
              <a:solidFill>
                <a:schemeClr val="tx1"/>
              </a:solidFill>
            </a:endParaRPr>
          </a:p>
          <a:p>
            <a:r>
              <a:rPr lang="tr-TR" sz="3200" b="1" smtClean="0">
                <a:solidFill>
                  <a:schemeClr val="tx1"/>
                </a:solidFill>
              </a:rPr>
              <a:t>Ne yapmak </a:t>
            </a:r>
            <a:r>
              <a:rPr lang="tr-TR" sz="3200" b="1" dirty="0" smtClean="0">
                <a:solidFill>
                  <a:schemeClr val="tx1"/>
                </a:solidFill>
              </a:rPr>
              <a:t>gerekir???</a:t>
            </a:r>
            <a:endParaRPr lang="tr-TR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0"/>
            <a:ext cx="7125113" cy="924475"/>
          </a:xfrm>
        </p:spPr>
        <p:txBody>
          <a:bodyPr/>
          <a:lstStyle/>
          <a:p>
            <a:r>
              <a:rPr lang="en-US" sz="4000" b="1" dirty="0" err="1" smtClean="0">
                <a:solidFill>
                  <a:schemeClr val="tx1"/>
                </a:solidFill>
              </a:rPr>
              <a:t>Öncelik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Etkisi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352928" cy="5760639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İlk </a:t>
            </a:r>
            <a:r>
              <a:rPr lang="en-US" sz="4400" dirty="0" err="1" smtClean="0">
                <a:solidFill>
                  <a:schemeClr val="tx1"/>
                </a:solidFill>
              </a:rPr>
              <a:t>izlenim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önemlidir</a:t>
            </a:r>
            <a:r>
              <a:rPr lang="en-US" sz="4400" dirty="0" smtClean="0">
                <a:solidFill>
                  <a:schemeClr val="tx1"/>
                </a:solidFill>
              </a:rPr>
              <a:t>. </a:t>
            </a:r>
            <a:endParaRPr lang="tr-TR" sz="4400" dirty="0" smtClean="0">
              <a:solidFill>
                <a:schemeClr val="tx1"/>
              </a:solidFill>
            </a:endParaRPr>
          </a:p>
          <a:p>
            <a:endParaRPr lang="tr-TR" sz="4400" dirty="0">
              <a:solidFill>
                <a:schemeClr val="tx1"/>
              </a:solidFill>
            </a:endParaRPr>
          </a:p>
          <a:p>
            <a:r>
              <a:rPr lang="en-US" sz="4400" dirty="0" err="1" smtClean="0">
                <a:solidFill>
                  <a:schemeClr val="tx1"/>
                </a:solidFill>
              </a:rPr>
              <a:t>Değişime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dirençlidir</a:t>
            </a:r>
            <a:r>
              <a:rPr lang="en-US" sz="4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4400" dirty="0" err="1" smtClean="0">
                <a:solidFill>
                  <a:schemeClr val="tx1"/>
                </a:solidFill>
              </a:rPr>
              <a:t>Gelişime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açıktır</a:t>
            </a:r>
            <a:r>
              <a:rPr lang="en-US" sz="4400" dirty="0" smtClean="0">
                <a:solidFill>
                  <a:schemeClr val="tx1"/>
                </a:solidFill>
              </a:rPr>
              <a:t>.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85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2780928"/>
            <a:ext cx="9144000" cy="924475"/>
          </a:xfrm>
        </p:spPr>
        <p:txBody>
          <a:bodyPr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Olumluluk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ve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olumsuzluk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etkisi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/>
              <a:t/>
            </a:r>
            <a:br>
              <a:rPr lang="en-US" sz="4800" b="1" dirty="0"/>
            </a:b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356044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95" y="2564904"/>
            <a:ext cx="9001000" cy="924475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Hale </a:t>
            </a:r>
            <a:r>
              <a:rPr lang="en-US" sz="4400" b="1" dirty="0" err="1" smtClean="0">
                <a:solidFill>
                  <a:schemeClr val="tx1"/>
                </a:solidFill>
              </a:rPr>
              <a:t>etkisi</a:t>
            </a:r>
            <a:r>
              <a:rPr lang="en-US" sz="4400" b="1" dirty="0" smtClean="0">
                <a:solidFill>
                  <a:schemeClr val="tx1"/>
                </a:solidFill>
              </a:rPr>
              <a:t>/ </a:t>
            </a:r>
            <a:r>
              <a:rPr lang="en-US" sz="4400" b="1" dirty="0" err="1" smtClean="0">
                <a:solidFill>
                  <a:schemeClr val="tx1"/>
                </a:solidFill>
              </a:rPr>
              <a:t>Boynuz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etkisi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54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827584" y="2348880"/>
            <a:ext cx="67237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800" b="1" dirty="0" smtClean="0"/>
              <a:t>Algılama Çerçevesi </a:t>
            </a:r>
            <a:endParaRPr lang="tr-T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42852"/>
            <a:ext cx="8429684" cy="6357981"/>
          </a:xfrm>
        </p:spPr>
        <p:txBody>
          <a:bodyPr>
            <a:normAutofit/>
          </a:bodyPr>
          <a:lstStyle/>
          <a:p>
            <a:r>
              <a:rPr lang="tr-TR" sz="5400" dirty="0" smtClean="0">
                <a:solidFill>
                  <a:schemeClr val="tx1"/>
                </a:solidFill>
              </a:rPr>
              <a:t>D. </a:t>
            </a:r>
            <a:r>
              <a:rPr lang="tr-TR" sz="5400" dirty="0" err="1" smtClean="0">
                <a:solidFill>
                  <a:schemeClr val="tx1"/>
                </a:solidFill>
              </a:rPr>
              <a:t>Cüceloğlu</a:t>
            </a:r>
            <a:r>
              <a:rPr lang="tr-TR" sz="5400" dirty="0" smtClean="0">
                <a:solidFill>
                  <a:schemeClr val="tx1"/>
                </a:solidFill>
              </a:rPr>
              <a:t> İnsan insana kitabından bir anekdot hakkında tartışma</a:t>
            </a:r>
            <a:endParaRPr lang="tr-TR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91030" y="2132856"/>
            <a:ext cx="8229600" cy="1143000"/>
          </a:xfrm>
        </p:spPr>
        <p:txBody>
          <a:bodyPr/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Önyargı/Kalıp </a:t>
            </a:r>
            <a:r>
              <a:rPr lang="tr-TR" sz="3600" b="1" dirty="0" smtClean="0">
                <a:solidFill>
                  <a:srgbClr val="FF0000"/>
                </a:solidFill>
              </a:rPr>
              <a:t>yargılar</a:t>
            </a:r>
            <a:endParaRPr lang="tr-T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290"/>
            <a:ext cx="8569325" cy="1009650"/>
          </a:xfrm>
        </p:spPr>
        <p:txBody>
          <a:bodyPr/>
          <a:lstStyle/>
          <a:p>
            <a:pPr algn="ctr"/>
            <a:r>
              <a:rPr lang="tr-TR" sz="5400" b="1" dirty="0" smtClean="0">
                <a:solidFill>
                  <a:srgbClr val="FF0000"/>
                </a:solidFill>
              </a:rPr>
              <a:t>Özellikler</a:t>
            </a:r>
            <a:endParaRPr lang="tr-TR" sz="5400" b="1" dirty="0">
              <a:solidFill>
                <a:srgbClr val="FF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76872"/>
            <a:ext cx="9144000" cy="458112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tr-TR" sz="4400" b="1" dirty="0">
                <a:solidFill>
                  <a:schemeClr val="tx1"/>
                </a:solidFill>
              </a:rPr>
              <a:t>Kategorize etme </a:t>
            </a:r>
            <a:r>
              <a:rPr lang="tr-TR" sz="4400" b="1" dirty="0" smtClean="0">
                <a:solidFill>
                  <a:schemeClr val="tx1"/>
                </a:solidFill>
              </a:rPr>
              <a:t>eğilimi</a:t>
            </a:r>
            <a:endParaRPr lang="tr-TR" sz="4400" b="1" dirty="0">
              <a:solidFill>
                <a:schemeClr val="tx1"/>
              </a:solidFill>
            </a:endParaRPr>
          </a:p>
          <a:p>
            <a:r>
              <a:rPr lang="tr-TR" sz="4400" b="1" dirty="0">
                <a:solidFill>
                  <a:schemeClr val="tx1"/>
                </a:solidFill>
              </a:rPr>
              <a:t>Kendi grubunun dışındakilere karşı </a:t>
            </a:r>
            <a:r>
              <a:rPr lang="tr-TR" sz="4400" b="1" dirty="0" smtClean="0">
                <a:solidFill>
                  <a:schemeClr val="tx1"/>
                </a:solidFill>
              </a:rPr>
              <a:t>önyargı</a:t>
            </a:r>
            <a:endParaRPr lang="tr-TR" sz="4400" b="1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Tx/>
              <a:buFontTx/>
              <a:buChar char="•"/>
            </a:pPr>
            <a:r>
              <a:rPr lang="tr-TR" sz="4400" b="1" dirty="0">
                <a:solidFill>
                  <a:schemeClr val="tx1"/>
                </a:solidFill>
              </a:rPr>
              <a:t>Dikkat çeken örnek veya özellikler</a:t>
            </a:r>
            <a:endParaRPr lang="tr-TR" sz="4400" dirty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endParaRPr lang="tr-TR" sz="48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endParaRPr lang="tr-TR" sz="4800" b="1" dirty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endParaRPr lang="tr-TR" sz="4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715147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Tx/>
              <a:buFontTx/>
              <a:buChar char="•"/>
            </a:pPr>
            <a:r>
              <a:rPr lang="tr-TR" sz="5400" b="1" dirty="0" smtClean="0">
                <a:solidFill>
                  <a:schemeClr val="tx1"/>
                </a:solidFill>
              </a:rPr>
              <a:t>Statü ve </a:t>
            </a:r>
            <a:r>
              <a:rPr lang="tr-TR" sz="5400" b="1" dirty="0" smtClean="0">
                <a:solidFill>
                  <a:schemeClr val="tx1"/>
                </a:solidFill>
              </a:rPr>
              <a:t>konum</a:t>
            </a:r>
          </a:p>
          <a:p>
            <a:pPr>
              <a:buClr>
                <a:schemeClr val="tx1"/>
              </a:buClr>
              <a:buSzTx/>
              <a:buFontTx/>
              <a:buChar char="•"/>
            </a:pPr>
            <a:endParaRPr lang="tr-TR" sz="5400" b="1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SzTx/>
              <a:buFontTx/>
              <a:buChar char="•"/>
            </a:pPr>
            <a:r>
              <a:rPr lang="tr-TR" sz="5400" b="1" dirty="0" smtClean="0">
                <a:solidFill>
                  <a:schemeClr val="tx1"/>
                </a:solidFill>
              </a:rPr>
              <a:t>İçinde </a:t>
            </a:r>
            <a:r>
              <a:rPr lang="tr-TR" sz="5400" b="1" dirty="0" smtClean="0">
                <a:solidFill>
                  <a:schemeClr val="tx1"/>
                </a:solidFill>
              </a:rPr>
              <a:t>yer aldığımız gruba </a:t>
            </a:r>
            <a:r>
              <a:rPr lang="tr-TR" sz="5400" b="1" dirty="0" smtClean="0">
                <a:solidFill>
                  <a:schemeClr val="tx1"/>
                </a:solidFill>
              </a:rPr>
              <a:t>itaat</a:t>
            </a:r>
            <a:endParaRPr lang="tr-TR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</TotalTime>
  <Words>67</Words>
  <Application>Microsoft Office PowerPoint</Application>
  <PresentationFormat>Ekran Gösterisi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Trebuchet MS</vt:lpstr>
      <vt:lpstr>Verdana</vt:lpstr>
      <vt:lpstr>Wingdings 2</vt:lpstr>
      <vt:lpstr>Spring</vt:lpstr>
      <vt:lpstr>İletişimi Etkileyen özellikler</vt:lpstr>
      <vt:lpstr>Öncelik Etkisi</vt:lpstr>
      <vt:lpstr>Olumluluk ve olumsuzluk etkisi  </vt:lpstr>
      <vt:lpstr>Hale etkisi/ Boynuz etkisi</vt:lpstr>
      <vt:lpstr>PowerPoint Sunusu</vt:lpstr>
      <vt:lpstr>PowerPoint Sunusu</vt:lpstr>
      <vt:lpstr>Önyargı/Kalıp yargılar</vt:lpstr>
      <vt:lpstr>Özellikler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</dc:title>
  <dc:creator>EGE</dc:creator>
  <cp:lastModifiedBy>EGE_AKGUN</cp:lastModifiedBy>
  <cp:revision>163</cp:revision>
  <dcterms:created xsi:type="dcterms:W3CDTF">2013-01-21T09:23:29Z</dcterms:created>
  <dcterms:modified xsi:type="dcterms:W3CDTF">2018-01-29T08:19:08Z</dcterms:modified>
</cp:coreProperties>
</file>