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6"/>
  </p:notesMasterIdLst>
  <p:handoutMasterIdLst>
    <p:handoutMasterId r:id="rId17"/>
  </p:handoutMasterIdLst>
  <p:sldIdLst>
    <p:sldId id="668" r:id="rId4"/>
    <p:sldId id="607" r:id="rId5"/>
    <p:sldId id="609" r:id="rId6"/>
    <p:sldId id="684" r:id="rId7"/>
    <p:sldId id="685" r:id="rId8"/>
    <p:sldId id="686" r:id="rId9"/>
    <p:sldId id="669" r:id="rId10"/>
    <p:sldId id="670" r:id="rId11"/>
    <p:sldId id="671" r:id="rId12"/>
    <p:sldId id="672" r:id="rId13"/>
    <p:sldId id="673" r:id="rId14"/>
    <p:sldId id="683"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65" d="100"/>
          <a:sy n="65" d="100"/>
        </p:scale>
        <p:origin x="684" y="72"/>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18.02.2020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2/18/2020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2/18/2020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2/18/2020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2/18/2020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2/18/2020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2/18/2020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2/18/2020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428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TESİS İŞLEMLERİ VE BAKIM</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buClr>
                <a:srgbClr val="160093"/>
              </a:buClr>
            </a:pPr>
            <a:r>
              <a:rPr lang="tr-TR" b="1" i="1" dirty="0"/>
              <a:t>Plansız Bakım: </a:t>
            </a:r>
          </a:p>
          <a:p>
            <a:pPr marL="342900" indent="-342900" algn="just">
              <a:buClr>
                <a:srgbClr val="160093"/>
              </a:buClr>
            </a:pPr>
            <a:endParaRPr lang="tr-TR" b="1" i="1" dirty="0"/>
          </a:p>
          <a:p>
            <a:pPr marL="342900" indent="-342900" algn="just">
              <a:buClr>
                <a:srgbClr val="160093"/>
              </a:buClr>
            </a:pPr>
            <a:r>
              <a:rPr lang="tr-TR" dirty="0"/>
              <a:t>Sistemde makina/tesis arıza yaptığında müdahale edilir. Bu sistemde planlama ve kırtasiye işleri az olduğundan bakım servisinin genel masrafları asgari seviyede tutulabilir.</a:t>
            </a:r>
          </a:p>
          <a:p>
            <a:pPr marL="342900" indent="-342900" algn="just">
              <a:buClr>
                <a:srgbClr val="160093"/>
              </a:buClr>
            </a:pPr>
            <a:r>
              <a:rPr lang="tr-TR" b="1" i="1" dirty="0"/>
              <a:t>Planlı-koruyucu bakım; </a:t>
            </a:r>
          </a:p>
          <a:p>
            <a:pPr marL="342900" indent="-342900" algn="just">
              <a:buClr>
                <a:srgbClr val="160093"/>
              </a:buClr>
            </a:pPr>
            <a:endParaRPr lang="tr-TR" dirty="0"/>
          </a:p>
          <a:p>
            <a:pPr marL="342900" indent="-342900" algn="just">
              <a:buClr>
                <a:srgbClr val="160093"/>
              </a:buClr>
            </a:pPr>
            <a:r>
              <a:rPr lang="tr-TR" dirty="0"/>
              <a:t>Tesis ve ekipmanın, arızalanma, bozulma ve kırılma ihtimalinin azaltılması amacıyla, düzenli bir bakım ve servis ile (asansörler, mekanik ve elektrik tesisatı, mutfak ve çamaşırhane ekipmanları) koruyucu bakım yapılır. (Tesis ve ekipmanlar için temizleme, yağlama, servis ve diğer düzenli koruyucu bakımlar). Herhangi bir arızaya veya üretim aksamasına yol açacak bir olay meydana gelmeden önce, böyle bir ihtimali ortadan kaldırmak amacıyla yapılan bakım hizmetleridir.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0" y="188248"/>
            <a:ext cx="8517837" cy="636625"/>
          </a:xfrm>
          <a:prstGeom prst="rect">
            <a:avLst/>
          </a:prstGeom>
        </p:spPr>
        <p:txBody>
          <a:bodyPr/>
          <a:lstStyle/>
          <a:p>
            <a:pPr marL="0" lvl="1">
              <a:spcBef>
                <a:spcPct val="20000"/>
              </a:spcBef>
              <a:buClr>
                <a:schemeClr val="accent1"/>
              </a:buClr>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Temel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İşlemleri ve Bakım Kavramları</a:t>
            </a:r>
            <a:endParaRPr lang="en-US"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1186726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dirty="0"/>
          </a:p>
          <a:p>
            <a:pPr marL="0" indent="0" algn="ctr">
              <a:lnSpc>
                <a:spcPct val="150000"/>
              </a:lnSpc>
              <a:spcBef>
                <a:spcPts val="450"/>
              </a:spcBef>
              <a:spcAft>
                <a:spcPts val="450"/>
              </a:spcAft>
              <a:buClr>
                <a:srgbClr val="160093"/>
              </a:buClr>
              <a:buNone/>
            </a:pPr>
            <a:r>
              <a:rPr lang="tr-TR" b="1" dirty="0"/>
              <a:t>Bakım Gücü Büyüklüğü</a:t>
            </a:r>
          </a:p>
          <a:p>
            <a:pPr marL="205740" indent="-205740">
              <a:lnSpc>
                <a:spcPct val="150000"/>
              </a:lnSpc>
              <a:spcBef>
                <a:spcPts val="450"/>
              </a:spcBef>
              <a:spcAft>
                <a:spcPts val="450"/>
              </a:spcAft>
              <a:buClr>
                <a:srgbClr val="160093"/>
              </a:buClr>
            </a:pPr>
            <a:r>
              <a:rPr lang="tr-TR" dirty="0"/>
              <a:t>İyi bir bakım için her meslekten ve bütün istekleri karşılayacak sayıda işgücünün bulundurulması gerekir. </a:t>
            </a:r>
          </a:p>
          <a:p>
            <a:pPr marL="205740" indent="-205740">
              <a:lnSpc>
                <a:spcPct val="150000"/>
              </a:lnSpc>
              <a:spcBef>
                <a:spcPts val="450"/>
              </a:spcBef>
              <a:spcAft>
                <a:spcPts val="450"/>
              </a:spcAft>
              <a:buClr>
                <a:srgbClr val="160093"/>
              </a:buClr>
            </a:pPr>
            <a:r>
              <a:rPr lang="tr-TR" dirty="0"/>
              <a:t>Bu amaçla ayrılan bütçe de yeterli seviyede tutulmalıdır. </a:t>
            </a:r>
          </a:p>
          <a:p>
            <a:pPr marL="205740" indent="-205740">
              <a:lnSpc>
                <a:spcPct val="150000"/>
              </a:lnSpc>
              <a:spcBef>
                <a:spcPts val="450"/>
              </a:spcBef>
              <a:spcAft>
                <a:spcPts val="450"/>
              </a:spcAft>
              <a:buClr>
                <a:srgbClr val="160093"/>
              </a:buClr>
            </a:pPr>
            <a:r>
              <a:rPr lang="tr-TR" dirty="0"/>
              <a:t>Gerektiğinde üretim işçilerinin geçici olarak bakım işinde kullanılması büyük bakım ekibi kurulması gereğini ortadan kaldırır.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0" y="188248"/>
            <a:ext cx="8517837" cy="636625"/>
          </a:xfrm>
          <a:prstGeom prst="rect">
            <a:avLst/>
          </a:prstGeom>
        </p:spPr>
        <p:txBody>
          <a:bodyPr/>
          <a:lstStyle/>
          <a:p>
            <a:pPr marL="0" lvl="1">
              <a:spcBef>
                <a:spcPct val="20000"/>
              </a:spcBef>
              <a:buClr>
                <a:schemeClr val="accent1"/>
              </a:buClr>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Temel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İşlemleri ve Bakım Kavramları</a:t>
            </a:r>
            <a:endParaRPr lang="en-US"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2081405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355271"/>
            <a:ext cx="8517836" cy="4281345"/>
          </a:xfrm>
        </p:spPr>
        <p:txBody>
          <a:bodyPr anchor="t">
            <a:noAutofit/>
          </a:bodyPr>
          <a:lstStyle/>
          <a:p>
            <a:pPr marL="0" indent="0" algn="ctr">
              <a:lnSpc>
                <a:spcPct val="150000"/>
              </a:lnSpc>
              <a:spcBef>
                <a:spcPts val="450"/>
              </a:spcBef>
              <a:spcAft>
                <a:spcPts val="450"/>
              </a:spcAft>
              <a:buNone/>
            </a:pPr>
            <a:r>
              <a:rPr lang="tr-TR" sz="1400" b="1" smtClean="0"/>
              <a:t>Kaynaklar</a:t>
            </a:r>
            <a:endParaRPr lang="tr-TR" sz="1400" b="1" dirty="0"/>
          </a:p>
          <a:p>
            <a:pPr marL="214313" indent="-214313" algn="just">
              <a:buFont typeface="Wingdings" panose="05000000000000000000" pitchFamily="2" charset="2"/>
              <a:buChar char="Ø"/>
            </a:pPr>
            <a:r>
              <a:rPr lang="tr-TR" sz="1400" dirty="0"/>
              <a:t>Boshoff, D.G.B. 2011. The Development  Approach to Valuation: Acceptable Method. Conference paper.</a:t>
            </a:r>
          </a:p>
          <a:p>
            <a:pPr marL="214313" indent="-214313" algn="just">
              <a:buFont typeface="Wingdings" panose="05000000000000000000" pitchFamily="2" charset="2"/>
              <a:buChar char="Ø"/>
            </a:pPr>
            <a:r>
              <a:rPr lang="tr-TR" sz="1400" dirty="0" smtClean="0"/>
              <a:t>http</a:t>
            </a:r>
            <a:r>
              <a:rPr lang="tr-TR" sz="1400" dirty="0"/>
              <a:t>://www.tekniksozluk.com/ </a:t>
            </a:r>
            <a:endParaRPr lang="tr-TR" sz="1400" dirty="0" smtClean="0"/>
          </a:p>
          <a:p>
            <a:pPr marL="214313" indent="-214313" algn="just">
              <a:buFont typeface="Wingdings" panose="05000000000000000000" pitchFamily="2" charset="2"/>
              <a:buChar char="Ø"/>
            </a:pPr>
            <a:r>
              <a:rPr lang="tr-TR" sz="1400" dirty="0" smtClean="0"/>
              <a:t>https</a:t>
            </a:r>
            <a:r>
              <a:rPr lang="tr-TR" sz="1400" dirty="0"/>
              <a:t>://www.merriam-webster.com/</a:t>
            </a: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566106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799098" y="1228397"/>
            <a:ext cx="7545804" cy="3108543"/>
          </a:xfrm>
          <a:prstGeom prst="rect">
            <a:avLst/>
          </a:prstGeom>
        </p:spPr>
        <p:txBody>
          <a:bodyPr wrap="square">
            <a:spAutoFit/>
          </a:bodyPr>
          <a:lstStyle/>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514350" lvl="1" indent="-514350" algn="ctr">
              <a:spcBef>
                <a:spcPct val="20000"/>
              </a:spcBef>
              <a:buClr>
                <a:schemeClr val="tx1">
                  <a:lumMod val="95000"/>
                  <a:lumOff val="5000"/>
                </a:schemeClr>
              </a:buClr>
              <a:buFont typeface="+mj-lt"/>
              <a:buAutoNum type="arabicPeriod"/>
            </a:pPr>
            <a:r>
              <a:rPr lang="tr-TR" sz="2800" b="1" dirty="0" smtClean="0">
                <a:latin typeface="Arial" panose="020B0604020202020204" pitchFamily="34" charset="0"/>
                <a:cs typeface="Arial" panose="020B0604020202020204" pitchFamily="34" charset="0"/>
              </a:rPr>
              <a:t>HAFTA</a:t>
            </a: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514350" lvl="1" indent="-514350" algn="ctr">
              <a:spcBef>
                <a:spcPct val="20000"/>
              </a:spcBef>
              <a:buClr>
                <a:schemeClr val="accent1"/>
              </a:buClr>
              <a:buAutoNum type="arabicPeriod"/>
            </a:pPr>
            <a:endParaRPr lang="tr-TR" sz="2800" b="1" dirty="0" smtClean="0">
              <a:latin typeface="Arial" panose="020B0604020202020204" pitchFamily="34" charset="0"/>
              <a:cs typeface="Arial" panose="020B0604020202020204" pitchFamily="34" charset="0"/>
            </a:endParaRP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Temel Tesis İşlemleri ve Bakım Kavramları</a:t>
            </a:r>
            <a:endParaRPr lang="en-US" sz="2400" b="1" dirty="0"/>
          </a:p>
        </p:txBody>
      </p:sp>
    </p:spTree>
    <p:extLst>
      <p:ext uri="{BB962C8B-B14F-4D97-AF65-F5344CB8AC3E}">
        <p14:creationId xmlns:p14="http://schemas.microsoft.com/office/powerpoint/2010/main" val="3684491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nSpc>
                <a:spcPct val="150000"/>
              </a:lnSpc>
              <a:spcBef>
                <a:spcPts val="450"/>
              </a:spcBef>
              <a:spcAft>
                <a:spcPts val="450"/>
              </a:spcAft>
            </a:pPr>
            <a:r>
              <a:rPr lang="tr-TR" sz="2000" dirty="0" smtClean="0">
                <a:latin typeface="Arial" panose="020B0604020202020204" pitchFamily="34" charset="0"/>
                <a:cs typeface="Arial" panose="020B0604020202020204" pitchFamily="34" charset="0"/>
              </a:rPr>
              <a:t> </a:t>
            </a:r>
            <a:r>
              <a:rPr lang="tr-TR" sz="1600" b="1" dirty="0"/>
              <a:t>Tesis Yönetiminin Tanımı</a:t>
            </a:r>
          </a:p>
          <a:p>
            <a:pPr algn="just">
              <a:spcBef>
                <a:spcPts val="450"/>
              </a:spcBef>
              <a:spcAft>
                <a:spcPts val="450"/>
              </a:spcAft>
            </a:pPr>
            <a:r>
              <a:rPr lang="tr-TR" sz="1600" dirty="0"/>
              <a:t>Tesis Yönetimi tanımı üzerinde literatürde henüz bir mutabakat oluşmamıştır. Ancak, bu kavram için en açıklayıcı olduğu düşünülen </a:t>
            </a:r>
            <a:r>
              <a:rPr lang="tr-TR" sz="1600" dirty="0" err="1" smtClean="0"/>
              <a:t>Centre</a:t>
            </a:r>
            <a:r>
              <a:rPr lang="tr-TR" sz="1600" dirty="0" smtClean="0"/>
              <a:t> </a:t>
            </a:r>
            <a:r>
              <a:rPr lang="tr-TR" sz="1600" dirty="0" err="1" smtClean="0"/>
              <a:t>for</a:t>
            </a:r>
            <a:r>
              <a:rPr lang="tr-TR" sz="1600" dirty="0" smtClean="0"/>
              <a:t> </a:t>
            </a:r>
            <a:r>
              <a:rPr lang="tr-TR" sz="1600" dirty="0" err="1" smtClean="0"/>
              <a:t>Facilities</a:t>
            </a:r>
            <a:r>
              <a:rPr lang="tr-TR" sz="1600" dirty="0" smtClean="0"/>
              <a:t> Management at </a:t>
            </a:r>
            <a:r>
              <a:rPr lang="tr-TR" sz="1600" dirty="0" err="1" smtClean="0"/>
              <a:t>Strathclyde</a:t>
            </a:r>
            <a:r>
              <a:rPr lang="tr-TR" sz="1600" dirty="0" smtClean="0"/>
              <a:t> </a:t>
            </a:r>
            <a:r>
              <a:rPr lang="tr-TR" sz="1600" dirty="0" err="1" smtClean="0"/>
              <a:t>Graduate</a:t>
            </a:r>
            <a:r>
              <a:rPr lang="tr-TR" sz="1600" dirty="0" smtClean="0"/>
              <a:t> Business School </a:t>
            </a:r>
            <a:r>
              <a:rPr lang="tr-TR" sz="1600" dirty="0"/>
              <a:t>tarafından benimsenen tanıma göre; Tesis Yönetimi, </a:t>
            </a:r>
            <a:r>
              <a:rPr lang="tr-TR" sz="1600" b="1" i="1" dirty="0"/>
              <a:t>«Organizasyonun amaçlarına en iyi maliyetlerle ulaşabilmesi için gereken kaliteli çalışma ortamı ile destek hizmetlerinin bir örgüt tarafından sağlanması sürecidir.»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spcBef>
                <a:spcPct val="20000"/>
              </a:spcBef>
              <a:buClr>
                <a:schemeClr val="accent1"/>
              </a:buClr>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Temel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İşlemleri ve Bakım Kavramları</a:t>
            </a:r>
            <a:endParaRPr lang="en-US"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nSpc>
                <a:spcPct val="150000"/>
              </a:lnSpc>
              <a:spcBef>
                <a:spcPts val="450"/>
              </a:spcBef>
              <a:spcAft>
                <a:spcPts val="450"/>
              </a:spcAft>
            </a:pPr>
            <a:r>
              <a:rPr lang="tr-TR" sz="2000" dirty="0" smtClean="0">
                <a:latin typeface="Arial" panose="020B0604020202020204" pitchFamily="34" charset="0"/>
                <a:cs typeface="Arial" panose="020B0604020202020204" pitchFamily="34" charset="0"/>
              </a:rPr>
              <a:t> </a:t>
            </a:r>
            <a:r>
              <a:rPr lang="tr-TR" sz="1600" b="1" dirty="0"/>
              <a:t>Tesis Yönetiminin Tanımı</a:t>
            </a:r>
          </a:p>
          <a:p>
            <a:pPr algn="just">
              <a:spcBef>
                <a:spcPts val="450"/>
              </a:spcBef>
              <a:spcAft>
                <a:spcPts val="450"/>
              </a:spcAft>
            </a:pPr>
            <a:r>
              <a:rPr lang="tr-TR" sz="1600" dirty="0" err="1"/>
              <a:t>Henley</a:t>
            </a:r>
            <a:r>
              <a:rPr lang="tr-TR" sz="1600" dirty="0"/>
              <a:t> </a:t>
            </a:r>
            <a:r>
              <a:rPr lang="tr-TR" sz="1600" dirty="0" err="1"/>
              <a:t>Centre</a:t>
            </a:r>
            <a:r>
              <a:rPr lang="tr-TR" sz="1600" dirty="0"/>
              <a:t> </a:t>
            </a:r>
            <a:r>
              <a:rPr lang="tr-TR" sz="1600" dirty="0" err="1"/>
              <a:t>for</a:t>
            </a:r>
            <a:r>
              <a:rPr lang="tr-TR" sz="1600" dirty="0"/>
              <a:t> </a:t>
            </a:r>
            <a:r>
              <a:rPr lang="tr-TR" sz="1600" dirty="0" err="1"/>
              <a:t>Forecasting</a:t>
            </a:r>
            <a:r>
              <a:rPr lang="tr-TR" sz="1600" dirty="0"/>
              <a:t> isimli Tesis Yönetimi şirketi; Tesis Yönetimini, </a:t>
            </a:r>
            <a:r>
              <a:rPr lang="tr-TR" sz="1600" b="1" i="1" dirty="0"/>
              <a:t>«şirketin asıl faaliyet alanı ile doğrudan ilgisi olmayan bina yönetimi, data yönetimi, yemek, ikram, güvenlik, basım ve dağıtım işlerini de kapsayan tüm şirket hizmetlerinin dışarıdan yönetilmesi» </a:t>
            </a:r>
            <a:r>
              <a:rPr lang="tr-TR" sz="1600" dirty="0"/>
              <a:t>olarak tanımlamaktadır.</a:t>
            </a:r>
          </a:p>
          <a:p>
            <a:pPr algn="just">
              <a:spcBef>
                <a:spcPts val="450"/>
              </a:spcBef>
              <a:spcAft>
                <a:spcPts val="450"/>
              </a:spcAft>
            </a:pPr>
            <a:r>
              <a:rPr lang="tr-TR" sz="1600" dirty="0" err="1"/>
              <a:t>American</a:t>
            </a:r>
            <a:r>
              <a:rPr lang="tr-TR" sz="1600" dirty="0"/>
              <a:t> </a:t>
            </a:r>
            <a:r>
              <a:rPr lang="tr-TR" sz="1600" dirty="0" err="1"/>
              <a:t>Congress</a:t>
            </a:r>
            <a:r>
              <a:rPr lang="tr-TR" sz="1600" dirty="0"/>
              <a:t> Library tarafından kabul edilen tanımda; </a:t>
            </a:r>
            <a:r>
              <a:rPr lang="tr-TR" sz="1600" b="1" i="1" dirty="0"/>
              <a:t>«işletme, mimari, davranış ve mühendislik bilimleri ile ilgili prensiplerin entegrasyonu sayesinde fiziksel işyerinin insan ve iş ile uyumlaştırılması faaliyeti»</a:t>
            </a:r>
            <a:r>
              <a:rPr lang="tr-TR" sz="1600" dirty="0"/>
              <a:t> olduğu yazılıdır.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0" y="188248"/>
            <a:ext cx="8517837" cy="636625"/>
          </a:xfrm>
          <a:prstGeom prst="rect">
            <a:avLst/>
          </a:prstGeom>
        </p:spPr>
        <p:txBody>
          <a:bodyPr/>
          <a:lstStyle/>
          <a:p>
            <a:pPr marL="0" lvl="1">
              <a:spcBef>
                <a:spcPct val="20000"/>
              </a:spcBef>
              <a:buClr>
                <a:schemeClr val="accent1"/>
              </a:buClr>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Temel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İşlemleri ve Bakım Kavramları</a:t>
            </a:r>
            <a:endParaRPr lang="en-US"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6627599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nSpc>
                <a:spcPct val="150000"/>
              </a:lnSpc>
              <a:spcBef>
                <a:spcPts val="450"/>
              </a:spcBef>
              <a:spcAft>
                <a:spcPts val="450"/>
              </a:spcAft>
            </a:pPr>
            <a:r>
              <a:rPr lang="tr-TR" sz="2000" dirty="0" smtClean="0">
                <a:latin typeface="Arial" panose="020B0604020202020204" pitchFamily="34" charset="0"/>
                <a:cs typeface="Arial" panose="020B0604020202020204" pitchFamily="34" charset="0"/>
              </a:rPr>
              <a:t> </a:t>
            </a:r>
            <a:r>
              <a:rPr lang="tr-TR" sz="1600" b="1" dirty="0"/>
              <a:t>Tesis Yönetiminin Tanımı</a:t>
            </a:r>
          </a:p>
          <a:p>
            <a:pPr algn="just">
              <a:spcBef>
                <a:spcPts val="450"/>
              </a:spcBef>
              <a:spcAft>
                <a:spcPts val="450"/>
              </a:spcAft>
            </a:pPr>
            <a:r>
              <a:rPr lang="tr-TR" sz="1600" dirty="0" err="1" smtClean="0"/>
              <a:t>Webster</a:t>
            </a:r>
            <a:r>
              <a:rPr lang="tr-TR" sz="1600" dirty="0" smtClean="0"/>
              <a:t> sözlüğüne göre; Tesis, (</a:t>
            </a:r>
            <a:r>
              <a:rPr lang="tr-TR" sz="1600" dirty="0" err="1" smtClean="0"/>
              <a:t>Facility</a:t>
            </a:r>
            <a:r>
              <a:rPr lang="tr-TR" sz="1600" dirty="0" smtClean="0"/>
              <a:t>) «</a:t>
            </a:r>
            <a:r>
              <a:rPr lang="tr-TR" sz="1600" b="1" i="1" dirty="0" smtClean="0"/>
              <a:t>yönetimin hedeflerine ulaşmasını, işleyişini veya uygulamalarını kolaylaştırmaya yardımcı olan bir araçtır ve özel bir amaca hizmet etmek üzere kurulmuş, tesis edilmiş veya yapılandırılmış olabilir.»</a:t>
            </a:r>
          </a:p>
          <a:p>
            <a:pPr algn="just">
              <a:spcBef>
                <a:spcPts val="450"/>
              </a:spcBef>
              <a:spcAft>
                <a:spcPts val="450"/>
              </a:spcAft>
            </a:pPr>
            <a:r>
              <a:rPr lang="tr-TR" sz="1600" dirty="0" err="1" smtClean="0"/>
              <a:t>Redhouse’da</a:t>
            </a:r>
            <a:r>
              <a:rPr lang="tr-TR" sz="1600" dirty="0" smtClean="0"/>
              <a:t> </a:t>
            </a:r>
            <a:r>
              <a:rPr lang="tr-TR" sz="1600" dirty="0" err="1" smtClean="0"/>
              <a:t>facility</a:t>
            </a:r>
            <a:r>
              <a:rPr lang="tr-TR" sz="1600" dirty="0" smtClean="0"/>
              <a:t>: </a:t>
            </a:r>
            <a:r>
              <a:rPr lang="tr-TR" sz="1600" b="1" dirty="0" smtClean="0"/>
              <a:t>«</a:t>
            </a:r>
            <a:r>
              <a:rPr lang="tr-TR" sz="1600" b="1" i="1" dirty="0" smtClean="0"/>
              <a:t>Kolaylık, suhulet; fesahat; serbestlik; uzluk, hüner, askeri terim olarak: özel bir iş için yapılmış bina, </a:t>
            </a:r>
            <a:r>
              <a:rPr lang="tr-TR" sz="1600" b="1" i="1" dirty="0" err="1" smtClean="0"/>
              <a:t>facilities</a:t>
            </a:r>
            <a:r>
              <a:rPr lang="tr-TR" sz="1600" b="1" i="1" dirty="0" smtClean="0"/>
              <a:t>: « Vasıta, imkan, bina, tesisat»</a:t>
            </a:r>
            <a:r>
              <a:rPr lang="tr-TR" sz="1600" dirty="0" smtClean="0"/>
              <a:t> olarak açıklanmaktadır.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0" y="188248"/>
            <a:ext cx="8517837" cy="636625"/>
          </a:xfrm>
          <a:prstGeom prst="rect">
            <a:avLst/>
          </a:prstGeom>
        </p:spPr>
        <p:txBody>
          <a:bodyPr/>
          <a:lstStyle/>
          <a:p>
            <a:pPr marL="0" lvl="1">
              <a:spcBef>
                <a:spcPct val="20000"/>
              </a:spcBef>
              <a:buClr>
                <a:schemeClr val="accent1"/>
              </a:buClr>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Temel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İşlemleri ve Bakım Kavramları</a:t>
            </a:r>
            <a:endParaRPr lang="en-US"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532851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nSpc>
                <a:spcPct val="150000"/>
              </a:lnSpc>
              <a:spcBef>
                <a:spcPts val="450"/>
              </a:spcBef>
              <a:spcAft>
                <a:spcPts val="450"/>
              </a:spcAft>
            </a:pPr>
            <a:r>
              <a:rPr lang="tr-TR" sz="2000" dirty="0" smtClean="0">
                <a:latin typeface="Arial" panose="020B0604020202020204" pitchFamily="34" charset="0"/>
                <a:cs typeface="Arial" panose="020B0604020202020204" pitchFamily="34" charset="0"/>
              </a:rPr>
              <a:t> </a:t>
            </a:r>
            <a:r>
              <a:rPr lang="tr-TR" sz="1600" b="1" dirty="0"/>
              <a:t>Tesis Yönetiminin Tanımı</a:t>
            </a:r>
          </a:p>
          <a:p>
            <a:pPr algn="just">
              <a:spcBef>
                <a:spcPts val="450"/>
              </a:spcBef>
              <a:spcAft>
                <a:spcPts val="450"/>
              </a:spcAft>
            </a:pPr>
            <a:r>
              <a:rPr lang="tr-TR" sz="1600" dirty="0"/>
              <a:t>Teknik sözlükte ise; </a:t>
            </a:r>
            <a:r>
              <a:rPr lang="tr-TR" sz="1600" dirty="0" err="1"/>
              <a:t>facility</a:t>
            </a:r>
            <a:r>
              <a:rPr lang="tr-TR" sz="1600" dirty="0"/>
              <a:t> (mühendislik) </a:t>
            </a:r>
            <a:r>
              <a:rPr lang="tr-TR" sz="1600" b="1" i="1" dirty="0"/>
              <a:t>«tesis; Bir fonksiyonun yapılmasını veya bir görevin yerine getirilmesini kolaylaştırmak için kullanılan fiziki bir kuruluş veya tesisat. (Haberleşme)  Haberleşme hizmeti sağlamakta kullanılan yada kullanılmaya hazır olan her şey. Daha yaygın olarak haberleşme yolları için kullanılan genel terim» </a:t>
            </a:r>
            <a:r>
              <a:rPr lang="tr-TR" sz="1600" dirty="0"/>
              <a:t>bilgileri mevcuttur.</a:t>
            </a:r>
          </a:p>
          <a:p>
            <a:pPr algn="just">
              <a:spcBef>
                <a:spcPts val="450"/>
              </a:spcBef>
              <a:spcAft>
                <a:spcPts val="450"/>
              </a:spcAft>
            </a:pPr>
            <a:r>
              <a:rPr lang="tr-TR" sz="1600" dirty="0"/>
              <a:t>Tesisler organizasyonun temel işi ile ilgili faaliyetleri destekler. Bu faaliyetler, organizasyonun belirli ürün veya hizmetlerinin üretilmesini yönlendiren faaliyetlerdir. Genelde tesis kavramı, sadece binaları veya diğer belirli unsurları tarif etmemektedir. Soyut bir kavram olarak kullanılmakta ve açık bir fonksiyonel anlam taşımaktadır. Organizasyonun temel işini destekleyen belirli bir amacı vardır.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0" y="188248"/>
            <a:ext cx="8517837" cy="636625"/>
          </a:xfrm>
          <a:prstGeom prst="rect">
            <a:avLst/>
          </a:prstGeom>
        </p:spPr>
        <p:txBody>
          <a:bodyPr/>
          <a:lstStyle/>
          <a:p>
            <a:pPr marL="0" lvl="1">
              <a:spcBef>
                <a:spcPct val="20000"/>
              </a:spcBef>
              <a:buClr>
                <a:schemeClr val="accent1"/>
              </a:buClr>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Temel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İşlemleri ve Bakım Kavramları</a:t>
            </a:r>
            <a:endParaRPr lang="en-US"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7302415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nSpc>
                <a:spcPct val="150000"/>
              </a:lnSpc>
              <a:spcBef>
                <a:spcPts val="450"/>
              </a:spcBef>
              <a:spcAft>
                <a:spcPts val="450"/>
              </a:spcAft>
            </a:pPr>
            <a:r>
              <a:rPr lang="tr-TR" b="1" dirty="0"/>
              <a:t>Tesis İşletme Yaklaşımı</a:t>
            </a:r>
          </a:p>
          <a:p>
            <a:pPr algn="just">
              <a:spcBef>
                <a:spcPts val="450"/>
              </a:spcBef>
              <a:spcAft>
                <a:spcPts val="450"/>
              </a:spcAft>
            </a:pPr>
            <a:r>
              <a:rPr lang="tr-TR" dirty="0"/>
              <a:t>Tesis yönetimi tekniklerinin doğru olarak uygulanması, kendi ana faaliyetlerini verimli ve kazançlı bir şekilde yönetmeleri </a:t>
            </a:r>
            <a:r>
              <a:rPr lang="tr-TR" dirty="0" smtClean="0"/>
              <a:t>için, </a:t>
            </a:r>
            <a:r>
              <a:rPr lang="tr-TR" dirty="0"/>
              <a:t>organizasyonların doğru ortamı oluşturmalarını sağlar. Tesis yönetimi, organizasyonun asal hedeflerine ulaşmasını desteklemek üzere, bina, sistem ve ekipmanlarının işletilmesi, bakımının sağlanması, geliştirilmesi ve uygun çevrenin oluşturulmasına yönelik bütünleyici bir yaklaşımdır.</a:t>
            </a:r>
          </a:p>
          <a:p>
            <a:pPr algn="just">
              <a:spcBef>
                <a:spcPts val="450"/>
              </a:spcBef>
              <a:spcAft>
                <a:spcPts val="450"/>
              </a:spcAft>
            </a:pPr>
            <a:r>
              <a:rPr lang="tr-TR" dirty="0"/>
              <a:t>Aynı sektör içerisinde olsa bile, tesis yönetimi yaklaşımı, organizasyonlar arasında farklılıklar gösterir. </a:t>
            </a:r>
          </a:p>
          <a:p>
            <a:pPr marL="0" indent="0" algn="just">
              <a:buClr>
                <a:srgbClr val="0000CC"/>
              </a:buClr>
              <a:buNone/>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0" y="188248"/>
            <a:ext cx="8517837" cy="636625"/>
          </a:xfrm>
          <a:prstGeom prst="rect">
            <a:avLst/>
          </a:prstGeom>
        </p:spPr>
        <p:txBody>
          <a:bodyPr/>
          <a:lstStyle/>
          <a:p>
            <a:pPr marL="0" lvl="1">
              <a:spcBef>
                <a:spcPct val="20000"/>
              </a:spcBef>
              <a:buClr>
                <a:schemeClr val="accent1"/>
              </a:buClr>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Temel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İşlemleri ve Bakım Kavramları</a:t>
            </a:r>
            <a:endParaRPr lang="en-US"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0157493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nSpc>
                <a:spcPts val="3488"/>
              </a:lnSpc>
              <a:spcBef>
                <a:spcPts val="450"/>
              </a:spcBef>
              <a:spcAft>
                <a:spcPts val="450"/>
              </a:spcAft>
            </a:pPr>
            <a:r>
              <a:rPr lang="tr-TR" b="1" dirty="0"/>
              <a:t>Tesis Yönetiminin Kapsamı</a:t>
            </a:r>
          </a:p>
          <a:p>
            <a:pPr algn="just">
              <a:spcBef>
                <a:spcPts val="450"/>
              </a:spcBef>
              <a:spcAft>
                <a:spcPts val="450"/>
              </a:spcAft>
            </a:pPr>
            <a:r>
              <a:rPr lang="tr-TR" dirty="0"/>
              <a:t>Tesis Yönetimi kapsamına giren konular uygulamanın yapıldığı yere ve zamana göre değişiklik göstermektedir. Dünyanın çeşitli yerlerinde yapılan uygulamalar ve teorisi incelendiğinde, ortaya oldukça geniş kapsamlı bir tablo çıkmaktadır.</a:t>
            </a:r>
          </a:p>
          <a:p>
            <a:pPr algn="just">
              <a:spcBef>
                <a:spcPts val="450"/>
              </a:spcBef>
              <a:spcAft>
                <a:spcPts val="450"/>
              </a:spcAft>
            </a:pPr>
            <a:r>
              <a:rPr lang="tr-TR" dirty="0"/>
              <a:t>İlke olarak, TESİS YÖNETİMİ, işletmenin ana faaliyeti dışında kalan ve ana faaliyetler ile doğrudan ilgisi olmayan destek hizmeti niteliğindeki aktivitelerden sorumlu olmalıdır. Bu faaliyetlerin işletmenin kendi kadrosu ile yapılması zorunlu değilse ve hangi organizasyon tarafından yapıldığı önem taşımıyorsa, Tesis Yönetimi görev almalıdır.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0" y="188248"/>
            <a:ext cx="8517837" cy="636625"/>
          </a:xfrm>
          <a:prstGeom prst="rect">
            <a:avLst/>
          </a:prstGeom>
        </p:spPr>
        <p:txBody>
          <a:bodyPr/>
          <a:lstStyle/>
          <a:p>
            <a:pPr marL="0" lvl="1">
              <a:spcBef>
                <a:spcPct val="20000"/>
              </a:spcBef>
              <a:buClr>
                <a:schemeClr val="accent1"/>
              </a:buClr>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Temel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İşlemleri ve Bakım Kavramları</a:t>
            </a:r>
            <a:endParaRPr lang="en-US"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7119495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ctr">
              <a:buClr>
                <a:srgbClr val="160093"/>
              </a:buClr>
            </a:pPr>
            <a:r>
              <a:rPr lang="tr-TR" b="1" dirty="0"/>
              <a:t>Tesis Yönetiminde Bakım Konusuna Genel Yaklaşım </a:t>
            </a:r>
          </a:p>
          <a:p>
            <a:pPr marL="342900" indent="-342900" algn="just">
              <a:buClr>
                <a:srgbClr val="160093"/>
              </a:buClr>
            </a:pPr>
            <a:r>
              <a:rPr lang="tr-TR" dirty="0"/>
              <a:t>Bakım, bir binanın hedeflenen amaçlarda hizmet edebilmesi için, korunumunun sağlanmasıdır.</a:t>
            </a:r>
          </a:p>
          <a:p>
            <a:pPr marL="342900" indent="-342900" algn="just">
              <a:buClr>
                <a:srgbClr val="160093"/>
              </a:buClr>
            </a:pPr>
            <a:r>
              <a:rPr lang="tr-TR" dirty="0"/>
              <a:t>Bakım, her bir </a:t>
            </a:r>
            <a:r>
              <a:rPr lang="tr-TR" dirty="0" err="1"/>
              <a:t>fasiliteyi</a:t>
            </a:r>
            <a:r>
              <a:rPr lang="tr-TR" dirty="0"/>
              <a:t> kabul edilebilir, makul bir standartta korumak veya yenilemek için yapılması gereken işlerdir. Bu iş, ileri görüşle, kontrol ve kayıtlar ile organize edilebilir ve sürdürülebilir veya bir ihtiyaçla karşılaşıldığında acil bir şekilde sürdürülebilir.</a:t>
            </a:r>
          </a:p>
          <a:p>
            <a:pPr marL="342900" indent="-342900" algn="just">
              <a:buClr>
                <a:srgbClr val="160093"/>
              </a:buClr>
            </a:pPr>
            <a:r>
              <a:rPr lang="tr-TR" dirty="0"/>
              <a:t>Etkin biçimde bakım uygulamaları yapan Türk Silahlı Kuvvetlerinde bu tanımlama</a:t>
            </a:r>
          </a:p>
          <a:p>
            <a:pPr marL="342900" indent="-342900" algn="just">
              <a:buClr>
                <a:srgbClr val="160093"/>
              </a:buClr>
            </a:pPr>
            <a:r>
              <a:rPr lang="tr-TR" dirty="0"/>
              <a:t>«malzemeyi hizmete elverişli durumda tutmak veya hizmete elverişsiz durumdakileri,</a:t>
            </a:r>
          </a:p>
          <a:p>
            <a:pPr marL="342900" indent="-342900" algn="just">
              <a:buClr>
                <a:srgbClr val="160093"/>
              </a:buClr>
            </a:pPr>
            <a:r>
              <a:rPr lang="tr-TR" dirty="0"/>
              <a:t>elverişli duruma getirmektir.»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Geliştirme Analizi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p>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 Süreci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918458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25668</TotalTime>
  <Words>848</Words>
  <Application>Microsoft Office PowerPoint</Application>
  <PresentationFormat>Ekran Gösterisi (4:3)</PresentationFormat>
  <Paragraphs>97</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12</vt:i4>
      </vt:variant>
    </vt:vector>
  </HeadingPairs>
  <TitlesOfParts>
    <vt:vector size="20" baseType="lpstr">
      <vt:lpstr>ＭＳ Ｐゴシック</vt:lpstr>
      <vt:lpstr>Arial</vt:lpstr>
      <vt:lpstr>Calibri</vt:lpstr>
      <vt:lpstr>Times New Roman</vt:lpstr>
      <vt:lpstr>Wingdings</vt:lpstr>
      <vt:lpstr>ekonomi</vt:lpstr>
      <vt:lpstr>1_Rics</vt:lpstr>
      <vt:lpstr>h.t.</vt:lpstr>
      <vt:lpstr>PowerPoint Sunusu</vt:lpstr>
      <vt:lpstr>PowerPoint Sunusu</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922</cp:revision>
  <cp:lastPrinted>2016-10-24T07:53:35Z</cp:lastPrinted>
  <dcterms:created xsi:type="dcterms:W3CDTF">2016-09-18T09:35:24Z</dcterms:created>
  <dcterms:modified xsi:type="dcterms:W3CDTF">2020-02-18T13:07:49Z</dcterms:modified>
</cp:coreProperties>
</file>