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TOPLUMSAL HAREKET TEORİLERİ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Rasyonel Seçim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1970’lerden </a:t>
            </a:r>
            <a:r>
              <a:rPr lang="en-CA" dirty="0" err="1"/>
              <a:t>itibaren</a:t>
            </a:r>
            <a:r>
              <a:rPr lang="en-CA" dirty="0"/>
              <a:t> </a:t>
            </a:r>
            <a:r>
              <a:rPr lang="en-CA" dirty="0" err="1"/>
              <a:t>kolektif</a:t>
            </a:r>
            <a:r>
              <a:rPr lang="en-CA" dirty="0"/>
              <a:t> </a:t>
            </a:r>
            <a:r>
              <a:rPr lang="en-CA" dirty="0" err="1"/>
              <a:t>davranış</a:t>
            </a:r>
            <a:r>
              <a:rPr lang="en-CA" dirty="0"/>
              <a:t> </a:t>
            </a:r>
            <a:r>
              <a:rPr lang="en-CA" dirty="0" err="1"/>
              <a:t>kuramları</a:t>
            </a:r>
            <a:r>
              <a:rPr lang="en-CA" dirty="0"/>
              <a:t> </a:t>
            </a:r>
            <a:r>
              <a:rPr lang="en-CA" dirty="0" err="1"/>
              <a:t>başlığı</a:t>
            </a:r>
            <a:r>
              <a:rPr lang="en-CA" dirty="0"/>
              <a:t> </a:t>
            </a:r>
            <a:r>
              <a:rPr lang="en-CA" dirty="0" err="1"/>
              <a:t>altına</a:t>
            </a:r>
            <a:r>
              <a:rPr lang="en-CA" dirty="0"/>
              <a:t> </a:t>
            </a:r>
            <a:r>
              <a:rPr lang="en-CA" dirty="0" err="1"/>
              <a:t>ele</a:t>
            </a:r>
            <a:r>
              <a:rPr lang="en-CA" dirty="0"/>
              <a:t> </a:t>
            </a:r>
            <a:r>
              <a:rPr lang="en-CA" dirty="0" err="1"/>
              <a:t>alınan</a:t>
            </a:r>
            <a:r>
              <a:rPr lang="en-CA" dirty="0"/>
              <a:t> </a:t>
            </a:r>
            <a:r>
              <a:rPr lang="en-CA" dirty="0" err="1" smtClean="0"/>
              <a:t>yaklaşımlar</a:t>
            </a:r>
            <a:r>
              <a:rPr lang="en-CA" dirty="0" smtClean="0"/>
              <a:t> </a:t>
            </a:r>
            <a:r>
              <a:rPr lang="en-CA" dirty="0"/>
              <a:t>1970’li </a:t>
            </a:r>
            <a:r>
              <a:rPr lang="en-CA" dirty="0" err="1"/>
              <a:t>yıllardan</a:t>
            </a:r>
            <a:r>
              <a:rPr lang="en-CA" dirty="0"/>
              <a:t> </a:t>
            </a:r>
            <a:r>
              <a:rPr lang="en-CA" dirty="0" err="1"/>
              <a:t>itibaren</a:t>
            </a:r>
            <a:r>
              <a:rPr lang="en-CA" dirty="0"/>
              <a:t> </a:t>
            </a:r>
            <a:r>
              <a:rPr lang="en-CA" dirty="0" smtClean="0"/>
              <a:t>“</a:t>
            </a:r>
            <a:r>
              <a:rPr lang="en-CA" dirty="0" err="1"/>
              <a:t>rasyonel</a:t>
            </a:r>
            <a:r>
              <a:rPr lang="en-CA" dirty="0"/>
              <a:t> </a:t>
            </a:r>
            <a:r>
              <a:rPr lang="en-CA" dirty="0" err="1"/>
              <a:t>seçim</a:t>
            </a:r>
            <a:r>
              <a:rPr lang="en-CA" dirty="0"/>
              <a:t> </a:t>
            </a:r>
            <a:r>
              <a:rPr lang="en-CA" dirty="0" err="1"/>
              <a:t>teorisinin</a:t>
            </a:r>
            <a:r>
              <a:rPr lang="en-CA" dirty="0"/>
              <a:t>” </a:t>
            </a:r>
            <a:r>
              <a:rPr lang="en-CA" dirty="0" err="1"/>
              <a:t>temel</a:t>
            </a:r>
            <a:r>
              <a:rPr lang="en-CA" dirty="0"/>
              <a:t> </a:t>
            </a:r>
            <a:r>
              <a:rPr lang="en-CA" dirty="0" err="1"/>
              <a:t>önermelerinden</a:t>
            </a:r>
            <a:r>
              <a:rPr lang="en-CA" dirty="0"/>
              <a:t> </a:t>
            </a:r>
            <a:r>
              <a:rPr lang="en-CA" dirty="0" err="1"/>
              <a:t>yola</a:t>
            </a:r>
            <a:r>
              <a:rPr lang="en-CA" dirty="0"/>
              <a:t> </a:t>
            </a:r>
            <a:r>
              <a:rPr lang="en-CA" dirty="0" err="1"/>
              <a:t>çıkılarak</a:t>
            </a:r>
            <a:r>
              <a:rPr lang="en-CA" dirty="0"/>
              <a:t> </a:t>
            </a:r>
            <a:r>
              <a:rPr lang="en-CA" dirty="0" err="1"/>
              <a:t>köklü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eleştiriye</a:t>
            </a:r>
            <a:r>
              <a:rPr lang="en-CA" dirty="0"/>
              <a:t> </a:t>
            </a:r>
            <a:r>
              <a:rPr lang="en-CA" dirty="0" err="1" smtClean="0"/>
              <a:t>tabi</a:t>
            </a:r>
            <a:r>
              <a:rPr lang="en-CA" dirty="0" smtClean="0"/>
              <a:t> </a:t>
            </a:r>
            <a:r>
              <a:rPr lang="en-CA" dirty="0" err="1"/>
              <a:t>tutuldu</a:t>
            </a:r>
            <a:r>
              <a:rPr lang="en-CA" dirty="0"/>
              <a:t>. </a:t>
            </a:r>
            <a:endParaRPr lang="tr-TR" dirty="0" smtClean="0"/>
          </a:p>
          <a:p>
            <a:r>
              <a:rPr lang="en-CA" dirty="0" err="1" smtClean="0"/>
              <a:t>Eleştirinin</a:t>
            </a:r>
            <a:r>
              <a:rPr lang="en-CA" dirty="0" smtClean="0"/>
              <a:t> </a:t>
            </a:r>
            <a:r>
              <a:rPr lang="en-CA" dirty="0" err="1"/>
              <a:t>temelinde</a:t>
            </a:r>
            <a:r>
              <a:rPr lang="en-CA" dirty="0"/>
              <a:t>, </a:t>
            </a:r>
            <a:endParaRPr lang="tr-TR" dirty="0" smtClean="0"/>
          </a:p>
          <a:p>
            <a:pPr lvl="1"/>
            <a:r>
              <a:rPr lang="en-CA" dirty="0" err="1" smtClean="0"/>
              <a:t>toplumsal</a:t>
            </a:r>
            <a:r>
              <a:rPr lang="en-CA" dirty="0" smtClean="0"/>
              <a:t> </a:t>
            </a:r>
            <a:r>
              <a:rPr lang="en-CA" dirty="0" err="1"/>
              <a:t>hareket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isyanların</a:t>
            </a:r>
            <a:r>
              <a:rPr lang="en-CA" dirty="0"/>
              <a:t> </a:t>
            </a:r>
            <a:r>
              <a:rPr lang="en-CA" dirty="0" err="1"/>
              <a:t>katılımcılarının</a:t>
            </a:r>
            <a:r>
              <a:rPr lang="en-CA" dirty="0"/>
              <a:t>,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değişime</a:t>
            </a:r>
            <a:r>
              <a:rPr lang="en-CA" dirty="0"/>
              <a:t> </a:t>
            </a:r>
            <a:r>
              <a:rPr lang="en-CA" dirty="0" err="1"/>
              <a:t>düzensiz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refleks</a:t>
            </a:r>
            <a:r>
              <a:rPr lang="en-CA" dirty="0"/>
              <a:t> </a:t>
            </a:r>
            <a:r>
              <a:rPr lang="en-CA" dirty="0" err="1" smtClean="0"/>
              <a:t>göstermek</a:t>
            </a:r>
            <a:r>
              <a:rPr lang="tr-TR" dirty="0" smtClean="0"/>
              <a:t>le yetinmediği</a:t>
            </a:r>
            <a:r>
              <a:rPr lang="en-CA" dirty="0" smtClean="0"/>
              <a:t> </a:t>
            </a:r>
            <a:endParaRPr lang="tr-TR" dirty="0" smtClean="0"/>
          </a:p>
          <a:p>
            <a:pPr lvl="1"/>
            <a:r>
              <a:rPr lang="tr-TR" dirty="0" smtClean="0"/>
              <a:t>K</a:t>
            </a:r>
            <a:r>
              <a:rPr lang="en-CA" dirty="0" err="1" smtClean="0"/>
              <a:t>endi</a:t>
            </a:r>
            <a:r>
              <a:rPr lang="en-CA" dirty="0" smtClean="0"/>
              <a:t> </a:t>
            </a:r>
            <a:r>
              <a:rPr lang="en-CA" dirty="0" err="1"/>
              <a:t>çıkar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hedefleri</a:t>
            </a:r>
            <a:r>
              <a:rPr lang="en-CA" dirty="0"/>
              <a:t> </a:t>
            </a:r>
            <a:r>
              <a:rPr lang="en-CA" dirty="0" err="1"/>
              <a:t>doğrultusunda</a:t>
            </a:r>
            <a:r>
              <a:rPr lang="en-CA" dirty="0"/>
              <a:t> </a:t>
            </a:r>
            <a:r>
              <a:rPr lang="en-CA" dirty="0" err="1"/>
              <a:t>bilinçli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stratejik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şekilde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tercih</a:t>
            </a:r>
            <a:r>
              <a:rPr lang="en-CA" dirty="0"/>
              <a:t> </a:t>
            </a:r>
            <a:r>
              <a:rPr lang="en-CA" dirty="0" err="1" smtClean="0"/>
              <a:t>yapabildikleri</a:t>
            </a:r>
            <a:r>
              <a:rPr lang="tr-TR" dirty="0" smtClean="0"/>
              <a:t> yatıyordu</a:t>
            </a:r>
            <a:r>
              <a:rPr lang="en-CA" dirty="0" smtClean="0"/>
              <a:t>.</a:t>
            </a:r>
            <a:r>
              <a:rPr lang="en-CA" baseline="30000" dirty="0" smtClean="0"/>
              <a:t> </a:t>
            </a:r>
            <a:r>
              <a:rPr lang="en-CA" dirty="0" smtClean="0"/>
              <a:t> </a:t>
            </a:r>
            <a:endParaRPr lang="tr-TR" dirty="0"/>
          </a:p>
          <a:p>
            <a:pPr marL="457200" lvl="1" indent="0">
              <a:buNone/>
            </a:pPr>
            <a:r>
              <a:rPr lang="en-CA" dirty="0" smtClean="0"/>
              <a:t> </a:t>
            </a:r>
            <a:endParaRPr lang="tr-TR" dirty="0"/>
          </a:p>
          <a:p>
            <a:endParaRPr lang="tr-TR" dirty="0" smtClean="0"/>
          </a:p>
          <a:p>
            <a:pPr lvl="0"/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Rasyonel Seçim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R</a:t>
            </a:r>
            <a:r>
              <a:rPr lang="tr-TR" dirty="0" smtClean="0"/>
              <a:t>asyonel </a:t>
            </a:r>
            <a:r>
              <a:rPr lang="tr-TR" dirty="0"/>
              <a:t>seçim eksenindeki çalışmalar, </a:t>
            </a:r>
            <a:endParaRPr lang="tr-TR" dirty="0" smtClean="0"/>
          </a:p>
          <a:p>
            <a:pPr lvl="1"/>
            <a:r>
              <a:rPr lang="tr-TR" dirty="0"/>
              <a:t>T</a:t>
            </a:r>
            <a:r>
              <a:rPr lang="tr-TR" dirty="0" smtClean="0"/>
              <a:t>oplumsal </a:t>
            </a:r>
            <a:r>
              <a:rPr lang="tr-TR" dirty="0"/>
              <a:t>hareket katılımcılarının kimlere karşı ne tür çıkarları </a:t>
            </a:r>
            <a:r>
              <a:rPr lang="tr-TR" dirty="0" smtClean="0"/>
              <a:t>savunduklarına</a:t>
            </a:r>
          </a:p>
          <a:p>
            <a:pPr lvl="1"/>
            <a:r>
              <a:rPr lang="tr-TR" dirty="0"/>
              <a:t>B</a:t>
            </a:r>
            <a:r>
              <a:rPr lang="tr-TR" dirty="0" smtClean="0"/>
              <a:t>unun </a:t>
            </a:r>
            <a:r>
              <a:rPr lang="tr-TR" dirty="0"/>
              <a:t>için ne tür taktikler geliştirdiklerine ve hareketin başarısı için hangi kaynakları nasıl harekete geçirdiklerine </a:t>
            </a:r>
            <a:r>
              <a:rPr lang="tr-TR" dirty="0" smtClean="0"/>
              <a:t>odaklandılar. </a:t>
            </a:r>
          </a:p>
          <a:p>
            <a:pPr marL="457200" lvl="1" indent="0">
              <a:buNone/>
            </a:pPr>
            <a:r>
              <a:rPr lang="tr-TR" dirty="0" smtClean="0"/>
              <a:t>Bu </a:t>
            </a:r>
            <a:r>
              <a:rPr lang="tr-TR" dirty="0"/>
              <a:t>odaklanma noktasından yola çıkarak bu doğrultudaki toplumsal hareket çalışmaları “kaynak </a:t>
            </a:r>
            <a:r>
              <a:rPr lang="tr-TR" dirty="0" err="1"/>
              <a:t>mobilizasyonu</a:t>
            </a:r>
            <a:r>
              <a:rPr lang="tr-TR" dirty="0"/>
              <a:t> teorileri” başlığı etrafında da ele alındı.</a:t>
            </a:r>
            <a:endParaRPr lang="tr-TR" dirty="0"/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Rasyonel Seçim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Tx/>
              <a:buChar char="-"/>
            </a:pPr>
            <a:r>
              <a:rPr lang="tr-TR" smtClean="0"/>
              <a:t>Siyasal Seçim </a:t>
            </a:r>
            <a:r>
              <a:rPr lang="tr-TR" dirty="0" smtClean="0"/>
              <a:t>Teorileri</a:t>
            </a:r>
          </a:p>
          <a:p>
            <a:pPr lvl="2">
              <a:buFontTx/>
              <a:buChar char="-"/>
            </a:pPr>
            <a:r>
              <a:rPr lang="en-CA" dirty="0"/>
              <a:t>Halen </a:t>
            </a:r>
            <a:r>
              <a:rPr lang="en-CA" dirty="0" err="1"/>
              <a:t>Amerikan</a:t>
            </a:r>
            <a:r>
              <a:rPr lang="en-CA" dirty="0"/>
              <a:t> </a:t>
            </a:r>
            <a:r>
              <a:rPr lang="en-CA" dirty="0" err="1"/>
              <a:t>sosyolojisinde</a:t>
            </a:r>
            <a:r>
              <a:rPr lang="en-CA" dirty="0"/>
              <a:t> </a:t>
            </a:r>
            <a:r>
              <a:rPr lang="en-CA" dirty="0" err="1"/>
              <a:t>etkisini</a:t>
            </a:r>
            <a:r>
              <a:rPr lang="en-CA" dirty="0"/>
              <a:t> </a:t>
            </a:r>
            <a:r>
              <a:rPr lang="en-CA" dirty="0" err="1"/>
              <a:t>sürdüren</a:t>
            </a:r>
            <a:r>
              <a:rPr lang="en-CA" dirty="0"/>
              <a:t> </a:t>
            </a:r>
            <a:r>
              <a:rPr lang="en-CA" dirty="0" err="1"/>
              <a:t>akılcı</a:t>
            </a:r>
            <a:r>
              <a:rPr lang="en-CA" dirty="0"/>
              <a:t> </a:t>
            </a:r>
            <a:r>
              <a:rPr lang="en-CA" dirty="0" err="1"/>
              <a:t>seçim</a:t>
            </a:r>
            <a:r>
              <a:rPr lang="en-CA" dirty="0"/>
              <a:t> </a:t>
            </a:r>
            <a:r>
              <a:rPr lang="en-CA" dirty="0" err="1"/>
              <a:t>teorisi</a:t>
            </a:r>
            <a:r>
              <a:rPr lang="en-CA" dirty="0"/>
              <a:t> </a:t>
            </a:r>
            <a:r>
              <a:rPr lang="en-CA" dirty="0" err="1"/>
              <a:t>ya</a:t>
            </a:r>
            <a:r>
              <a:rPr lang="en-CA" dirty="0"/>
              <a:t> da </a:t>
            </a:r>
            <a:r>
              <a:rPr lang="en-CA" dirty="0" err="1"/>
              <a:t>kaynak</a:t>
            </a:r>
            <a:r>
              <a:rPr lang="en-CA" dirty="0"/>
              <a:t> </a:t>
            </a:r>
            <a:r>
              <a:rPr lang="en-CA" dirty="0" err="1"/>
              <a:t>mobilizasyonu</a:t>
            </a:r>
            <a:r>
              <a:rPr lang="en-CA" dirty="0"/>
              <a:t> </a:t>
            </a:r>
            <a:r>
              <a:rPr lang="en-CA" dirty="0" err="1"/>
              <a:t>eksenindeki</a:t>
            </a:r>
            <a:r>
              <a:rPr lang="en-CA" dirty="0"/>
              <a:t> </a:t>
            </a:r>
            <a:r>
              <a:rPr lang="en-CA" dirty="0" err="1"/>
              <a:t>yaklaşımlar</a:t>
            </a:r>
            <a:r>
              <a:rPr lang="en-CA" dirty="0"/>
              <a:t>, 1980’li </a:t>
            </a:r>
            <a:r>
              <a:rPr lang="en-CA" dirty="0" err="1"/>
              <a:t>yıllardan</a:t>
            </a:r>
            <a:r>
              <a:rPr lang="en-CA" dirty="0"/>
              <a:t> </a:t>
            </a:r>
            <a:r>
              <a:rPr lang="en-CA" dirty="0" err="1"/>
              <a:t>itibaren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hareketlerin</a:t>
            </a:r>
            <a:r>
              <a:rPr lang="en-CA" dirty="0"/>
              <a:t> </a:t>
            </a:r>
            <a:r>
              <a:rPr lang="en-CA" dirty="0" err="1"/>
              <a:t>ortaya</a:t>
            </a:r>
            <a:r>
              <a:rPr lang="en-CA" dirty="0"/>
              <a:t> </a:t>
            </a:r>
            <a:r>
              <a:rPr lang="en-CA" dirty="0" err="1"/>
              <a:t>çıktığı</a:t>
            </a:r>
            <a:r>
              <a:rPr lang="en-CA" dirty="0"/>
              <a:t> </a:t>
            </a:r>
            <a:r>
              <a:rPr lang="en-CA" dirty="0" err="1"/>
              <a:t>ülkelerin</a:t>
            </a:r>
            <a:r>
              <a:rPr lang="en-CA" dirty="0"/>
              <a:t>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yapılarını</a:t>
            </a:r>
            <a:r>
              <a:rPr lang="en-CA" dirty="0"/>
              <a:t> da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parametre</a:t>
            </a:r>
            <a:r>
              <a:rPr lang="en-CA" dirty="0"/>
              <a:t>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/>
              <a:t>analize</a:t>
            </a:r>
            <a:r>
              <a:rPr lang="en-CA" dirty="0"/>
              <a:t> </a:t>
            </a:r>
            <a:r>
              <a:rPr lang="en-CA" dirty="0" err="1"/>
              <a:t>dahil</a:t>
            </a:r>
            <a:r>
              <a:rPr lang="en-CA" dirty="0"/>
              <a:t> </a:t>
            </a:r>
            <a:r>
              <a:rPr lang="en-CA" dirty="0" err="1"/>
              <a:t>eden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düzleme</a:t>
            </a:r>
            <a:r>
              <a:rPr lang="en-CA" dirty="0"/>
              <a:t> </a:t>
            </a:r>
            <a:r>
              <a:rPr lang="en-CA" dirty="0" err="1"/>
              <a:t>doğru</a:t>
            </a:r>
            <a:r>
              <a:rPr lang="en-CA" dirty="0"/>
              <a:t> </a:t>
            </a:r>
            <a:r>
              <a:rPr lang="en-CA" dirty="0" err="1"/>
              <a:t>genişlemeye</a:t>
            </a:r>
            <a:r>
              <a:rPr lang="en-CA" dirty="0"/>
              <a:t> </a:t>
            </a:r>
            <a:r>
              <a:rPr lang="en-CA" dirty="0" err="1"/>
              <a:t>başladı</a:t>
            </a:r>
            <a:r>
              <a:rPr lang="en-CA" dirty="0" smtClean="0"/>
              <a:t>.</a:t>
            </a:r>
            <a:endParaRPr lang="tr-TR" dirty="0" smtClean="0"/>
          </a:p>
          <a:p>
            <a:pPr lvl="2">
              <a:buFontTx/>
              <a:buChar char="-"/>
            </a:pPr>
            <a:r>
              <a:rPr lang="en-CA" dirty="0" err="1"/>
              <a:t>Rasyonel</a:t>
            </a:r>
            <a:r>
              <a:rPr lang="en-CA" dirty="0"/>
              <a:t> </a:t>
            </a:r>
            <a:r>
              <a:rPr lang="en-CA" dirty="0" err="1"/>
              <a:t>seçim</a:t>
            </a:r>
            <a:r>
              <a:rPr lang="en-CA" dirty="0"/>
              <a:t> </a:t>
            </a:r>
            <a:r>
              <a:rPr lang="en-CA" dirty="0" err="1"/>
              <a:t>teorisinin</a:t>
            </a:r>
            <a:r>
              <a:rPr lang="en-CA" dirty="0"/>
              <a:t> </a:t>
            </a:r>
            <a:r>
              <a:rPr lang="en-CA" dirty="0" err="1"/>
              <a:t>temel</a:t>
            </a:r>
            <a:r>
              <a:rPr lang="en-CA" dirty="0"/>
              <a:t> </a:t>
            </a:r>
            <a:r>
              <a:rPr lang="en-CA" dirty="0" err="1"/>
              <a:t>önermelerini</a:t>
            </a:r>
            <a:r>
              <a:rPr lang="en-CA" dirty="0"/>
              <a:t> </a:t>
            </a:r>
            <a:r>
              <a:rPr lang="en-CA" dirty="0" err="1"/>
              <a:t>olduğu</a:t>
            </a:r>
            <a:r>
              <a:rPr lang="en-CA" dirty="0"/>
              <a:t> </a:t>
            </a:r>
            <a:r>
              <a:rPr lang="en-CA" dirty="0" err="1"/>
              <a:t>gibi</a:t>
            </a:r>
            <a:r>
              <a:rPr lang="en-CA" dirty="0"/>
              <a:t> </a:t>
            </a:r>
            <a:r>
              <a:rPr lang="en-CA" dirty="0" err="1"/>
              <a:t>kabul</a:t>
            </a:r>
            <a:r>
              <a:rPr lang="en-CA" dirty="0"/>
              <a:t> </a:t>
            </a:r>
            <a:r>
              <a:rPr lang="en-CA" dirty="0" err="1"/>
              <a:t>etse</a:t>
            </a:r>
            <a:r>
              <a:rPr lang="en-CA" dirty="0"/>
              <a:t> de </a:t>
            </a:r>
            <a:r>
              <a:rPr lang="en-CA" dirty="0" err="1"/>
              <a:t>isyan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hareketlerin</a:t>
            </a:r>
            <a:r>
              <a:rPr lang="en-CA" dirty="0"/>
              <a:t> </a:t>
            </a:r>
            <a:r>
              <a:rPr lang="en-CA" dirty="0" err="1"/>
              <a:t>ancak</a:t>
            </a:r>
            <a:r>
              <a:rPr lang="en-CA" dirty="0"/>
              <a:t> </a:t>
            </a:r>
            <a:r>
              <a:rPr lang="en-CA" dirty="0" err="1"/>
              <a:t>ortaya</a:t>
            </a:r>
            <a:r>
              <a:rPr lang="en-CA" dirty="0"/>
              <a:t> </a:t>
            </a:r>
            <a:r>
              <a:rPr lang="en-CA" dirty="0" err="1"/>
              <a:t>çıktıkları</a:t>
            </a:r>
            <a:r>
              <a:rPr lang="en-CA" dirty="0"/>
              <a:t> </a:t>
            </a:r>
            <a:r>
              <a:rPr lang="en-CA" dirty="0" err="1"/>
              <a:t>ülkelerin</a:t>
            </a:r>
            <a:r>
              <a:rPr lang="en-CA" dirty="0"/>
              <a:t>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ortamının</a:t>
            </a:r>
            <a:r>
              <a:rPr lang="en-CA" dirty="0"/>
              <a:t> </a:t>
            </a:r>
            <a:r>
              <a:rPr lang="en-CA" dirty="0" err="1"/>
              <a:t>ya</a:t>
            </a:r>
            <a:r>
              <a:rPr lang="en-CA" dirty="0"/>
              <a:t> da </a:t>
            </a:r>
            <a:r>
              <a:rPr lang="en-CA" dirty="0" err="1"/>
              <a:t>yapılanmalarının</a:t>
            </a:r>
            <a:r>
              <a:rPr lang="en-CA" dirty="0"/>
              <a:t> </a:t>
            </a:r>
            <a:r>
              <a:rPr lang="en-CA" dirty="0" err="1"/>
              <a:t>elverdiği</a:t>
            </a:r>
            <a:r>
              <a:rPr lang="en-CA" dirty="0"/>
              <a:t> </a:t>
            </a:r>
            <a:r>
              <a:rPr lang="en-CA" dirty="0" err="1"/>
              <a:t>durumda</a:t>
            </a:r>
            <a:r>
              <a:rPr lang="en-CA" dirty="0"/>
              <a:t> </a:t>
            </a:r>
            <a:r>
              <a:rPr lang="en-CA" dirty="0" err="1"/>
              <a:t>vücut</a:t>
            </a:r>
            <a:r>
              <a:rPr lang="en-CA" dirty="0"/>
              <a:t> </a:t>
            </a:r>
            <a:r>
              <a:rPr lang="en-CA" dirty="0" err="1"/>
              <a:t>bulabileceğini</a:t>
            </a:r>
            <a:r>
              <a:rPr lang="en-CA" dirty="0"/>
              <a:t> </a:t>
            </a:r>
            <a:r>
              <a:rPr lang="en-CA" dirty="0" err="1"/>
              <a:t>ifade</a:t>
            </a:r>
            <a:r>
              <a:rPr lang="en-CA" dirty="0"/>
              <a:t> </a:t>
            </a:r>
            <a:r>
              <a:rPr lang="en-CA" dirty="0" smtClean="0"/>
              <a:t>e</a:t>
            </a:r>
            <a:r>
              <a:rPr lang="tr-TR" dirty="0" err="1" smtClean="0"/>
              <a:t>ttiler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Rasyonel Seçim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süreç</a:t>
            </a:r>
            <a:r>
              <a:rPr lang="en-CA" dirty="0"/>
              <a:t> </a:t>
            </a:r>
            <a:r>
              <a:rPr lang="en-CA" dirty="0" err="1" smtClean="0"/>
              <a:t>teorileri</a:t>
            </a:r>
            <a:r>
              <a:rPr lang="en-CA" dirty="0" smtClean="0"/>
              <a:t>,</a:t>
            </a:r>
            <a:endParaRPr lang="tr-TR" dirty="0" smtClean="0"/>
          </a:p>
          <a:p>
            <a:pPr lvl="1"/>
            <a:r>
              <a:rPr lang="en-CA" dirty="0" err="1" smtClean="0"/>
              <a:t>toplumsal</a:t>
            </a:r>
            <a:r>
              <a:rPr lang="en-CA" dirty="0" smtClean="0"/>
              <a:t> </a:t>
            </a:r>
            <a:r>
              <a:rPr lang="en-CA" dirty="0" err="1"/>
              <a:t>harekete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isyana</a:t>
            </a:r>
            <a:r>
              <a:rPr lang="en-CA" dirty="0"/>
              <a:t> </a:t>
            </a:r>
            <a:r>
              <a:rPr lang="en-CA" dirty="0" err="1"/>
              <a:t>imkan</a:t>
            </a:r>
            <a:r>
              <a:rPr lang="en-CA" dirty="0"/>
              <a:t> </a:t>
            </a:r>
            <a:r>
              <a:rPr lang="en-CA" dirty="0" err="1"/>
              <a:t>veren</a:t>
            </a:r>
            <a:r>
              <a:rPr lang="en-CA" dirty="0"/>
              <a:t> </a:t>
            </a:r>
            <a:r>
              <a:rPr lang="en-CA" dirty="0" err="1"/>
              <a:t>hukuki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kurumsal</a:t>
            </a:r>
            <a:r>
              <a:rPr lang="en-CA" dirty="0"/>
              <a:t> </a:t>
            </a:r>
            <a:r>
              <a:rPr lang="en-CA" dirty="0" err="1" smtClean="0"/>
              <a:t>yapıla</a:t>
            </a:r>
            <a:r>
              <a:rPr lang="tr-TR" dirty="0" smtClean="0"/>
              <a:t>r </a:t>
            </a:r>
          </a:p>
          <a:p>
            <a:pPr lvl="1"/>
            <a:r>
              <a:rPr lang="en-CA" dirty="0" err="1" smtClean="0"/>
              <a:t>bir</a:t>
            </a:r>
            <a:r>
              <a:rPr lang="en-CA" dirty="0" smtClean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hareketin</a:t>
            </a:r>
            <a:r>
              <a:rPr lang="en-CA" dirty="0"/>
              <a:t> </a:t>
            </a:r>
            <a:r>
              <a:rPr lang="en-CA" dirty="0" err="1"/>
              <a:t>hedef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çıkarlarını</a:t>
            </a:r>
            <a:r>
              <a:rPr lang="en-CA" dirty="0"/>
              <a:t> </a:t>
            </a:r>
            <a:r>
              <a:rPr lang="en-CA" dirty="0" err="1"/>
              <a:t>gerçekleştirme</a:t>
            </a:r>
            <a:r>
              <a:rPr lang="en-CA" dirty="0"/>
              <a:t> </a:t>
            </a:r>
            <a:r>
              <a:rPr lang="en-CA" dirty="0" err="1"/>
              <a:t>ihtimalini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kitleselliğini</a:t>
            </a:r>
            <a:r>
              <a:rPr lang="en-CA" dirty="0"/>
              <a:t> </a:t>
            </a:r>
            <a:r>
              <a:rPr lang="en-CA" dirty="0" err="1"/>
              <a:t>arttırabilen</a:t>
            </a:r>
            <a:r>
              <a:rPr lang="en-CA" dirty="0"/>
              <a:t> hakim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güçler</a:t>
            </a:r>
            <a:r>
              <a:rPr lang="en-CA" dirty="0"/>
              <a:t>, </a:t>
            </a:r>
            <a:r>
              <a:rPr lang="en-CA" dirty="0" err="1"/>
              <a:t>odaklar</a:t>
            </a:r>
            <a:r>
              <a:rPr lang="en-CA" dirty="0"/>
              <a:t> </a:t>
            </a:r>
            <a:r>
              <a:rPr lang="en-CA" dirty="0" err="1"/>
              <a:t>veya</a:t>
            </a:r>
            <a:r>
              <a:rPr lang="en-CA" dirty="0"/>
              <a:t> </a:t>
            </a:r>
            <a:r>
              <a:rPr lang="en-CA" dirty="0" err="1"/>
              <a:t>kurumlar</a:t>
            </a:r>
            <a:r>
              <a:rPr lang="en-CA" dirty="0"/>
              <a:t> </a:t>
            </a:r>
            <a:r>
              <a:rPr lang="en-CA" dirty="0" err="1"/>
              <a:t>arasındaki</a:t>
            </a:r>
            <a:r>
              <a:rPr lang="en-CA" dirty="0"/>
              <a:t> </a:t>
            </a:r>
            <a:r>
              <a:rPr lang="en-CA" dirty="0" err="1" smtClean="0"/>
              <a:t>çatışmalar</a:t>
            </a:r>
            <a:endParaRPr lang="tr-TR" dirty="0" smtClean="0"/>
          </a:p>
          <a:p>
            <a:pPr lvl="1"/>
            <a:r>
              <a:rPr lang="tr-TR" dirty="0" smtClean="0"/>
              <a:t>Bu boşlukların </a:t>
            </a:r>
            <a:r>
              <a:rPr lang="en-CA" dirty="0" err="1" smtClean="0"/>
              <a:t>yaratabilecekleri</a:t>
            </a:r>
            <a:r>
              <a:rPr lang="en-CA" dirty="0" smtClean="0"/>
              <a:t> </a:t>
            </a:r>
            <a:r>
              <a:rPr lang="en-CA" dirty="0" err="1"/>
              <a:t>boşluklara</a:t>
            </a:r>
            <a:r>
              <a:rPr lang="en-CA" dirty="0"/>
              <a:t>/</a:t>
            </a:r>
            <a:r>
              <a:rPr lang="en-CA" dirty="0" err="1"/>
              <a:t>fırsatlara</a:t>
            </a:r>
            <a:r>
              <a:rPr lang="en-CA" dirty="0"/>
              <a:t> </a:t>
            </a:r>
            <a:r>
              <a:rPr lang="en-CA" dirty="0" err="1"/>
              <a:t>odaklanırlar</a:t>
            </a:r>
            <a:r>
              <a:rPr lang="en-CA" dirty="0"/>
              <a:t> </a:t>
            </a:r>
            <a:r>
              <a:rPr lang="en-CA" dirty="0" smtClean="0"/>
              <a:t> </a:t>
            </a:r>
            <a:endParaRPr lang="tr-TR" sz="2400" dirty="0" smtClean="0"/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Rasyonel Seçim Teorileri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A</a:t>
            </a:r>
            <a:r>
              <a:rPr lang="en-CA" dirty="0" err="1" smtClean="0"/>
              <a:t>kılcı</a:t>
            </a:r>
            <a:r>
              <a:rPr lang="en-CA" dirty="0" smtClean="0"/>
              <a:t> </a:t>
            </a:r>
            <a:r>
              <a:rPr lang="en-CA" dirty="0" err="1"/>
              <a:t>seçim</a:t>
            </a:r>
            <a:r>
              <a:rPr lang="en-CA" dirty="0"/>
              <a:t> </a:t>
            </a:r>
            <a:r>
              <a:rPr lang="en-CA" dirty="0" err="1"/>
              <a:t>ya</a:t>
            </a:r>
            <a:r>
              <a:rPr lang="en-CA" dirty="0"/>
              <a:t> da </a:t>
            </a:r>
            <a:r>
              <a:rPr lang="en-CA" dirty="0" err="1"/>
              <a:t>kaynak</a:t>
            </a:r>
            <a:r>
              <a:rPr lang="en-CA" dirty="0"/>
              <a:t> </a:t>
            </a:r>
            <a:r>
              <a:rPr lang="en-CA" dirty="0" err="1"/>
              <a:t>mobilizasyonu</a:t>
            </a:r>
            <a:r>
              <a:rPr lang="en-CA" dirty="0"/>
              <a:t> </a:t>
            </a:r>
            <a:r>
              <a:rPr lang="en-CA" dirty="0" err="1"/>
              <a:t>teorilerinde</a:t>
            </a:r>
            <a:r>
              <a:rPr lang="en-CA" dirty="0"/>
              <a:t> </a:t>
            </a:r>
            <a:r>
              <a:rPr lang="en-CA" dirty="0" err="1" smtClean="0"/>
              <a:t>çözümleme</a:t>
            </a:r>
            <a:r>
              <a:rPr lang="en-CA" dirty="0" smtClean="0"/>
              <a:t> </a:t>
            </a:r>
            <a:endParaRPr lang="tr-TR" dirty="0" smtClean="0"/>
          </a:p>
          <a:p>
            <a:pPr lvl="1"/>
            <a:r>
              <a:rPr lang="en-CA" dirty="0" smtClean="0"/>
              <a:t>“</a:t>
            </a:r>
            <a:r>
              <a:rPr lang="tr-TR" dirty="0" err="1"/>
              <a:t>H</a:t>
            </a:r>
            <a:r>
              <a:rPr lang="en-CA" dirty="0" err="1" smtClean="0"/>
              <a:t>areketin</a:t>
            </a:r>
            <a:r>
              <a:rPr lang="en-CA" dirty="0"/>
              <a:t>” </a:t>
            </a:r>
            <a:r>
              <a:rPr lang="en-CA" dirty="0" err="1"/>
              <a:t>kendisinden</a:t>
            </a:r>
            <a:r>
              <a:rPr lang="en-CA" dirty="0"/>
              <a:t> </a:t>
            </a:r>
            <a:r>
              <a:rPr lang="en-CA" dirty="0" err="1"/>
              <a:t>başlar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yine</a:t>
            </a:r>
            <a:r>
              <a:rPr lang="en-CA" dirty="0"/>
              <a:t> </a:t>
            </a:r>
            <a:r>
              <a:rPr lang="en-CA" dirty="0" err="1"/>
              <a:t>onunla</a:t>
            </a:r>
            <a:r>
              <a:rPr lang="en-CA" dirty="0"/>
              <a:t> </a:t>
            </a:r>
            <a:r>
              <a:rPr lang="en-CA" dirty="0" err="1"/>
              <a:t>sona</a:t>
            </a:r>
            <a:r>
              <a:rPr lang="en-CA" dirty="0"/>
              <a:t> </a:t>
            </a:r>
            <a:r>
              <a:rPr lang="en-CA" dirty="0" err="1"/>
              <a:t>erer</a:t>
            </a:r>
            <a:r>
              <a:rPr lang="en-CA" dirty="0"/>
              <a:t>. </a:t>
            </a:r>
            <a:endParaRPr lang="tr-TR" dirty="0" smtClean="0"/>
          </a:p>
          <a:p>
            <a:pPr lvl="1"/>
            <a:r>
              <a:rPr lang="tr-TR" dirty="0"/>
              <a:t>B</a:t>
            </a:r>
            <a:r>
              <a:rPr lang="en-CA" dirty="0" err="1" smtClean="0"/>
              <a:t>aşlangıç</a:t>
            </a:r>
            <a:r>
              <a:rPr lang="en-CA" dirty="0" smtClean="0"/>
              <a:t> </a:t>
            </a:r>
            <a:r>
              <a:rPr lang="en-CA" dirty="0" err="1"/>
              <a:t>noktası</a:t>
            </a:r>
            <a:r>
              <a:rPr lang="en-CA" dirty="0"/>
              <a:t> </a:t>
            </a:r>
            <a:r>
              <a:rPr lang="en-CA" dirty="0" err="1"/>
              <a:t>ya</a:t>
            </a:r>
            <a:r>
              <a:rPr lang="en-CA" dirty="0"/>
              <a:t> </a:t>
            </a:r>
            <a:r>
              <a:rPr lang="en-CA" dirty="0" err="1"/>
              <a:t>katılımcıların</a:t>
            </a:r>
            <a:r>
              <a:rPr lang="en-CA" dirty="0"/>
              <a:t> </a:t>
            </a:r>
            <a:r>
              <a:rPr lang="en-CA" dirty="0" err="1"/>
              <a:t>kendi</a:t>
            </a:r>
            <a:r>
              <a:rPr lang="en-CA" dirty="0"/>
              <a:t> </a:t>
            </a:r>
            <a:r>
              <a:rPr lang="en-CA" dirty="0" err="1"/>
              <a:t>çıkar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hedef</a:t>
            </a:r>
            <a:r>
              <a:rPr lang="en-CA" dirty="0"/>
              <a:t> </a:t>
            </a:r>
            <a:r>
              <a:rPr lang="en-CA" dirty="0" err="1"/>
              <a:t>algıları</a:t>
            </a:r>
            <a:r>
              <a:rPr lang="en-CA" dirty="0"/>
              <a:t> </a:t>
            </a:r>
            <a:r>
              <a:rPr lang="en-CA" dirty="0" err="1"/>
              <a:t>ya</a:t>
            </a:r>
            <a:r>
              <a:rPr lang="en-CA" dirty="0"/>
              <a:t> da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çıkarlar</a:t>
            </a:r>
            <a:r>
              <a:rPr lang="en-CA" dirty="0"/>
              <a:t> </a:t>
            </a:r>
            <a:r>
              <a:rPr lang="en-CA" dirty="0" err="1"/>
              <a:t>temelinde</a:t>
            </a:r>
            <a:r>
              <a:rPr lang="en-CA" dirty="0"/>
              <a:t> </a:t>
            </a:r>
            <a:r>
              <a:rPr lang="en-CA" dirty="0" err="1"/>
              <a:t>örgütlenmiş</a:t>
            </a:r>
            <a:r>
              <a:rPr lang="en-CA" dirty="0"/>
              <a:t> </a:t>
            </a:r>
            <a:r>
              <a:rPr lang="en-CA" dirty="0" err="1"/>
              <a:t>hareketin</a:t>
            </a:r>
            <a:r>
              <a:rPr lang="en-CA" dirty="0"/>
              <a:t> </a:t>
            </a:r>
            <a:r>
              <a:rPr lang="en-CA" dirty="0" err="1"/>
              <a:t>başarıya</a:t>
            </a:r>
            <a:r>
              <a:rPr lang="en-CA" dirty="0"/>
              <a:t> </a:t>
            </a:r>
            <a:r>
              <a:rPr lang="en-CA" dirty="0" err="1"/>
              <a:t>yönelik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araya</a:t>
            </a:r>
            <a:r>
              <a:rPr lang="en-CA" dirty="0"/>
              <a:t> </a:t>
            </a:r>
            <a:r>
              <a:rPr lang="en-CA" dirty="0" err="1"/>
              <a:t>getirdiği</a:t>
            </a:r>
            <a:r>
              <a:rPr lang="en-CA" dirty="0"/>
              <a:t> </a:t>
            </a:r>
            <a:r>
              <a:rPr lang="en-CA" dirty="0" err="1"/>
              <a:t>kaynaklar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izlediği</a:t>
            </a:r>
            <a:r>
              <a:rPr lang="en-CA" dirty="0"/>
              <a:t> </a:t>
            </a:r>
            <a:r>
              <a:rPr lang="en-CA" dirty="0" err="1" smtClean="0"/>
              <a:t>taktiklerdir</a:t>
            </a:r>
            <a:r>
              <a:rPr lang="en-CA" dirty="0" smtClean="0"/>
              <a:t>.</a:t>
            </a:r>
            <a:endParaRPr lang="tr-TR" dirty="0" smtClean="0"/>
          </a:p>
          <a:p>
            <a:pPr lvl="1"/>
            <a:r>
              <a:rPr lang="en-CA" dirty="0" err="1" smtClean="0"/>
              <a:t>Bütün</a:t>
            </a:r>
            <a:r>
              <a:rPr lang="en-CA" dirty="0" smtClean="0"/>
              <a:t> </a:t>
            </a:r>
            <a:r>
              <a:rPr lang="en-CA" dirty="0" err="1"/>
              <a:t>bu</a:t>
            </a:r>
            <a:r>
              <a:rPr lang="en-CA" dirty="0"/>
              <a:t> “</a:t>
            </a:r>
            <a:r>
              <a:rPr lang="en-CA" dirty="0" err="1"/>
              <a:t>biçimin</a:t>
            </a:r>
            <a:r>
              <a:rPr lang="en-CA" dirty="0"/>
              <a:t>” </a:t>
            </a:r>
            <a:r>
              <a:rPr lang="en-CA" dirty="0" err="1"/>
              <a:t>arkasındaki</a:t>
            </a:r>
            <a:r>
              <a:rPr lang="en-CA" dirty="0"/>
              <a:t> </a:t>
            </a:r>
            <a:r>
              <a:rPr lang="en-CA" dirty="0" err="1"/>
              <a:t>tarihsel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süreçler</a:t>
            </a:r>
            <a:r>
              <a:rPr lang="en-CA" dirty="0"/>
              <a:t> </a:t>
            </a:r>
            <a:r>
              <a:rPr lang="en-CA" dirty="0" err="1"/>
              <a:t>yine</a:t>
            </a:r>
            <a:r>
              <a:rPr lang="en-CA" dirty="0"/>
              <a:t> </a:t>
            </a:r>
            <a:r>
              <a:rPr lang="en-CA" dirty="0" err="1"/>
              <a:t>hareketi</a:t>
            </a:r>
            <a:r>
              <a:rPr lang="en-CA" dirty="0"/>
              <a:t> </a:t>
            </a:r>
            <a:r>
              <a:rPr lang="en-CA" dirty="0" err="1"/>
              <a:t>niteleme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tarif</a:t>
            </a:r>
            <a:r>
              <a:rPr lang="en-CA" dirty="0"/>
              <a:t> </a:t>
            </a:r>
            <a:r>
              <a:rPr lang="en-CA" dirty="0" err="1"/>
              <a:t>etme</a:t>
            </a:r>
            <a:r>
              <a:rPr lang="en-CA" dirty="0"/>
              <a:t> </a:t>
            </a:r>
            <a:r>
              <a:rPr lang="en-CA" dirty="0" err="1"/>
              <a:t>işinin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parçası</a:t>
            </a:r>
            <a:r>
              <a:rPr lang="en-CA" dirty="0"/>
              <a:t> </a:t>
            </a:r>
            <a:r>
              <a:rPr lang="en-CA" dirty="0" err="1"/>
              <a:t>haline</a:t>
            </a:r>
            <a:r>
              <a:rPr lang="en-CA" dirty="0"/>
              <a:t> </a:t>
            </a:r>
            <a:r>
              <a:rPr lang="en-CA" dirty="0" err="1"/>
              <a:t>getirilmez</a:t>
            </a:r>
            <a:r>
              <a:rPr lang="en-CA" dirty="0"/>
              <a:t>. </a:t>
            </a:r>
            <a:endParaRPr lang="tr-TR" dirty="0" smtClean="0"/>
          </a:p>
          <a:p>
            <a:pPr lvl="1"/>
            <a:r>
              <a:rPr lang="en-CA" dirty="0" smtClean="0"/>
              <a:t>“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süreç</a:t>
            </a:r>
            <a:r>
              <a:rPr lang="en-CA" dirty="0"/>
              <a:t> </a:t>
            </a:r>
            <a:r>
              <a:rPr lang="en-CA" dirty="0" err="1"/>
              <a:t>kuramları</a:t>
            </a:r>
            <a:r>
              <a:rPr lang="en-CA" dirty="0"/>
              <a:t>”, </a:t>
            </a:r>
            <a:r>
              <a:rPr lang="en-CA" dirty="0" err="1"/>
              <a:t>uzantısı</a:t>
            </a:r>
            <a:r>
              <a:rPr lang="en-CA" dirty="0"/>
              <a:t> </a:t>
            </a:r>
            <a:r>
              <a:rPr lang="en-CA" dirty="0" err="1"/>
              <a:t>olduğu</a:t>
            </a:r>
            <a:r>
              <a:rPr lang="en-CA" dirty="0"/>
              <a:t> </a:t>
            </a:r>
            <a:r>
              <a:rPr lang="en-CA" dirty="0" err="1"/>
              <a:t>akılcı</a:t>
            </a:r>
            <a:r>
              <a:rPr lang="en-CA" dirty="0"/>
              <a:t> </a:t>
            </a:r>
            <a:r>
              <a:rPr lang="en-CA" dirty="0" err="1"/>
              <a:t>seçim</a:t>
            </a:r>
            <a:r>
              <a:rPr lang="en-CA" dirty="0"/>
              <a:t> </a:t>
            </a:r>
            <a:r>
              <a:rPr lang="en-CA" dirty="0" err="1"/>
              <a:t>teorilerinin</a:t>
            </a:r>
            <a:r>
              <a:rPr lang="en-CA" dirty="0"/>
              <a:t> </a:t>
            </a:r>
            <a:r>
              <a:rPr lang="en-CA" dirty="0" err="1"/>
              <a:t>hareketi</a:t>
            </a:r>
            <a:r>
              <a:rPr lang="en-CA" dirty="0"/>
              <a:t> </a:t>
            </a:r>
            <a:r>
              <a:rPr lang="en-CA" dirty="0" err="1"/>
              <a:t>çevreleyen</a:t>
            </a:r>
            <a:r>
              <a:rPr lang="en-CA" dirty="0"/>
              <a:t> </a:t>
            </a:r>
            <a:r>
              <a:rPr lang="en-CA" dirty="0" err="1"/>
              <a:t>yapısal</a:t>
            </a:r>
            <a:r>
              <a:rPr lang="en-CA" dirty="0"/>
              <a:t> </a:t>
            </a:r>
            <a:r>
              <a:rPr lang="en-CA" dirty="0" err="1"/>
              <a:t>sınırlılık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olanakları</a:t>
            </a:r>
            <a:r>
              <a:rPr lang="en-CA" dirty="0"/>
              <a:t> </a:t>
            </a:r>
            <a:r>
              <a:rPr lang="en-CA" dirty="0" err="1"/>
              <a:t>ihmal</a:t>
            </a:r>
            <a:r>
              <a:rPr lang="en-CA" dirty="0"/>
              <a:t> </a:t>
            </a:r>
            <a:r>
              <a:rPr lang="en-CA" dirty="0" err="1"/>
              <a:t>eden</a:t>
            </a:r>
            <a:r>
              <a:rPr lang="en-CA" dirty="0"/>
              <a:t> </a:t>
            </a:r>
            <a:r>
              <a:rPr lang="en-CA" dirty="0" err="1"/>
              <a:t>yönünü</a:t>
            </a:r>
            <a:r>
              <a:rPr lang="en-CA" dirty="0"/>
              <a:t> </a:t>
            </a:r>
            <a:r>
              <a:rPr lang="en-CA" dirty="0" err="1"/>
              <a:t>telafi</a:t>
            </a:r>
            <a:r>
              <a:rPr lang="en-CA" dirty="0"/>
              <a:t> </a:t>
            </a:r>
            <a:r>
              <a:rPr lang="en-CA" dirty="0" err="1"/>
              <a:t>etmiş</a:t>
            </a:r>
            <a:r>
              <a:rPr lang="en-CA" dirty="0"/>
              <a:t> </a:t>
            </a:r>
            <a:r>
              <a:rPr lang="en-CA" dirty="0" err="1"/>
              <a:t>gibi</a:t>
            </a:r>
            <a:r>
              <a:rPr lang="en-CA" dirty="0"/>
              <a:t> </a:t>
            </a:r>
            <a:r>
              <a:rPr lang="en-CA" dirty="0" err="1"/>
              <a:t>gözükür</a:t>
            </a:r>
            <a:r>
              <a:rPr lang="en-CA" dirty="0"/>
              <a:t>. </a:t>
            </a:r>
            <a:endParaRPr lang="tr-TR" dirty="0" smtClean="0"/>
          </a:p>
          <a:p>
            <a:pPr lvl="1"/>
            <a:r>
              <a:rPr lang="en-CA" dirty="0" err="1" smtClean="0"/>
              <a:t>Öte</a:t>
            </a:r>
            <a:r>
              <a:rPr lang="en-CA" dirty="0" smtClean="0"/>
              <a:t> </a:t>
            </a:r>
            <a:r>
              <a:rPr lang="en-CA" dirty="0" err="1"/>
              <a:t>yandan</a:t>
            </a:r>
            <a:r>
              <a:rPr lang="en-CA" dirty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yaklaşımda</a:t>
            </a:r>
            <a:r>
              <a:rPr lang="en-CA" dirty="0"/>
              <a:t> da </a:t>
            </a:r>
            <a:r>
              <a:rPr lang="en-CA" dirty="0" err="1"/>
              <a:t>siyasal</a:t>
            </a:r>
            <a:r>
              <a:rPr lang="en-CA" dirty="0"/>
              <a:t> </a:t>
            </a:r>
            <a:r>
              <a:rPr lang="en-CA" dirty="0" err="1"/>
              <a:t>kurumsallaşmalar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güç</a:t>
            </a:r>
            <a:r>
              <a:rPr lang="en-CA" dirty="0"/>
              <a:t> </a:t>
            </a:r>
            <a:r>
              <a:rPr lang="en-CA" dirty="0" err="1"/>
              <a:t>mücadeleleri</a:t>
            </a:r>
            <a:r>
              <a:rPr lang="en-CA" dirty="0"/>
              <a:t> </a:t>
            </a:r>
            <a:r>
              <a:rPr lang="en-CA" dirty="0" err="1"/>
              <a:t>incelenmekte</a:t>
            </a:r>
            <a:r>
              <a:rPr lang="en-CA" dirty="0"/>
              <a:t> </a:t>
            </a:r>
            <a:r>
              <a:rPr lang="en-CA" dirty="0" err="1"/>
              <a:t>olan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hareketi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bütün</a:t>
            </a:r>
            <a:r>
              <a:rPr lang="en-CA" dirty="0"/>
              <a:t>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/>
              <a:t>düzenin</a:t>
            </a:r>
            <a:r>
              <a:rPr lang="en-CA" dirty="0"/>
              <a:t> </a:t>
            </a:r>
            <a:r>
              <a:rPr lang="en-CA" dirty="0" err="1"/>
              <a:t>çelişkilerinin</a:t>
            </a:r>
            <a:r>
              <a:rPr lang="en-CA" dirty="0"/>
              <a:t> </a:t>
            </a:r>
            <a:r>
              <a:rPr lang="en-CA" dirty="0" err="1"/>
              <a:t>içerisinde</a:t>
            </a:r>
            <a:r>
              <a:rPr lang="en-CA" dirty="0"/>
              <a:t> </a:t>
            </a:r>
            <a:r>
              <a:rPr lang="en-CA" dirty="0" err="1"/>
              <a:t>bağlamlandırmaya</a:t>
            </a:r>
            <a:r>
              <a:rPr lang="en-CA" dirty="0"/>
              <a:t> </a:t>
            </a:r>
            <a:r>
              <a:rPr lang="en-CA" dirty="0" err="1"/>
              <a:t>yönelik</a:t>
            </a:r>
            <a:r>
              <a:rPr lang="en-CA" dirty="0"/>
              <a:t>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/>
              <a:t>değil</a:t>
            </a:r>
            <a:r>
              <a:rPr lang="en-CA" dirty="0"/>
              <a:t> </a:t>
            </a:r>
            <a:r>
              <a:rPr lang="en-CA" dirty="0" err="1"/>
              <a:t>yine</a:t>
            </a:r>
            <a:r>
              <a:rPr lang="en-CA" dirty="0"/>
              <a:t> </a:t>
            </a:r>
            <a:r>
              <a:rPr lang="en-CA" dirty="0" err="1"/>
              <a:t>hareket</a:t>
            </a:r>
            <a:r>
              <a:rPr lang="en-CA" dirty="0"/>
              <a:t> </a:t>
            </a:r>
            <a:r>
              <a:rPr lang="en-CA" dirty="0" err="1"/>
              <a:t>için</a:t>
            </a:r>
            <a:r>
              <a:rPr lang="en-CA" dirty="0"/>
              <a:t> </a:t>
            </a:r>
            <a:r>
              <a:rPr lang="en-CA" dirty="0" err="1"/>
              <a:t>doğurduğu</a:t>
            </a:r>
            <a:r>
              <a:rPr lang="en-CA" dirty="0"/>
              <a:t> </a:t>
            </a:r>
            <a:r>
              <a:rPr lang="en-CA" dirty="0" err="1"/>
              <a:t>nesnel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güncel</a:t>
            </a:r>
            <a:r>
              <a:rPr lang="en-CA" dirty="0"/>
              <a:t> </a:t>
            </a:r>
            <a:r>
              <a:rPr lang="en-CA" dirty="0" err="1"/>
              <a:t>fırsatlar</a:t>
            </a:r>
            <a:r>
              <a:rPr lang="en-CA" dirty="0"/>
              <a:t> </a:t>
            </a:r>
            <a:r>
              <a:rPr lang="en-CA" dirty="0" err="1"/>
              <a:t>açısından</a:t>
            </a:r>
            <a:r>
              <a:rPr lang="en-CA" dirty="0"/>
              <a:t> </a:t>
            </a:r>
            <a:r>
              <a:rPr lang="en-CA" dirty="0" err="1"/>
              <a:t>değerlendirilir</a:t>
            </a:r>
            <a:r>
              <a:rPr lang="en-CA" dirty="0"/>
              <a:t>. 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Rasyonel Seçim Teorileri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Siyasal süreç kuramları çoğunlukla </a:t>
            </a:r>
            <a:r>
              <a:rPr lang="tr-TR" dirty="0"/>
              <a:t>idari ve hukuki yapılanmalar ya da yönetici sınıflar içerisindeki güç mücadelelerine indirgediği “yüksek siyasete” </a:t>
            </a:r>
            <a:r>
              <a:rPr lang="tr-TR" dirty="0" smtClean="0"/>
              <a:t>odaklanır.</a:t>
            </a:r>
          </a:p>
          <a:p>
            <a:r>
              <a:rPr lang="tr-TR" dirty="0"/>
              <a:t>B</a:t>
            </a:r>
            <a:r>
              <a:rPr lang="tr-TR" dirty="0" smtClean="0"/>
              <a:t>ir </a:t>
            </a:r>
            <a:r>
              <a:rPr lang="tr-TR" dirty="0"/>
              <a:t>toplumsal formasyonun yapıcı öğesi olan toplumsal üretim ilişkilerini ve onun sadece siyasal kurumlar içerisinde değil bir bütün  </a:t>
            </a:r>
            <a:r>
              <a:rPr lang="tr-TR" dirty="0" smtClean="0"/>
              <a:t>olarak “sivil </a:t>
            </a:r>
            <a:r>
              <a:rPr lang="tr-TR" dirty="0"/>
              <a:t>toplumun” bütününde kazandığı görünümleri, örneğin bir toplumsal hareket ve isyanın ortaya çıkması açısından kritik öneme sahip ideolojik mücadeleler alanını dışarıda bırakır.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2332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Metinleri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Thomas R. </a:t>
            </a:r>
            <a:r>
              <a:rPr lang="tr-TR" dirty="0" err="1"/>
              <a:t>Rochon</a:t>
            </a:r>
            <a:r>
              <a:rPr lang="tr-TR" dirty="0"/>
              <a:t>, </a:t>
            </a:r>
            <a:r>
              <a:rPr lang="tr-TR" i="1" dirty="0" err="1"/>
              <a:t>Culture</a:t>
            </a:r>
            <a:r>
              <a:rPr lang="tr-TR" i="1" dirty="0"/>
              <a:t> </a:t>
            </a:r>
            <a:r>
              <a:rPr lang="tr-TR" i="1" dirty="0" err="1"/>
              <a:t>Moves</a:t>
            </a:r>
            <a:r>
              <a:rPr lang="tr-TR" dirty="0"/>
              <a:t>, Princeton: Princeton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, 1998.</a:t>
            </a:r>
          </a:p>
          <a:p>
            <a:r>
              <a:rPr lang="en-CA" dirty="0"/>
              <a:t>McCarthy, John D., and Mayer N. </a:t>
            </a:r>
            <a:r>
              <a:rPr lang="en-CA" dirty="0" err="1"/>
              <a:t>Zald</a:t>
            </a:r>
            <a:r>
              <a:rPr lang="en-CA" dirty="0"/>
              <a:t>. "Resource mobilization and social movements: A partial theory." </a:t>
            </a:r>
            <a:r>
              <a:rPr lang="en-CA" i="1" dirty="0"/>
              <a:t>American journal of sociology</a:t>
            </a:r>
            <a:r>
              <a:rPr lang="en-CA" dirty="0"/>
              <a:t> (1977): 1212-1241</a:t>
            </a:r>
            <a:r>
              <a:rPr lang="en-CA" dirty="0" smtClean="0"/>
              <a:t>.</a:t>
            </a:r>
            <a:endParaRPr lang="tr-TR" dirty="0" smtClean="0"/>
          </a:p>
          <a:p>
            <a:r>
              <a:rPr lang="tr-TR" dirty="0" err="1"/>
              <a:t>Eisinger</a:t>
            </a:r>
            <a:r>
              <a:rPr lang="tr-TR" dirty="0"/>
              <a:t>, Peter K. 1973: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Protest </a:t>
            </a:r>
            <a:r>
              <a:rPr lang="tr-TR" dirty="0" err="1"/>
              <a:t>Behavior</a:t>
            </a:r>
            <a:r>
              <a:rPr lang="tr-TR" dirty="0"/>
              <a:t> in </a:t>
            </a:r>
            <a:r>
              <a:rPr lang="tr-TR" dirty="0" err="1"/>
              <a:t>American</a:t>
            </a:r>
            <a:r>
              <a:rPr lang="tr-TR" dirty="0"/>
              <a:t> </a:t>
            </a:r>
            <a:r>
              <a:rPr lang="tr-TR" dirty="0" err="1"/>
              <a:t>Cities</a:t>
            </a:r>
            <a:r>
              <a:rPr lang="tr-TR" dirty="0"/>
              <a:t>. </a:t>
            </a:r>
            <a:r>
              <a:rPr lang="tr-TR" i="1" dirty="0" err="1"/>
              <a:t>American</a:t>
            </a:r>
            <a:endParaRPr lang="tr-TR" dirty="0"/>
          </a:p>
          <a:p>
            <a:r>
              <a:rPr lang="tr-TR" i="1" dirty="0" err="1"/>
              <a:t>Political</a:t>
            </a:r>
            <a:r>
              <a:rPr lang="tr-TR" i="1" dirty="0"/>
              <a:t> </a:t>
            </a:r>
            <a:r>
              <a:rPr lang="tr-TR" i="1" dirty="0" err="1"/>
              <a:t>Science</a:t>
            </a:r>
            <a:r>
              <a:rPr lang="tr-TR" i="1" dirty="0"/>
              <a:t> </a:t>
            </a:r>
            <a:r>
              <a:rPr lang="tr-TR" i="1" dirty="0" err="1"/>
              <a:t>Review</a:t>
            </a:r>
            <a:r>
              <a:rPr lang="tr-TR" dirty="0"/>
              <a:t>, 67, 11–28.</a:t>
            </a:r>
          </a:p>
          <a:p>
            <a:r>
              <a:rPr lang="tr-TR" dirty="0" err="1"/>
              <a:t>Skocpol</a:t>
            </a:r>
            <a:r>
              <a:rPr lang="tr-TR" dirty="0"/>
              <a:t>, </a:t>
            </a:r>
            <a:r>
              <a:rPr lang="tr-TR" dirty="0" err="1"/>
              <a:t>Theda</a:t>
            </a:r>
            <a:r>
              <a:rPr lang="tr-TR" dirty="0"/>
              <a:t>. 1979. </a:t>
            </a:r>
            <a:r>
              <a:rPr lang="tr-TR" i="1" dirty="0" err="1"/>
              <a:t>States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Revolutions</a:t>
            </a:r>
            <a:r>
              <a:rPr lang="tr-TR" i="1" dirty="0"/>
              <a:t>: A </a:t>
            </a:r>
            <a:r>
              <a:rPr lang="tr-TR" i="1" dirty="0" err="1"/>
              <a:t>Comparative</a:t>
            </a:r>
            <a:r>
              <a:rPr lang="tr-TR" i="1" dirty="0"/>
              <a:t> Analysis of France, </a:t>
            </a:r>
            <a:r>
              <a:rPr lang="tr-TR" i="1" dirty="0" err="1"/>
              <a:t>Russia</a:t>
            </a:r>
            <a:r>
              <a:rPr lang="tr-TR" i="1" dirty="0"/>
              <a:t>,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China</a:t>
            </a:r>
            <a:r>
              <a:rPr lang="tr-TR" dirty="0"/>
              <a:t>. Cambridge: Cambridge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Press</a:t>
            </a:r>
            <a:r>
              <a:rPr lang="tr-TR" dirty="0"/>
              <a:t>; </a:t>
            </a:r>
            <a:r>
              <a:rPr lang="tr-TR" dirty="0" err="1"/>
              <a:t>Tilly</a:t>
            </a:r>
            <a:r>
              <a:rPr lang="tr-TR" dirty="0"/>
              <a:t>, Charles 1978: </a:t>
            </a:r>
            <a:r>
              <a:rPr lang="tr-TR" i="1" dirty="0" err="1"/>
              <a:t>From</a:t>
            </a:r>
            <a:r>
              <a:rPr lang="tr-TR" i="1" dirty="0"/>
              <a:t> </a:t>
            </a:r>
            <a:r>
              <a:rPr lang="tr-TR" i="1" dirty="0" err="1"/>
              <a:t>Mobilization</a:t>
            </a:r>
            <a:r>
              <a:rPr lang="tr-TR" i="1" dirty="0"/>
              <a:t>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Revolution</a:t>
            </a:r>
            <a:r>
              <a:rPr lang="tr-TR" dirty="0"/>
              <a:t>. Reading, MA: </a:t>
            </a:r>
            <a:r>
              <a:rPr lang="tr-TR" dirty="0" err="1"/>
              <a:t>Addison-Wesley</a:t>
            </a:r>
            <a:r>
              <a:rPr lang="tr-TR" dirty="0"/>
              <a:t>.</a:t>
            </a:r>
          </a:p>
          <a:p>
            <a:r>
              <a:rPr lang="tr-TR" dirty="0" err="1"/>
              <a:t>Jeff</a:t>
            </a:r>
            <a:r>
              <a:rPr lang="tr-TR" dirty="0"/>
              <a:t> </a:t>
            </a:r>
            <a:r>
              <a:rPr lang="tr-TR" dirty="0" err="1"/>
              <a:t>Goodwin</a:t>
            </a:r>
            <a:r>
              <a:rPr lang="tr-TR" dirty="0"/>
              <a:t> ve James M. Sarper, “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Why</a:t>
            </a:r>
            <a:r>
              <a:rPr lang="tr-TR" dirty="0"/>
              <a:t> Do </a:t>
            </a:r>
            <a:r>
              <a:rPr lang="tr-TR" dirty="0" err="1"/>
              <a:t>Social</a:t>
            </a:r>
            <a:r>
              <a:rPr lang="tr-TR" dirty="0"/>
              <a:t> </a:t>
            </a:r>
            <a:r>
              <a:rPr lang="tr-TR" dirty="0" err="1"/>
              <a:t>Movements</a:t>
            </a:r>
            <a:r>
              <a:rPr lang="tr-TR" dirty="0"/>
              <a:t> </a:t>
            </a:r>
            <a:r>
              <a:rPr lang="tr-TR" dirty="0" err="1"/>
              <a:t>Occur</a:t>
            </a:r>
            <a:r>
              <a:rPr lang="tr-TR" dirty="0"/>
              <a:t>?”,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Movements</a:t>
            </a:r>
            <a:r>
              <a:rPr lang="tr-TR" i="1" dirty="0"/>
              <a:t> Reader</a:t>
            </a:r>
            <a:r>
              <a:rPr lang="tr-TR" dirty="0"/>
              <a:t> içinde, (Londra, </a:t>
            </a:r>
            <a:r>
              <a:rPr lang="tr-TR" dirty="0" err="1"/>
              <a:t>Blackwell</a:t>
            </a:r>
            <a:r>
              <a:rPr lang="tr-TR" dirty="0"/>
              <a:t>, 2015)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458784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483</Words>
  <Application>Microsoft Office PowerPoint</Application>
  <PresentationFormat>Ekran Gösterisi (4:3)</PresentationFormat>
  <Paragraphs>39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TOPLUMSAL HAREKET TEORİLERİ</vt:lpstr>
      <vt:lpstr>Rasyonel Seçim Teorileri</vt:lpstr>
      <vt:lpstr>Rasyonel Seçim Teorileri</vt:lpstr>
      <vt:lpstr>Rasyonel Seçim Teorileri</vt:lpstr>
      <vt:lpstr>Rasyonel Seçim Teorileri</vt:lpstr>
      <vt:lpstr>Rasyonel Seçim Teorileri</vt:lpstr>
      <vt:lpstr>Rasyonel Seçim Teorileri</vt:lpstr>
      <vt:lpstr>Tartışma Metinleri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40</cp:revision>
  <dcterms:created xsi:type="dcterms:W3CDTF">2014-02-18T21:50:20Z</dcterms:created>
  <dcterms:modified xsi:type="dcterms:W3CDTF">2019-11-18T08:46:15Z</dcterms:modified>
</cp:coreProperties>
</file>