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8966" y="1951736"/>
            <a:ext cx="638606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CC33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CC33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CC33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8747" y="932434"/>
            <a:ext cx="682650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CC33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5350" y="2495550"/>
            <a:ext cx="4552950" cy="373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31" Type="http://schemas.openxmlformats.org/officeDocument/2006/relationships/image" Target="../media/image81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1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07585" y="4367225"/>
            <a:ext cx="42449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marR="5080" indent="-2794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0000"/>
                </a:solidFill>
              </a:rPr>
              <a:t>Temel</a:t>
            </a:r>
            <a:r>
              <a:rPr sz="4800" spc="-85" dirty="0">
                <a:solidFill>
                  <a:srgbClr val="000000"/>
                </a:solidFill>
              </a:rPr>
              <a:t> </a:t>
            </a:r>
            <a:r>
              <a:rPr sz="4800" dirty="0" err="1">
                <a:solidFill>
                  <a:srgbClr val="000000"/>
                </a:solidFill>
              </a:rPr>
              <a:t>Genetik</a:t>
            </a:r>
            <a:r>
              <a:rPr sz="4800" dirty="0">
                <a:solidFill>
                  <a:srgbClr val="000000"/>
                </a:solidFill>
              </a:rPr>
              <a:t> </a:t>
            </a:r>
            <a:r>
              <a:rPr sz="4800" spc="-2065" dirty="0">
                <a:solidFill>
                  <a:srgbClr val="000000"/>
                </a:solidFill>
              </a:rPr>
              <a:t> </a:t>
            </a:r>
            <a:r>
              <a:rPr sz="4800" spc="-5" dirty="0" err="1" smtClean="0">
                <a:solidFill>
                  <a:srgbClr val="000000"/>
                </a:solidFill>
              </a:rPr>
              <a:t>Kavramlar</a:t>
            </a:r>
            <a:r>
              <a:rPr sz="4800" spc="-5" dirty="0" smtClean="0">
                <a:solidFill>
                  <a:srgbClr val="000000"/>
                </a:solidFill>
              </a:rPr>
              <a:t>-</a:t>
            </a:r>
            <a:r>
              <a:rPr lang="tr-TR" sz="4800" spc="-5" dirty="0" smtClean="0">
                <a:solidFill>
                  <a:srgbClr val="000000"/>
                </a:solidFill>
              </a:rPr>
              <a:t>5</a:t>
            </a:r>
            <a:endParaRPr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731" y="996695"/>
              <a:ext cx="725424" cy="9753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208" y="1074419"/>
              <a:ext cx="2375916" cy="8458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0404" y="1327403"/>
              <a:ext cx="505968" cy="5791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5767" y="1074419"/>
              <a:ext cx="2471928" cy="8458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731" y="3008375"/>
              <a:ext cx="725424" cy="9753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1208" y="3086099"/>
              <a:ext cx="734568" cy="8458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9055" y="3339084"/>
              <a:ext cx="505968" cy="5791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2896" y="3086099"/>
              <a:ext cx="2670048" cy="8458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731" y="5522975"/>
              <a:ext cx="725424" cy="9753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1208" y="5600699"/>
              <a:ext cx="734568" cy="8458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9055" y="5853684"/>
              <a:ext cx="505968" cy="5791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2896" y="5600699"/>
              <a:ext cx="2670048" cy="84581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77342" y="1164716"/>
            <a:ext cx="45840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Font typeface="Comic Sans MS"/>
              <a:buChar char="•"/>
              <a:tabLst>
                <a:tab pos="380365" algn="l"/>
                <a:tab pos="381000" algn="l"/>
                <a:tab pos="2575560" algn="l"/>
              </a:tabLst>
            </a:pPr>
            <a:r>
              <a:rPr sz="3000" b="1" dirty="0">
                <a:solidFill>
                  <a:srgbClr val="CC3300"/>
                </a:solidFill>
                <a:latin typeface="Comic Sans MS"/>
                <a:cs typeface="Comic Sans MS"/>
              </a:rPr>
              <a:t>Parental </a:t>
            </a:r>
            <a:r>
              <a:rPr sz="3000" b="1" spc="-10" dirty="0">
                <a:solidFill>
                  <a:srgbClr val="CC3300"/>
                </a:solidFill>
                <a:latin typeface="Comic Sans MS"/>
                <a:cs typeface="Comic Sans MS"/>
              </a:rPr>
              <a:t>P</a:t>
            </a:r>
            <a:r>
              <a:rPr sz="3000" b="1" spc="-15" baseline="-20833" dirty="0">
                <a:solidFill>
                  <a:srgbClr val="CC3300"/>
                </a:solidFill>
                <a:latin typeface="Comic Sans MS"/>
                <a:cs typeface="Comic Sans MS"/>
              </a:rPr>
              <a:t>1	</a:t>
            </a:r>
            <a:r>
              <a:rPr sz="3000" b="1" spc="-5" dirty="0">
                <a:solidFill>
                  <a:srgbClr val="CC3300"/>
                </a:solidFill>
                <a:latin typeface="Comic Sans MS"/>
                <a:cs typeface="Comic Sans MS"/>
              </a:rPr>
              <a:t>jenarasyon</a:t>
            </a:r>
            <a:endParaRPr sz="3000" dirty="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7342" y="3176727"/>
            <a:ext cx="313817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Font typeface="Comic Sans MS"/>
              <a:buChar char="•"/>
              <a:tabLst>
                <a:tab pos="380365" algn="l"/>
                <a:tab pos="381000" algn="l"/>
              </a:tabLst>
            </a:pPr>
            <a:r>
              <a:rPr sz="3000" b="1" dirty="0">
                <a:solidFill>
                  <a:srgbClr val="CC3300"/>
                </a:solidFill>
                <a:latin typeface="Comic Sans MS"/>
                <a:cs typeface="Comic Sans MS"/>
              </a:rPr>
              <a:t>F</a:t>
            </a:r>
            <a:r>
              <a:rPr sz="3000" b="1" baseline="-20833" dirty="0">
                <a:solidFill>
                  <a:srgbClr val="CC3300"/>
                </a:solidFill>
                <a:latin typeface="Comic Sans MS"/>
                <a:cs typeface="Comic Sans MS"/>
              </a:rPr>
              <a:t>1</a:t>
            </a:r>
            <a:r>
              <a:rPr sz="3000" b="1" spc="540" baseline="-20833" dirty="0">
                <a:solidFill>
                  <a:srgbClr val="CC3300"/>
                </a:solidFill>
                <a:latin typeface="Comic Sans MS"/>
                <a:cs typeface="Comic Sans MS"/>
              </a:rPr>
              <a:t> </a:t>
            </a:r>
            <a:r>
              <a:rPr sz="3000" b="1" spc="-5" dirty="0">
                <a:solidFill>
                  <a:srgbClr val="CC3300"/>
                </a:solidFill>
                <a:latin typeface="Comic Sans MS"/>
                <a:cs typeface="Comic Sans MS"/>
              </a:rPr>
              <a:t>jenarasyonu</a:t>
            </a:r>
            <a:endParaRPr sz="3000" dirty="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7342" y="5691936"/>
            <a:ext cx="313817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Font typeface="Comic Sans MS"/>
              <a:buChar char="•"/>
              <a:tabLst>
                <a:tab pos="380365" algn="l"/>
                <a:tab pos="381000" algn="l"/>
              </a:tabLst>
            </a:pPr>
            <a:r>
              <a:rPr sz="3000" b="1" dirty="0">
                <a:solidFill>
                  <a:srgbClr val="CC3300"/>
                </a:solidFill>
                <a:latin typeface="Comic Sans MS"/>
                <a:cs typeface="Comic Sans MS"/>
              </a:rPr>
              <a:t>F</a:t>
            </a:r>
            <a:r>
              <a:rPr sz="3000" b="1" baseline="-20833" dirty="0">
                <a:solidFill>
                  <a:srgbClr val="CC3300"/>
                </a:solidFill>
                <a:latin typeface="Comic Sans MS"/>
                <a:cs typeface="Comic Sans MS"/>
              </a:rPr>
              <a:t>2</a:t>
            </a:r>
            <a:r>
              <a:rPr sz="3000" b="1" spc="540" baseline="-20833" dirty="0">
                <a:solidFill>
                  <a:srgbClr val="CC3300"/>
                </a:solidFill>
                <a:latin typeface="Comic Sans MS"/>
                <a:cs typeface="Comic Sans MS"/>
              </a:rPr>
              <a:t> </a:t>
            </a:r>
            <a:r>
              <a:rPr sz="3000" b="1" spc="-5" dirty="0">
                <a:solidFill>
                  <a:srgbClr val="CC3300"/>
                </a:solidFill>
                <a:latin typeface="Comic Sans MS"/>
                <a:cs typeface="Comic Sans MS"/>
              </a:rPr>
              <a:t>jenarasyonu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371600" y="914400"/>
            <a:ext cx="61410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CC3300"/>
                </a:solidFill>
                <a:latin typeface="Comic Sans MS"/>
                <a:cs typeface="Comic Sans MS"/>
              </a:rPr>
              <a:t>Monohibrid</a:t>
            </a:r>
            <a:r>
              <a:rPr sz="4400" b="1" spc="-55" dirty="0">
                <a:solidFill>
                  <a:srgbClr val="CC3300"/>
                </a:solidFill>
                <a:latin typeface="Comic Sans MS"/>
                <a:cs typeface="Comic Sans MS"/>
              </a:rPr>
              <a:t> </a:t>
            </a:r>
            <a:r>
              <a:rPr sz="4400" b="1" spc="-5" dirty="0">
                <a:solidFill>
                  <a:srgbClr val="CC3300"/>
                </a:solidFill>
                <a:latin typeface="Comic Sans MS"/>
                <a:cs typeface="Comic Sans MS"/>
              </a:rPr>
              <a:t>birleştirme</a:t>
            </a:r>
            <a:endParaRPr sz="4400" dirty="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4600" y="1828800"/>
            <a:ext cx="259080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135" dirty="0">
                <a:latin typeface="Arial"/>
                <a:cs typeface="Arial"/>
              </a:rPr>
              <a:t>Tek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karakter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açısından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farklı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varyantlar </a:t>
            </a:r>
            <a:r>
              <a:rPr sz="2800" spc="-9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arasında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yapılan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birleştirmelerdir.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0" y="6596390"/>
            <a:ext cx="754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https://www.sorhocam.com/tag.asp?sid=5065&amp;dihibrit-caprazlama.html</a:t>
            </a:r>
            <a:endParaRPr lang="tr-T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" y="1437131"/>
              <a:ext cx="676656" cy="9083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59" y="1508759"/>
              <a:ext cx="1978152" cy="7894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20" y="1508759"/>
              <a:ext cx="781812" cy="7894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3139" y="1508759"/>
              <a:ext cx="3713988" cy="7894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" y="1949196"/>
              <a:ext cx="676656" cy="9083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1959" y="2020824"/>
              <a:ext cx="1219200" cy="7894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1767" y="2020824"/>
              <a:ext cx="935736" cy="7894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58111" y="2020824"/>
              <a:ext cx="777239" cy="7894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65960" y="2020824"/>
              <a:ext cx="696468" cy="7894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46960" y="2020824"/>
              <a:ext cx="626363" cy="7894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57855" y="2020824"/>
              <a:ext cx="1053083" cy="7894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56659" y="2020824"/>
              <a:ext cx="640079" cy="7894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82796" y="2020824"/>
              <a:ext cx="626363" cy="7894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93691" y="2020824"/>
              <a:ext cx="1767839" cy="7894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" y="2461259"/>
              <a:ext cx="676656" cy="9083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1959" y="2532887"/>
              <a:ext cx="2363724" cy="78943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36292" y="2532887"/>
              <a:ext cx="934211" cy="7894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01111" y="2532887"/>
              <a:ext cx="1100327" cy="7894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89020" y="2532887"/>
              <a:ext cx="1642872" cy="7894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62500" y="2532887"/>
              <a:ext cx="1141476" cy="78943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34584" y="2532887"/>
              <a:ext cx="1923288" cy="78943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88480" y="2532887"/>
              <a:ext cx="1490472" cy="7894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" y="2973324"/>
              <a:ext cx="676656" cy="90830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50107" y="3044952"/>
              <a:ext cx="923544" cy="7894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18432" y="3044952"/>
              <a:ext cx="679703" cy="78943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286755" y="3044952"/>
              <a:ext cx="810768" cy="789432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307340" y="1507071"/>
            <a:ext cx="5619115" cy="10502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omic Sans MS"/>
                <a:cs typeface="Comic Sans MS"/>
              </a:rPr>
              <a:t>Karakter:</a:t>
            </a:r>
            <a:r>
              <a:rPr sz="2800" b="1" spc="2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tohum </a:t>
            </a:r>
            <a:r>
              <a:rPr sz="2800" b="1" spc="-10" dirty="0">
                <a:latin typeface="Comic Sans MS"/>
                <a:cs typeface="Comic Sans MS"/>
              </a:rPr>
              <a:t>kabuğu</a:t>
            </a:r>
            <a:r>
              <a:rPr sz="2800" b="1" spc="-15" dirty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şekli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Comic Sans MS"/>
              <a:buChar char="•"/>
              <a:tabLst>
                <a:tab pos="354965" algn="l"/>
                <a:tab pos="355600" algn="l"/>
                <a:tab pos="3670300" algn="l"/>
              </a:tabLst>
            </a:pPr>
            <a:r>
              <a:rPr sz="2800" b="1" spc="-5" dirty="0">
                <a:latin typeface="Comic Sans MS"/>
                <a:cs typeface="Comic Sans MS"/>
              </a:rPr>
              <a:t>Alleller:</a:t>
            </a:r>
            <a:r>
              <a:rPr sz="2800" b="1" dirty="0"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–</a:t>
            </a:r>
            <a:r>
              <a:rPr sz="2800" b="1" spc="5" dirty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düz	</a:t>
            </a: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sz="2800" b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–</a:t>
            </a:r>
            <a:r>
              <a:rPr sz="2800" b="1" spc="-45" dirty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buruşuk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0040" y="2531640"/>
            <a:ext cx="4886960" cy="10502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770"/>
              </a:spcBef>
              <a:buFont typeface="Comic Sans MS"/>
              <a:buChar char="•"/>
              <a:tabLst>
                <a:tab pos="342265" algn="l"/>
                <a:tab pos="342900" algn="l"/>
                <a:tab pos="2702560" algn="l"/>
              </a:tabLst>
            </a:pPr>
            <a:r>
              <a:rPr sz="2800" b="1" spc="-5" dirty="0">
                <a:latin typeface="Comic Sans MS"/>
                <a:cs typeface="Comic Sans MS"/>
              </a:rPr>
              <a:t>çaprazlama:	</a:t>
            </a:r>
            <a:r>
              <a:rPr sz="2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Düz</a:t>
            </a:r>
            <a:r>
              <a:rPr sz="2800" b="1" spc="-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tohum</a:t>
            </a:r>
            <a:r>
              <a:rPr sz="2800" b="1" spc="-4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x</a:t>
            </a:r>
            <a:endParaRPr sz="2800" dirty="0">
              <a:latin typeface="Comic Sans MS"/>
              <a:cs typeface="Comic Sans MS"/>
            </a:endParaRPr>
          </a:p>
          <a:p>
            <a:pPr marL="3051175" indent="-305181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tabLst>
                <a:tab pos="3051175" algn="l"/>
                <a:tab pos="3051810" algn="l"/>
                <a:tab pos="4119879" algn="l"/>
              </a:tabLst>
            </a:pPr>
            <a:r>
              <a:rPr lang="tr-TR" sz="2800" b="1" spc="-5" dirty="0" smtClean="0">
                <a:solidFill>
                  <a:srgbClr val="CC3300"/>
                </a:solidFill>
                <a:latin typeface="Comic Sans MS"/>
                <a:cs typeface="Comic Sans MS"/>
              </a:rPr>
              <a:t>                    </a:t>
            </a:r>
            <a:r>
              <a:rPr sz="2800" b="1" spc="-5" dirty="0" smtClean="0">
                <a:solidFill>
                  <a:srgbClr val="CC3300"/>
                </a:solidFill>
                <a:latin typeface="Comic Sans MS"/>
                <a:cs typeface="Comic Sans MS"/>
              </a:rPr>
              <a:t>RR</a:t>
            </a:r>
            <a:r>
              <a:rPr sz="2800" b="1" spc="-5" dirty="0">
                <a:solidFill>
                  <a:srgbClr val="CC3300"/>
                </a:solidFill>
                <a:latin typeface="Comic Sans MS"/>
                <a:cs typeface="Comic Sans MS"/>
              </a:rPr>
              <a:t>	</a:t>
            </a:r>
            <a:r>
              <a:rPr sz="2800" b="1" spc="-5" dirty="0">
                <a:solidFill>
                  <a:srgbClr val="724C26"/>
                </a:solidFill>
                <a:latin typeface="Comic Sans MS"/>
                <a:cs typeface="Comic Sans MS"/>
              </a:rPr>
              <a:t>x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95925" y="2531640"/>
            <a:ext cx="2648585" cy="1050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7320">
              <a:lnSpc>
                <a:spcPct val="1201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buruşuk</a:t>
            </a:r>
            <a:r>
              <a:rPr sz="2800" b="1" spc="-5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tohum </a:t>
            </a:r>
            <a:r>
              <a:rPr sz="2800" b="1" spc="-1200" dirty="0"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CC3300"/>
                </a:solidFill>
                <a:latin typeface="Comic Sans MS"/>
                <a:cs typeface="Comic Sans MS"/>
              </a:rPr>
              <a:t>rr</a:t>
            </a:r>
            <a:endParaRPr sz="2800">
              <a:latin typeface="Comic Sans MS"/>
              <a:cs typeface="Comic Sans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937260" y="806195"/>
            <a:ext cx="7611109" cy="1231900"/>
            <a:chOff x="937260" y="806195"/>
            <a:chExt cx="7611109" cy="1231900"/>
          </a:xfrm>
        </p:grpSpPr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37260" y="806195"/>
              <a:ext cx="1027176" cy="123139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48740" y="1178052"/>
              <a:ext cx="731520" cy="8382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05356" y="806195"/>
              <a:ext cx="2426208" cy="123139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403092" y="806195"/>
              <a:ext cx="885443" cy="123139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60064" y="806195"/>
              <a:ext cx="1815084" cy="123139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887468" y="806195"/>
              <a:ext cx="3660647" cy="1231391"/>
            </a:xfrm>
            <a:prstGeom prst="rect">
              <a:avLst/>
            </a:prstGeom>
          </p:spPr>
        </p:pic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1244472" y="942594"/>
            <a:ext cx="696023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805815" algn="l"/>
              </a:tabLst>
            </a:pPr>
            <a:r>
              <a:rPr sz="4400" spc="10" dirty="0"/>
              <a:t>P</a:t>
            </a:r>
            <a:r>
              <a:rPr sz="4350" spc="15" baseline="-21072" dirty="0"/>
              <a:t>1	</a:t>
            </a:r>
            <a:r>
              <a:rPr sz="4400" dirty="0"/>
              <a:t>Monohibrid</a:t>
            </a:r>
            <a:r>
              <a:rPr sz="4400" spc="-50" dirty="0"/>
              <a:t> </a:t>
            </a:r>
            <a:r>
              <a:rPr sz="4400" spc="-5" dirty="0"/>
              <a:t>birleştirme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276225" y="1847849"/>
              <a:ext cx="3351529" cy="2590800"/>
            </a:xfrm>
            <a:custGeom>
              <a:avLst/>
              <a:gdLst/>
              <a:ahLst/>
              <a:cxnLst/>
              <a:rect l="l" t="t" r="r" b="b"/>
              <a:pathLst>
                <a:path w="3351529" h="2590800">
                  <a:moveTo>
                    <a:pt x="457200" y="0"/>
                  </a:moveTo>
                  <a:lnTo>
                    <a:pt x="457200" y="2590800"/>
                  </a:lnTo>
                </a:path>
                <a:path w="3351529" h="2590800">
                  <a:moveTo>
                    <a:pt x="0" y="304800"/>
                  </a:moveTo>
                  <a:lnTo>
                    <a:pt x="3351276" y="304800"/>
                  </a:lnTo>
                </a:path>
              </a:pathLst>
            </a:custGeom>
            <a:ln w="952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8437" y="4392675"/>
              <a:ext cx="3429635" cy="0"/>
            </a:xfrm>
            <a:custGeom>
              <a:avLst/>
              <a:gdLst/>
              <a:ahLst/>
              <a:cxnLst/>
              <a:rect l="l" t="t" r="r" b="b"/>
              <a:pathLst>
                <a:path w="3429635">
                  <a:moveTo>
                    <a:pt x="0" y="0"/>
                  </a:moveTo>
                  <a:lnTo>
                    <a:pt x="342906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437" y="1771649"/>
              <a:ext cx="3429635" cy="2667000"/>
            </a:xfrm>
            <a:custGeom>
              <a:avLst/>
              <a:gdLst/>
              <a:ahLst/>
              <a:cxnLst/>
              <a:rect l="l" t="t" r="r" b="b"/>
              <a:pathLst>
                <a:path w="3429635" h="2667000">
                  <a:moveTo>
                    <a:pt x="0" y="1524000"/>
                  </a:moveTo>
                  <a:lnTo>
                    <a:pt x="1552638" y="1524000"/>
                  </a:lnTo>
                </a:path>
                <a:path w="3429635" h="2667000">
                  <a:moveTo>
                    <a:pt x="2276538" y="1524000"/>
                  </a:moveTo>
                  <a:lnTo>
                    <a:pt x="3429063" y="1524000"/>
                  </a:lnTo>
                </a:path>
                <a:path w="3429635" h="2667000">
                  <a:moveTo>
                    <a:pt x="1906587" y="1871726"/>
                  </a:moveTo>
                  <a:lnTo>
                    <a:pt x="1906587" y="2667000"/>
                  </a:lnTo>
                </a:path>
                <a:path w="3429635" h="2667000">
                  <a:moveTo>
                    <a:pt x="1906587" y="76200"/>
                  </a:moveTo>
                  <a:lnTo>
                    <a:pt x="1906587" y="1225613"/>
                  </a:lnTo>
                </a:path>
                <a:path w="3429635" h="2667000">
                  <a:moveTo>
                    <a:pt x="3429063" y="0"/>
                  </a:moveTo>
                  <a:lnTo>
                    <a:pt x="3429063" y="2667000"/>
                  </a:lnTo>
                </a:path>
              </a:pathLst>
            </a:custGeom>
            <a:ln w="952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7164" y="2498293"/>
            <a:ext cx="3187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C3300"/>
                </a:solidFill>
                <a:latin typeface="Comic Sans MS"/>
                <a:cs typeface="Comic Sans MS"/>
              </a:rPr>
              <a:t>R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41473" y="1431416"/>
            <a:ext cx="245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C3300"/>
                </a:solidFill>
                <a:latin typeface="Comic Sans MS"/>
                <a:cs typeface="Comic Sans MS"/>
              </a:rPr>
              <a:t>r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9619" y="1431416"/>
            <a:ext cx="245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C3300"/>
                </a:solidFill>
                <a:latin typeface="Comic Sans MS"/>
                <a:cs typeface="Comic Sans MS"/>
              </a:rPr>
              <a:t>r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7164" y="3565397"/>
            <a:ext cx="2673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" algn="l"/>
                <a:tab pos="2148205" algn="l"/>
              </a:tabLst>
            </a:pPr>
            <a:r>
              <a:rPr sz="3600" b="1" dirty="0">
                <a:solidFill>
                  <a:srgbClr val="CC3300"/>
                </a:solidFill>
                <a:latin typeface="Comic Sans MS"/>
                <a:cs typeface="Comic Sans MS"/>
              </a:rPr>
              <a:t>R	</a:t>
            </a:r>
            <a:r>
              <a:rPr sz="3600" b="1" spc="-5" dirty="0">
                <a:solidFill>
                  <a:srgbClr val="724C26"/>
                </a:solidFill>
                <a:latin typeface="Comic Sans MS"/>
                <a:cs typeface="Comic Sans MS"/>
              </a:rPr>
              <a:t>R</a:t>
            </a:r>
            <a:r>
              <a:rPr sz="3600" b="1" dirty="0">
                <a:solidFill>
                  <a:srgbClr val="724C26"/>
                </a:solidFill>
                <a:latin typeface="Comic Sans MS"/>
                <a:cs typeface="Comic Sans MS"/>
              </a:rPr>
              <a:t>r	</a:t>
            </a:r>
            <a:r>
              <a:rPr sz="3600" b="1" spc="-5" dirty="0">
                <a:solidFill>
                  <a:srgbClr val="724C26"/>
                </a:solidFill>
                <a:latin typeface="Comic Sans MS"/>
                <a:cs typeface="Comic Sans MS"/>
              </a:rPr>
              <a:t>Rr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5669" y="2422093"/>
            <a:ext cx="17570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1265" algn="l"/>
              </a:tabLst>
            </a:pPr>
            <a:r>
              <a:rPr sz="3600" b="1" spc="-5" dirty="0">
                <a:solidFill>
                  <a:srgbClr val="724C26"/>
                </a:solidFill>
                <a:latin typeface="Comic Sans MS"/>
                <a:cs typeface="Comic Sans MS"/>
              </a:rPr>
              <a:t>R</a:t>
            </a:r>
            <a:r>
              <a:rPr sz="3600" b="1" dirty="0">
                <a:solidFill>
                  <a:srgbClr val="724C26"/>
                </a:solidFill>
                <a:latin typeface="Comic Sans MS"/>
                <a:cs typeface="Comic Sans MS"/>
              </a:rPr>
              <a:t>r	</a:t>
            </a:r>
            <a:r>
              <a:rPr sz="3600" b="1" spc="-5" dirty="0">
                <a:solidFill>
                  <a:srgbClr val="724C26"/>
                </a:solidFill>
                <a:latin typeface="Comic Sans MS"/>
                <a:cs typeface="Comic Sans MS"/>
              </a:rPr>
              <a:t>Rr</a:t>
            </a:r>
            <a:endParaRPr sz="3600">
              <a:latin typeface="Comic Sans MS"/>
              <a:cs typeface="Comic Sans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011167" y="1632204"/>
            <a:ext cx="4643755" cy="2070100"/>
            <a:chOff x="4011167" y="1632204"/>
            <a:chExt cx="4643755" cy="207010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11167" y="1632204"/>
              <a:ext cx="1449324" cy="7894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1100" y="1632204"/>
              <a:ext cx="758951" cy="7894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0659" y="1632204"/>
              <a:ext cx="623315" cy="7894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2787" y="1632204"/>
              <a:ext cx="867156" cy="7894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000" y="1632204"/>
              <a:ext cx="1712976" cy="78943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54467" y="1632204"/>
              <a:ext cx="1100327" cy="7894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11167" y="2272284"/>
              <a:ext cx="3299460" cy="7894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11167" y="2912364"/>
              <a:ext cx="3273551" cy="78943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219702" y="1501119"/>
            <a:ext cx="4202430" cy="1946910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sz="2800" b="1" spc="-5" dirty="0">
                <a:latin typeface="Comic Sans MS"/>
                <a:cs typeface="Comic Sans MS"/>
              </a:rPr>
              <a:t>G</a:t>
            </a:r>
            <a:r>
              <a:rPr sz="2800" b="1" spc="-20" dirty="0">
                <a:latin typeface="Comic Sans MS"/>
                <a:cs typeface="Comic Sans MS"/>
              </a:rPr>
              <a:t>e</a:t>
            </a:r>
            <a:r>
              <a:rPr sz="2800" b="1" spc="-10" dirty="0">
                <a:latin typeface="Comic Sans MS"/>
                <a:cs typeface="Comic Sans MS"/>
              </a:rPr>
              <a:t>no</a:t>
            </a:r>
            <a:r>
              <a:rPr sz="2800" b="1" dirty="0">
                <a:latin typeface="Comic Sans MS"/>
                <a:cs typeface="Comic Sans MS"/>
              </a:rPr>
              <a:t>t</a:t>
            </a:r>
            <a:r>
              <a:rPr sz="2800" b="1" spc="-10" dirty="0">
                <a:latin typeface="Comic Sans MS"/>
                <a:cs typeface="Comic Sans MS"/>
              </a:rPr>
              <a:t>i</a:t>
            </a:r>
            <a:r>
              <a:rPr sz="2800" b="1" spc="-5" dirty="0">
                <a:latin typeface="Comic Sans MS"/>
                <a:cs typeface="Comic Sans MS"/>
              </a:rPr>
              <a:t>p:</a:t>
            </a:r>
            <a:r>
              <a:rPr sz="2800" b="1" spc="-365" dirty="0"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CC3300"/>
                </a:solidFill>
                <a:latin typeface="Comic Sans MS"/>
                <a:cs typeface="Comic Sans MS"/>
              </a:rPr>
              <a:t>R</a:t>
            </a:r>
            <a:r>
              <a:rPr sz="2800" b="1" spc="-5" dirty="0">
                <a:solidFill>
                  <a:srgbClr val="CC3300"/>
                </a:solidFill>
                <a:latin typeface="Comic Sans MS"/>
                <a:cs typeface="Comic Sans MS"/>
              </a:rPr>
              <a:t>r</a:t>
            </a:r>
            <a:r>
              <a:rPr sz="2800" b="1" spc="10" dirty="0">
                <a:solidFill>
                  <a:srgbClr val="CC330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F</a:t>
            </a:r>
            <a:r>
              <a:rPr sz="2800" b="1" spc="-20" dirty="0">
                <a:latin typeface="Comic Sans MS"/>
                <a:cs typeface="Comic Sans MS"/>
              </a:rPr>
              <a:t>e</a:t>
            </a:r>
            <a:r>
              <a:rPr sz="2800" b="1" spc="-10" dirty="0">
                <a:latin typeface="Comic Sans MS"/>
                <a:cs typeface="Comic Sans MS"/>
              </a:rPr>
              <a:t>noti</a:t>
            </a:r>
            <a:r>
              <a:rPr sz="2800" b="1" dirty="0">
                <a:latin typeface="Comic Sans MS"/>
                <a:cs typeface="Comic Sans MS"/>
              </a:rPr>
              <a:t>p</a:t>
            </a:r>
            <a:r>
              <a:rPr sz="2800" spc="-5" dirty="0">
                <a:latin typeface="Comic Sans MS"/>
                <a:cs typeface="Comic Sans MS"/>
              </a:rPr>
              <a:t>: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CC3300"/>
                </a:solidFill>
                <a:latin typeface="Comic Sans MS"/>
                <a:cs typeface="Comic Sans MS"/>
              </a:rPr>
              <a:t>Düz</a:t>
            </a:r>
            <a:endParaRPr sz="2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b="1" spc="-5" dirty="0">
                <a:latin typeface="Comic Sans MS"/>
                <a:cs typeface="Comic Sans MS"/>
              </a:rPr>
              <a:t>Genotipik oran</a:t>
            </a:r>
            <a:r>
              <a:rPr sz="2800" b="1" spc="-10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1</a:t>
            </a:r>
            <a:endParaRPr sz="2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b="1" spc="-5" dirty="0">
                <a:latin typeface="Comic Sans MS"/>
                <a:cs typeface="Comic Sans MS"/>
              </a:rPr>
              <a:t>Fenotipik oran</a:t>
            </a:r>
            <a:r>
              <a:rPr sz="2800" b="1" spc="-10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1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51076" y="2997263"/>
            <a:ext cx="723900" cy="646430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3600" b="1" spc="-5" dirty="0">
                <a:latin typeface="Arial"/>
                <a:cs typeface="Arial"/>
              </a:rPr>
              <a:t>F1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392" y="1560575"/>
              <a:ext cx="676656" cy="9083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19" y="1632203"/>
              <a:ext cx="2363724" cy="7894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9151" y="1632203"/>
              <a:ext cx="934212" cy="7894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23972" y="1632203"/>
              <a:ext cx="1100327" cy="7894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11879" y="1632203"/>
              <a:ext cx="1642872" cy="7894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85359" y="1632203"/>
              <a:ext cx="1141476" cy="7894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57444" y="1632203"/>
              <a:ext cx="1100327" cy="7894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5352" y="1632203"/>
              <a:ext cx="1490472" cy="7894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392" y="2072640"/>
              <a:ext cx="676656" cy="9083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79520" y="2144268"/>
              <a:ext cx="867155" cy="7894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55691" y="2144268"/>
              <a:ext cx="679703" cy="7894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4015" y="2144268"/>
              <a:ext cx="867156" cy="78943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42290" y="1715211"/>
            <a:ext cx="2392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95"/>
              </a:spcBef>
              <a:buFont typeface="Comic Sans MS"/>
              <a:buChar char="•"/>
              <a:tabLst>
                <a:tab pos="342265" algn="l"/>
                <a:tab pos="342900" algn="l"/>
              </a:tabLst>
            </a:pPr>
            <a:r>
              <a:rPr sz="2800" b="1" spc="-5" dirty="0">
                <a:latin typeface="Comic Sans MS"/>
                <a:cs typeface="Comic Sans MS"/>
              </a:rPr>
              <a:t>çapr</a:t>
            </a:r>
            <a:r>
              <a:rPr sz="2800" b="1" spc="-20" dirty="0">
                <a:latin typeface="Comic Sans MS"/>
                <a:cs typeface="Comic Sans MS"/>
              </a:rPr>
              <a:t>a</a:t>
            </a:r>
            <a:r>
              <a:rPr sz="2800" b="1" spc="-10" dirty="0">
                <a:latin typeface="Comic Sans MS"/>
                <a:cs typeface="Comic Sans MS"/>
              </a:rPr>
              <a:t>zl</a:t>
            </a:r>
            <a:r>
              <a:rPr sz="2800" b="1" spc="-20" dirty="0">
                <a:latin typeface="Comic Sans MS"/>
                <a:cs typeface="Comic Sans MS"/>
              </a:rPr>
              <a:t>a</a:t>
            </a:r>
            <a:r>
              <a:rPr sz="2800" b="1" spc="-5" dirty="0">
                <a:latin typeface="Comic Sans MS"/>
                <a:cs typeface="Comic Sans MS"/>
              </a:rPr>
              <a:t>m</a:t>
            </a:r>
            <a:r>
              <a:rPr sz="2800" b="1" spc="-15" dirty="0">
                <a:latin typeface="Comic Sans MS"/>
                <a:cs typeface="Comic Sans MS"/>
              </a:rPr>
              <a:t>a</a:t>
            </a:r>
            <a:r>
              <a:rPr sz="2800" b="1" spc="-5" dirty="0">
                <a:latin typeface="Comic Sans MS"/>
                <a:cs typeface="Comic Sans MS"/>
              </a:rPr>
              <a:t>: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2290" y="2227579"/>
            <a:ext cx="137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mic Sans MS"/>
                <a:cs typeface="Comic Sans MS"/>
              </a:rPr>
              <a:t>•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32251" y="1629245"/>
            <a:ext cx="2197100" cy="10502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Düz</a:t>
            </a:r>
            <a:r>
              <a:rPr sz="2800" b="1" spc="-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tohum</a:t>
            </a:r>
            <a:r>
              <a:rPr sz="2800" b="1" spc="-4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x</a:t>
            </a:r>
            <a:endParaRPr sz="2800">
              <a:latin typeface="Comic Sans MS"/>
              <a:cs typeface="Comic Sans MS"/>
            </a:endParaRPr>
          </a:p>
          <a:p>
            <a:pPr marL="136525" algn="ctr">
              <a:lnSpc>
                <a:spcPct val="100000"/>
              </a:lnSpc>
              <a:spcBef>
                <a:spcPts val="670"/>
              </a:spcBef>
            </a:pPr>
            <a:r>
              <a:rPr sz="2800" b="1" spc="-10" dirty="0">
                <a:latin typeface="Comic Sans MS"/>
                <a:cs typeface="Comic Sans MS"/>
              </a:rPr>
              <a:t>Rr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64226" y="1629245"/>
            <a:ext cx="2136140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1625">
              <a:lnSpc>
                <a:spcPct val="120000"/>
              </a:lnSpc>
              <a:spcBef>
                <a:spcPts val="100"/>
              </a:spcBef>
              <a:tabLst>
                <a:tab pos="1080770" algn="l"/>
              </a:tabLst>
            </a:pP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Düz</a:t>
            </a:r>
            <a:r>
              <a:rPr sz="2800" b="1" spc="-8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tohum </a:t>
            </a:r>
            <a:r>
              <a:rPr sz="2800" b="1" spc="-119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x	</a:t>
            </a:r>
            <a:r>
              <a:rPr sz="2800" b="1" spc="-10" dirty="0">
                <a:latin typeface="Comic Sans MS"/>
                <a:cs typeface="Comic Sans MS"/>
              </a:rPr>
              <a:t>Rr</a:t>
            </a:r>
            <a:endParaRPr sz="2800">
              <a:latin typeface="Comic Sans MS"/>
              <a:cs typeface="Comic Sans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90727" y="733044"/>
            <a:ext cx="7894320" cy="1231900"/>
            <a:chOff x="490727" y="733044"/>
            <a:chExt cx="7894320" cy="1231900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0727" y="733044"/>
              <a:ext cx="1068324" cy="12313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3355" y="1104900"/>
              <a:ext cx="731519" cy="8382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99972" y="733044"/>
              <a:ext cx="2426207" cy="12313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97707" y="733044"/>
              <a:ext cx="1972056" cy="12313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24399" y="733044"/>
              <a:ext cx="3660648" cy="1231391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797966" y="870331"/>
            <a:ext cx="38258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847090" algn="l"/>
              </a:tabLst>
            </a:pPr>
            <a:r>
              <a:rPr sz="4400" spc="5" dirty="0"/>
              <a:t>F</a:t>
            </a:r>
            <a:r>
              <a:rPr sz="4350" spc="7" baseline="-21072" dirty="0"/>
              <a:t>1	</a:t>
            </a:r>
            <a:r>
              <a:rPr sz="4400" spc="-5" dirty="0"/>
              <a:t>Monohibrid</a:t>
            </a:r>
            <a:endParaRPr sz="4400"/>
          </a:p>
        </p:txBody>
      </p:sp>
      <p:sp>
        <p:nvSpPr>
          <p:cNvPr id="26" name="object 26"/>
          <p:cNvSpPr txBox="1"/>
          <p:nvPr/>
        </p:nvSpPr>
        <p:spPr>
          <a:xfrm>
            <a:off x="5057647" y="870331"/>
            <a:ext cx="29571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CC3300"/>
                </a:solidFill>
                <a:latin typeface="Comic Sans MS"/>
                <a:cs typeface="Comic Sans MS"/>
              </a:rPr>
              <a:t>birleştirme</a:t>
            </a:r>
            <a:endParaRPr sz="4400">
              <a:latin typeface="Comic Sans MS"/>
              <a:cs typeface="Comic Sans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214437" y="4064063"/>
            <a:ext cx="3438525" cy="2676525"/>
            <a:chOff x="1214437" y="4064063"/>
            <a:chExt cx="3438525" cy="2676525"/>
          </a:xfrm>
        </p:grpSpPr>
        <p:sp>
          <p:nvSpPr>
            <p:cNvPr id="28" name="object 28"/>
            <p:cNvSpPr/>
            <p:nvPr/>
          </p:nvSpPr>
          <p:spPr>
            <a:xfrm>
              <a:off x="1295400" y="4145026"/>
              <a:ext cx="3352800" cy="2590800"/>
            </a:xfrm>
            <a:custGeom>
              <a:avLst/>
              <a:gdLst/>
              <a:ahLst/>
              <a:cxnLst/>
              <a:rect l="l" t="t" r="r" b="b"/>
              <a:pathLst>
                <a:path w="3352800" h="2590800">
                  <a:moveTo>
                    <a:pt x="457200" y="0"/>
                  </a:moveTo>
                  <a:lnTo>
                    <a:pt x="457200" y="2590736"/>
                  </a:lnTo>
                </a:path>
                <a:path w="3352800" h="2590800">
                  <a:moveTo>
                    <a:pt x="0" y="304800"/>
                  </a:moveTo>
                  <a:lnTo>
                    <a:pt x="3352800" y="304800"/>
                  </a:lnTo>
                </a:path>
              </a:pathLst>
            </a:custGeom>
            <a:ln w="952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19200" y="6735762"/>
              <a:ext cx="3429000" cy="0"/>
            </a:xfrm>
            <a:custGeom>
              <a:avLst/>
              <a:gdLst/>
              <a:ahLst/>
              <a:cxnLst/>
              <a:rect l="l" t="t" r="r" b="b"/>
              <a:pathLst>
                <a:path w="3429000">
                  <a:moveTo>
                    <a:pt x="0" y="0"/>
                  </a:moveTo>
                  <a:lnTo>
                    <a:pt x="3429000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19200" y="4068826"/>
              <a:ext cx="3429000" cy="2667000"/>
            </a:xfrm>
            <a:custGeom>
              <a:avLst/>
              <a:gdLst/>
              <a:ahLst/>
              <a:cxnLst/>
              <a:rect l="l" t="t" r="r" b="b"/>
              <a:pathLst>
                <a:path w="3429000" h="2667000">
                  <a:moveTo>
                    <a:pt x="0" y="1523936"/>
                  </a:moveTo>
                  <a:lnTo>
                    <a:pt x="3429000" y="1523936"/>
                  </a:lnTo>
                </a:path>
                <a:path w="3429000" h="2667000">
                  <a:moveTo>
                    <a:pt x="1905000" y="76200"/>
                  </a:moveTo>
                  <a:lnTo>
                    <a:pt x="1905000" y="2666936"/>
                  </a:lnTo>
                </a:path>
                <a:path w="3429000" h="2667000">
                  <a:moveTo>
                    <a:pt x="3429000" y="0"/>
                  </a:moveTo>
                  <a:lnTo>
                    <a:pt x="3429000" y="2666936"/>
                  </a:lnTo>
                </a:path>
              </a:pathLst>
            </a:custGeom>
            <a:ln w="952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298194" y="4842128"/>
            <a:ext cx="318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C3300"/>
                </a:solidFill>
                <a:latin typeface="Comic Sans MS"/>
                <a:cs typeface="Comic Sans MS"/>
              </a:rPr>
              <a:t>R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60775" y="3775075"/>
            <a:ext cx="245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C3300"/>
                </a:solidFill>
                <a:latin typeface="Comic Sans MS"/>
                <a:cs typeface="Comic Sans MS"/>
              </a:rPr>
              <a:t>r</a:t>
            </a:r>
            <a:endParaRPr sz="3600" dirty="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88794" y="3775075"/>
            <a:ext cx="318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C3300"/>
                </a:solidFill>
                <a:latin typeface="Comic Sans MS"/>
                <a:cs typeface="Comic Sans MS"/>
              </a:rPr>
              <a:t>R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52600" y="4449826"/>
            <a:ext cx="1371600" cy="1143000"/>
          </a:xfrm>
          <a:prstGeom prst="rect">
            <a:avLst/>
          </a:prstGeom>
          <a:ln w="9525">
            <a:solidFill>
              <a:srgbClr val="808080"/>
            </a:solidFill>
          </a:ln>
        </p:spPr>
        <p:txBody>
          <a:bodyPr vert="horz" wrap="square" lIns="0" tIns="328295" rIns="0" bIns="0" rtlCol="0">
            <a:spAutoFit/>
          </a:bodyPr>
          <a:lstStyle/>
          <a:p>
            <a:pPr marL="396240">
              <a:lnSpc>
                <a:spcPct val="100000"/>
              </a:lnSpc>
              <a:spcBef>
                <a:spcPts val="2585"/>
              </a:spcBef>
            </a:pPr>
            <a:r>
              <a:rPr sz="3600" b="1" spc="-5" dirty="0">
                <a:solidFill>
                  <a:srgbClr val="724C26"/>
                </a:solidFill>
                <a:latin typeface="Comic Sans MS"/>
                <a:cs typeface="Comic Sans MS"/>
              </a:rPr>
              <a:t>RR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98194" y="5908954"/>
            <a:ext cx="25984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  <a:tab pos="2146300" algn="l"/>
              </a:tabLst>
            </a:pPr>
            <a:r>
              <a:rPr sz="3600" b="1" dirty="0">
                <a:solidFill>
                  <a:srgbClr val="CC3300"/>
                </a:solidFill>
                <a:latin typeface="Comic Sans MS"/>
                <a:cs typeface="Comic Sans MS"/>
              </a:rPr>
              <a:t>r	</a:t>
            </a:r>
            <a:r>
              <a:rPr sz="3600" b="1" spc="-5" dirty="0">
                <a:solidFill>
                  <a:srgbClr val="724C26"/>
                </a:solidFill>
                <a:latin typeface="Comic Sans MS"/>
                <a:cs typeface="Comic Sans MS"/>
              </a:rPr>
              <a:t>R</a:t>
            </a:r>
            <a:r>
              <a:rPr sz="3600" b="1" dirty="0">
                <a:solidFill>
                  <a:srgbClr val="724C26"/>
                </a:solidFill>
                <a:latin typeface="Comic Sans MS"/>
                <a:cs typeface="Comic Sans MS"/>
              </a:rPr>
              <a:t>r	</a:t>
            </a:r>
            <a:r>
              <a:rPr sz="3600" b="1" spc="-5" dirty="0">
                <a:solidFill>
                  <a:srgbClr val="724C26"/>
                </a:solidFill>
                <a:latin typeface="Comic Sans MS"/>
                <a:cs typeface="Comic Sans MS"/>
              </a:rPr>
              <a:t>rr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24200" y="4449826"/>
            <a:ext cx="1524000" cy="1143000"/>
          </a:xfrm>
          <a:prstGeom prst="rect">
            <a:avLst/>
          </a:prstGeom>
          <a:ln w="9525">
            <a:solidFill>
              <a:srgbClr val="808080"/>
            </a:solidFill>
          </a:ln>
        </p:spPr>
        <p:txBody>
          <a:bodyPr vert="horz" wrap="square" lIns="0" tIns="328295" rIns="0" bIns="0" rtlCol="0">
            <a:spAutoFit/>
          </a:bodyPr>
          <a:lstStyle/>
          <a:p>
            <a:pPr marL="244475">
              <a:lnSpc>
                <a:spcPct val="100000"/>
              </a:lnSpc>
              <a:spcBef>
                <a:spcPts val="2585"/>
              </a:spcBef>
            </a:pPr>
            <a:r>
              <a:rPr sz="3600" b="1" spc="-5" dirty="0">
                <a:solidFill>
                  <a:srgbClr val="724C26"/>
                </a:solidFill>
                <a:latin typeface="Comic Sans MS"/>
                <a:cs typeface="Comic Sans MS"/>
              </a:rPr>
              <a:t>Rr</a:t>
            </a:r>
            <a:endParaRPr sz="3600">
              <a:latin typeface="Comic Sans MS"/>
              <a:cs typeface="Comic Sans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658867" y="3288791"/>
            <a:ext cx="4485640" cy="2710180"/>
            <a:chOff x="4658867" y="3288791"/>
            <a:chExt cx="4485640" cy="2710180"/>
          </a:xfrm>
        </p:grpSpPr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58867" y="3288791"/>
              <a:ext cx="1449324" cy="78943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38800" y="3288791"/>
              <a:ext cx="758951" cy="78943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28359" y="3288791"/>
              <a:ext cx="623315" cy="78943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90487" y="3288791"/>
              <a:ext cx="1231391" cy="78943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52488" y="3288791"/>
              <a:ext cx="867155" cy="78943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50251" y="3288791"/>
              <a:ext cx="778764" cy="78943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59623" y="3288791"/>
              <a:ext cx="810768" cy="78943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658867" y="3931919"/>
              <a:ext cx="1712976" cy="7894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17335" y="3922775"/>
              <a:ext cx="1220723" cy="78943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68667" y="3931919"/>
              <a:ext cx="2275331" cy="78943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58867" y="4568951"/>
              <a:ext cx="864108" cy="78943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53583" y="4568951"/>
              <a:ext cx="1309115" cy="78943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93307" y="4568951"/>
              <a:ext cx="623315" cy="78943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368795" y="4568951"/>
              <a:ext cx="1426463" cy="78943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58867" y="5209031"/>
              <a:ext cx="684276" cy="78943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873751" y="5209031"/>
              <a:ext cx="623315" cy="78943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27675" y="5209031"/>
              <a:ext cx="1309115" cy="78943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867400" y="5209031"/>
              <a:ext cx="934211" cy="78943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32219" y="5209031"/>
              <a:ext cx="1056131" cy="789432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4867402" y="3155594"/>
            <a:ext cx="4060190" cy="1312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800"/>
              </a:lnSpc>
              <a:spcBef>
                <a:spcPts val="100"/>
              </a:spcBef>
            </a:pPr>
            <a:r>
              <a:rPr sz="2800" b="1" spc="-5" dirty="0">
                <a:latin typeface="Comic Sans MS"/>
                <a:cs typeface="Comic Sans MS"/>
              </a:rPr>
              <a:t>Geno</a:t>
            </a:r>
            <a:r>
              <a:rPr sz="2800" b="1" spc="-10" dirty="0">
                <a:latin typeface="Comic Sans MS"/>
                <a:cs typeface="Comic Sans MS"/>
              </a:rPr>
              <a:t>ti</a:t>
            </a:r>
            <a:r>
              <a:rPr sz="2800" b="1" dirty="0">
                <a:latin typeface="Comic Sans MS"/>
                <a:cs typeface="Comic Sans MS"/>
              </a:rPr>
              <a:t>p</a:t>
            </a:r>
            <a:r>
              <a:rPr sz="2800" b="1" spc="-5" dirty="0">
                <a:latin typeface="Comic Sans MS"/>
                <a:cs typeface="Comic Sans MS"/>
              </a:rPr>
              <a:t>:</a:t>
            </a:r>
            <a:r>
              <a:rPr sz="2800" b="1" spc="-365" dirty="0"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CC3300"/>
                </a:solidFill>
                <a:latin typeface="Comic Sans MS"/>
                <a:cs typeface="Comic Sans MS"/>
              </a:rPr>
              <a:t>RR</a:t>
            </a:r>
            <a:r>
              <a:rPr sz="2800" b="1" spc="-5" dirty="0">
                <a:solidFill>
                  <a:srgbClr val="CC3300"/>
                </a:solidFill>
                <a:latin typeface="Comic Sans MS"/>
                <a:cs typeface="Comic Sans MS"/>
              </a:rPr>
              <a:t>, </a:t>
            </a:r>
            <a:r>
              <a:rPr sz="2800" b="1" spc="-10" dirty="0">
                <a:solidFill>
                  <a:srgbClr val="CC3300"/>
                </a:solidFill>
                <a:latin typeface="Comic Sans MS"/>
                <a:cs typeface="Comic Sans MS"/>
              </a:rPr>
              <a:t>R</a:t>
            </a:r>
            <a:r>
              <a:rPr sz="2800" b="1" spc="-5" dirty="0">
                <a:solidFill>
                  <a:srgbClr val="CC3300"/>
                </a:solidFill>
                <a:latin typeface="Comic Sans MS"/>
                <a:cs typeface="Comic Sans MS"/>
              </a:rPr>
              <a:t>r,</a:t>
            </a:r>
            <a:r>
              <a:rPr sz="2800" b="1" spc="10" dirty="0">
                <a:solidFill>
                  <a:srgbClr val="CC330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CC3300"/>
                </a:solidFill>
                <a:latin typeface="Comic Sans MS"/>
                <a:cs typeface="Comic Sans MS"/>
              </a:rPr>
              <a:t>rr  </a:t>
            </a:r>
            <a:r>
              <a:rPr sz="2800" b="1" spc="-5" dirty="0">
                <a:latin typeface="Comic Sans MS"/>
                <a:cs typeface="Comic Sans MS"/>
              </a:rPr>
              <a:t>Fenotip</a:t>
            </a:r>
            <a:r>
              <a:rPr sz="2800" spc="-5" dirty="0">
                <a:latin typeface="Comic Sans MS"/>
                <a:cs typeface="Comic Sans MS"/>
              </a:rPr>
              <a:t>: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CC3300"/>
                </a:solidFill>
                <a:latin typeface="Arial"/>
                <a:cs typeface="Arial"/>
              </a:rPr>
              <a:t>Düz</a:t>
            </a: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C3300"/>
                </a:solidFill>
                <a:latin typeface="Comic Sans MS"/>
                <a:cs typeface="Comic Sans MS"/>
              </a:rPr>
              <a:t>ve</a:t>
            </a:r>
            <a:r>
              <a:rPr sz="2800" b="1" spc="-25" dirty="0">
                <a:solidFill>
                  <a:srgbClr val="CC330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CC3300"/>
                </a:solidFill>
                <a:latin typeface="Comic Sans MS"/>
                <a:cs typeface="Comic Sans MS"/>
              </a:rPr>
              <a:t>buruşuk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867402" y="4439798"/>
            <a:ext cx="141478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z="2800" b="1" spc="-10" dirty="0">
                <a:latin typeface="Comic Sans MS"/>
                <a:cs typeface="Comic Sans MS"/>
              </a:rPr>
              <a:t>G.</a:t>
            </a:r>
            <a:r>
              <a:rPr sz="2800" b="1" spc="-5" dirty="0">
                <a:latin typeface="Comic Sans MS"/>
                <a:cs typeface="Comic Sans MS"/>
              </a:rPr>
              <a:t>oran</a:t>
            </a:r>
            <a:r>
              <a:rPr sz="2800" b="1" spc="-10" dirty="0">
                <a:latin typeface="Comic Sans MS"/>
                <a:cs typeface="Comic Sans MS"/>
              </a:rPr>
              <a:t>ı</a:t>
            </a:r>
            <a:r>
              <a:rPr sz="2800" b="1" spc="-5" dirty="0">
                <a:latin typeface="Comic Sans MS"/>
                <a:cs typeface="Comic Sans MS"/>
              </a:rPr>
              <a:t>:  F.oranı: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541134" y="4439798"/>
            <a:ext cx="1018540" cy="1306195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775"/>
              </a:spcBef>
            </a:pPr>
            <a:r>
              <a:rPr sz="2800" b="1" spc="-10" dirty="0">
                <a:solidFill>
                  <a:srgbClr val="CC3300"/>
                </a:solidFill>
                <a:latin typeface="Comic Sans MS"/>
                <a:cs typeface="Comic Sans MS"/>
              </a:rPr>
              <a:t>1:2:1</a:t>
            </a:r>
            <a:endParaRPr sz="2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800" b="1" spc="-10" dirty="0">
                <a:solidFill>
                  <a:srgbClr val="CC3300"/>
                </a:solidFill>
                <a:latin typeface="Comic Sans MS"/>
                <a:cs typeface="Comic Sans MS"/>
              </a:rPr>
              <a:t>3:1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771775" y="528002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527803" y="6126276"/>
            <a:ext cx="546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F2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6123" y="679703"/>
              <a:ext cx="4477512" cy="19994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7108" y="679703"/>
              <a:ext cx="1911095" cy="19994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1804" y="1776984"/>
              <a:ext cx="5762244" cy="199948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92348" y="908430"/>
            <a:ext cx="461581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4320">
              <a:lnSpc>
                <a:spcPct val="100000"/>
              </a:lnSpc>
              <a:spcBef>
                <a:spcPts val="100"/>
              </a:spcBef>
            </a:pPr>
            <a:r>
              <a:rPr sz="7200" spc="-5" dirty="0"/>
              <a:t>Mendel’in </a:t>
            </a:r>
            <a:r>
              <a:rPr sz="7200" spc="-3110" dirty="0"/>
              <a:t> </a:t>
            </a:r>
            <a:r>
              <a:rPr sz="7200" dirty="0"/>
              <a:t>önermeleri</a:t>
            </a:r>
            <a:endParaRPr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190" y="932815"/>
            <a:ext cx="8210550" cy="3695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5620">
              <a:lnSpc>
                <a:spcPts val="3190"/>
              </a:lnSpc>
              <a:spcBef>
                <a:spcPts val="95"/>
              </a:spcBef>
              <a:buAutoNum type="arabicPeriod"/>
              <a:tabLst>
                <a:tab pos="528320" algn="l"/>
              </a:tabLst>
            </a:pPr>
            <a:r>
              <a:rPr sz="2800" b="1" spc="-5" dirty="0">
                <a:solidFill>
                  <a:srgbClr val="222268"/>
                </a:solidFill>
                <a:latin typeface="Comic Sans MS"/>
                <a:cs typeface="Comic Sans MS"/>
              </a:rPr>
              <a:t>ÇİFTLER</a:t>
            </a:r>
            <a:r>
              <a:rPr sz="2800" b="1" dirty="0">
                <a:solidFill>
                  <a:srgbClr val="222268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222268"/>
                </a:solidFill>
                <a:latin typeface="Comic Sans MS"/>
                <a:cs typeface="Comic Sans MS"/>
              </a:rPr>
              <a:t>HALİNDEKİ</a:t>
            </a:r>
            <a:r>
              <a:rPr sz="2800" b="1" spc="5" dirty="0">
                <a:solidFill>
                  <a:srgbClr val="222268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222268"/>
                </a:solidFill>
                <a:latin typeface="Comic Sans MS"/>
                <a:cs typeface="Comic Sans MS"/>
              </a:rPr>
              <a:t>BİRİM</a:t>
            </a:r>
            <a:r>
              <a:rPr sz="2800" b="1" spc="-15" dirty="0">
                <a:solidFill>
                  <a:srgbClr val="222268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222268"/>
                </a:solidFill>
                <a:latin typeface="Comic Sans MS"/>
                <a:cs typeface="Comic Sans MS"/>
              </a:rPr>
              <a:t>FAKTÖRLER:</a:t>
            </a:r>
            <a:endParaRPr sz="2800">
              <a:latin typeface="Comic Sans MS"/>
              <a:cs typeface="Comic Sans MS"/>
            </a:endParaRPr>
          </a:p>
          <a:p>
            <a:pPr marL="527685" marR="943610">
              <a:lnSpc>
                <a:spcPct val="90000"/>
              </a:lnSpc>
              <a:spcBef>
                <a:spcPts val="165"/>
              </a:spcBef>
            </a:pPr>
            <a:r>
              <a:rPr sz="2800" spc="-5" dirty="0">
                <a:latin typeface="Comic Sans MS"/>
                <a:cs typeface="Comic Sans MS"/>
              </a:rPr>
              <a:t>Genetik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karakterler</a:t>
            </a:r>
            <a:r>
              <a:rPr sz="2800" spc="6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her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bir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organizmada </a:t>
            </a:r>
            <a:r>
              <a:rPr sz="2800" spc="-819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çiftler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halinde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bulunan</a:t>
            </a:r>
            <a:r>
              <a:rPr sz="2800" spc="-5" dirty="0">
                <a:latin typeface="Comic Sans MS"/>
                <a:cs typeface="Comic Sans MS"/>
              </a:rPr>
              <a:t> birim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faktörler 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tarafından</a:t>
            </a:r>
            <a:r>
              <a:rPr sz="2800" spc="5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kontrol</a:t>
            </a:r>
            <a:r>
              <a:rPr sz="2800" spc="-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edilmektedir.</a:t>
            </a:r>
            <a:endParaRPr sz="2800">
              <a:latin typeface="Comic Sans MS"/>
              <a:cs typeface="Comic Sans MS"/>
            </a:endParaRPr>
          </a:p>
          <a:p>
            <a:pPr marL="527685" indent="-515620">
              <a:lnSpc>
                <a:spcPct val="100000"/>
              </a:lnSpc>
              <a:spcBef>
                <a:spcPts val="340"/>
              </a:spcBef>
              <a:buAutoNum type="arabicPeriod" startAt="2"/>
              <a:tabLst>
                <a:tab pos="528320" algn="l"/>
              </a:tabLst>
            </a:pPr>
            <a:r>
              <a:rPr sz="2800" b="1" spc="-10" dirty="0">
                <a:solidFill>
                  <a:srgbClr val="222268"/>
                </a:solidFill>
                <a:latin typeface="Comic Sans MS"/>
                <a:cs typeface="Comic Sans MS"/>
              </a:rPr>
              <a:t>BASKINLIK/ÇEKİNİKLİK:</a:t>
            </a:r>
            <a:endParaRPr sz="2800">
              <a:latin typeface="Comic Sans MS"/>
              <a:cs typeface="Comic Sans MS"/>
            </a:endParaRPr>
          </a:p>
          <a:p>
            <a:pPr marL="527685" marR="5080">
              <a:lnSpc>
                <a:spcPts val="3020"/>
              </a:lnSpc>
              <a:spcBef>
                <a:spcPts val="720"/>
              </a:spcBef>
            </a:pPr>
            <a:r>
              <a:rPr sz="2800" spc="-5" dirty="0">
                <a:latin typeface="Comic Sans MS"/>
                <a:cs typeface="Comic Sans MS"/>
              </a:rPr>
              <a:t>Tek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bir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bireydeki</a:t>
            </a:r>
            <a:r>
              <a:rPr sz="2800" spc="4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tek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bir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karakterden, </a:t>
            </a:r>
            <a:r>
              <a:rPr sz="2800" spc="-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birbirinden</a:t>
            </a:r>
            <a:r>
              <a:rPr sz="2800" spc="5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farklı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iki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faktör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sorumlu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olduğunda </a:t>
            </a:r>
            <a:r>
              <a:rPr sz="2800" spc="-819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birim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faktörlerden</a:t>
            </a:r>
            <a:r>
              <a:rPr sz="2800" spc="4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biri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diğerine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baskındır, </a:t>
            </a:r>
            <a:r>
              <a:rPr sz="2800" spc="-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diğeri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ise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çekiniktir.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23185"/>
            <a:ext cx="8007350" cy="2429511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b="1" dirty="0">
                <a:solidFill>
                  <a:srgbClr val="222268"/>
                </a:solidFill>
                <a:latin typeface="Comic Sans MS"/>
                <a:cs typeface="Comic Sans MS"/>
              </a:rPr>
              <a:t>3.</a:t>
            </a:r>
            <a:r>
              <a:rPr sz="3200" b="1" spc="-680" dirty="0">
                <a:solidFill>
                  <a:srgbClr val="222268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222268"/>
                </a:solidFill>
                <a:latin typeface="Comic Sans MS"/>
                <a:cs typeface="Comic Sans MS"/>
              </a:rPr>
              <a:t>AYRILM</a:t>
            </a:r>
            <a:r>
              <a:rPr sz="3200" b="1" dirty="0">
                <a:solidFill>
                  <a:srgbClr val="222268"/>
                </a:solidFill>
                <a:latin typeface="Comic Sans MS"/>
                <a:cs typeface="Comic Sans MS"/>
              </a:rPr>
              <a:t>A</a:t>
            </a:r>
            <a:r>
              <a:rPr sz="3200" b="1" spc="-20" dirty="0">
                <a:solidFill>
                  <a:srgbClr val="222268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222268"/>
                </a:solidFill>
                <a:latin typeface="Comic Sans MS"/>
                <a:cs typeface="Comic Sans MS"/>
              </a:rPr>
              <a:t>(SEGREGASYON):</a:t>
            </a:r>
            <a:endParaRPr sz="3200" dirty="0">
              <a:latin typeface="Comic Sans MS"/>
              <a:cs typeface="Comic Sans MS"/>
            </a:endParaRPr>
          </a:p>
          <a:p>
            <a:pPr marL="527685" marR="5080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latin typeface="Comic Sans MS"/>
                <a:cs typeface="Comic Sans MS"/>
              </a:rPr>
              <a:t>Gamet </a:t>
            </a:r>
            <a:r>
              <a:rPr sz="2800" spc="-5" dirty="0">
                <a:latin typeface="Comic Sans MS"/>
                <a:cs typeface="Comic Sans MS"/>
              </a:rPr>
              <a:t>oluşumu </a:t>
            </a:r>
            <a:r>
              <a:rPr sz="2800" dirty="0">
                <a:latin typeface="Comic Sans MS"/>
                <a:cs typeface="Comic Sans MS"/>
              </a:rPr>
              <a:t>sırasında çiftler halinde </a:t>
            </a:r>
            <a:r>
              <a:rPr sz="2800" spc="-944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bulunan</a:t>
            </a:r>
            <a:r>
              <a:rPr sz="2800" spc="-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birim</a:t>
            </a:r>
            <a:r>
              <a:rPr sz="2800" dirty="0">
                <a:latin typeface="Comic Sans MS"/>
                <a:cs typeface="Comic Sans MS"/>
              </a:rPr>
              <a:t> faktörler</a:t>
            </a:r>
            <a:r>
              <a:rPr sz="2800" spc="-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rastgele</a:t>
            </a:r>
            <a:endParaRPr sz="2800" dirty="0">
              <a:latin typeface="Comic Sans MS"/>
              <a:cs typeface="Comic Sans MS"/>
            </a:endParaRPr>
          </a:p>
          <a:p>
            <a:pPr marL="527685">
              <a:lnSpc>
                <a:spcPct val="100000"/>
              </a:lnSpc>
            </a:pPr>
            <a:r>
              <a:rPr sz="2800" dirty="0">
                <a:latin typeface="Comic Sans MS"/>
                <a:cs typeface="Comic Sans MS"/>
              </a:rPr>
              <a:t>ayrılırlar</a:t>
            </a:r>
            <a:r>
              <a:rPr sz="2800" spc="-5" dirty="0">
                <a:latin typeface="Comic Sans MS"/>
                <a:cs typeface="Comic Sans MS"/>
              </a:rPr>
              <a:t> ve</a:t>
            </a:r>
            <a:r>
              <a:rPr sz="2800" spc="-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her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bir </a:t>
            </a:r>
            <a:r>
              <a:rPr sz="2800" dirty="0">
                <a:latin typeface="Comic Sans MS"/>
                <a:cs typeface="Comic Sans MS"/>
              </a:rPr>
              <a:t>gamet </a:t>
            </a:r>
            <a:r>
              <a:rPr sz="2800" spc="-5" dirty="0">
                <a:latin typeface="Comic Sans MS"/>
                <a:cs typeface="Comic Sans MS"/>
              </a:rPr>
              <a:t>bunlardan</a:t>
            </a:r>
            <a:endParaRPr sz="2800" dirty="0">
              <a:latin typeface="Comic Sans MS"/>
              <a:cs typeface="Comic Sans MS"/>
            </a:endParaRPr>
          </a:p>
          <a:p>
            <a:pPr marL="527685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omic Sans MS"/>
                <a:cs typeface="Comic Sans MS"/>
              </a:rPr>
              <a:t>birini </a:t>
            </a:r>
            <a:r>
              <a:rPr sz="2800" dirty="0">
                <a:latin typeface="Comic Sans MS"/>
                <a:cs typeface="Comic Sans MS"/>
              </a:rPr>
              <a:t>ya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da</a:t>
            </a:r>
            <a:r>
              <a:rPr sz="2800" spc="-10" dirty="0"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omic Sans MS"/>
                <a:cs typeface="Comic Sans MS"/>
              </a:rPr>
              <a:t>diğerini </a:t>
            </a:r>
            <a:r>
              <a:rPr sz="2800" b="1" dirty="0">
                <a:solidFill>
                  <a:srgbClr val="C00000"/>
                </a:solidFill>
                <a:latin typeface="Comic Sans MS"/>
                <a:cs typeface="Comic Sans MS"/>
              </a:rPr>
              <a:t>eşit</a:t>
            </a:r>
            <a:r>
              <a:rPr sz="2800" b="1" spc="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omic Sans MS"/>
                <a:cs typeface="Comic Sans MS"/>
              </a:rPr>
              <a:t>olasılıkla</a:t>
            </a:r>
            <a:r>
              <a:rPr sz="2800" b="1" spc="1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alır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51370"/>
            <a:ext cx="7962265" cy="217233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3200" b="1" dirty="0">
                <a:solidFill>
                  <a:srgbClr val="222268"/>
                </a:solidFill>
                <a:latin typeface="Comic Sans MS"/>
                <a:cs typeface="Comic Sans MS"/>
              </a:rPr>
              <a:t>4.</a:t>
            </a:r>
            <a:r>
              <a:rPr sz="3200" b="1" spc="-35" dirty="0">
                <a:solidFill>
                  <a:srgbClr val="222268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222268"/>
                </a:solidFill>
                <a:latin typeface="Comic Sans MS"/>
                <a:cs typeface="Comic Sans MS"/>
              </a:rPr>
              <a:t>BAĞIMSIZ</a:t>
            </a:r>
            <a:r>
              <a:rPr sz="3200" b="1" spc="-35" dirty="0">
                <a:solidFill>
                  <a:srgbClr val="222268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222268"/>
                </a:solidFill>
                <a:latin typeface="Comic Sans MS"/>
                <a:cs typeface="Comic Sans MS"/>
              </a:rPr>
              <a:t>AÇILIM:</a:t>
            </a:r>
            <a:endParaRPr sz="3200" dirty="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</a:pPr>
            <a:r>
              <a:rPr lang="tr-TR" sz="3200" spc="-5" dirty="0" smtClean="0">
                <a:latin typeface="Comic Sans MS"/>
                <a:cs typeface="Comic Sans MS"/>
              </a:rPr>
              <a:t>     </a:t>
            </a:r>
            <a:r>
              <a:rPr sz="3200" spc="-5" dirty="0" err="1" smtClean="0">
                <a:latin typeface="Comic Sans MS"/>
                <a:cs typeface="Comic Sans MS"/>
              </a:rPr>
              <a:t>Gamet</a:t>
            </a:r>
            <a:r>
              <a:rPr sz="3200" spc="-5" dirty="0" smtClean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oluşumu sırasında </a:t>
            </a:r>
            <a:r>
              <a:rPr sz="3200" spc="-5" dirty="0">
                <a:latin typeface="Comic Sans MS"/>
                <a:cs typeface="Comic Sans MS"/>
              </a:rPr>
              <a:t>birim </a:t>
            </a:r>
            <a:r>
              <a:rPr sz="3200" dirty="0">
                <a:latin typeface="Comic Sans MS"/>
                <a:cs typeface="Comic Sans MS"/>
              </a:rPr>
              <a:t>faktörlerin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birbirinden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ayrılan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çiftleri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birbirinden 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bağımsız </a:t>
            </a:r>
            <a:r>
              <a:rPr sz="3200" dirty="0">
                <a:latin typeface="Comic Sans MS"/>
                <a:cs typeface="Comic Sans MS"/>
              </a:rPr>
              <a:t>olarak </a:t>
            </a:r>
            <a:r>
              <a:rPr sz="3200" spc="-5" dirty="0">
                <a:latin typeface="Comic Sans MS"/>
                <a:cs typeface="Comic Sans MS"/>
              </a:rPr>
              <a:t>dağılırlar.</a:t>
            </a:r>
            <a:endParaRPr sz="32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463" y="1815084"/>
              <a:ext cx="1289303" cy="12313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6296" y="1815084"/>
              <a:ext cx="1051560" cy="12313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9383" y="1815084"/>
              <a:ext cx="885444" cy="12313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6355" y="1815084"/>
              <a:ext cx="1815083" cy="12313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59" y="1815084"/>
              <a:ext cx="4395216" cy="123139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378966" y="1951736"/>
            <a:ext cx="60598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CC3300"/>
                </a:solidFill>
                <a:latin typeface="Comic Sans MS"/>
                <a:cs typeface="Comic Sans MS"/>
              </a:rPr>
              <a:t>Dihibrid</a:t>
            </a:r>
            <a:r>
              <a:rPr sz="4400" b="1" spc="-60" dirty="0">
                <a:solidFill>
                  <a:srgbClr val="CC3300"/>
                </a:solidFill>
                <a:latin typeface="Comic Sans MS"/>
                <a:cs typeface="Comic Sans MS"/>
              </a:rPr>
              <a:t> </a:t>
            </a:r>
            <a:r>
              <a:rPr sz="4400" b="1" spc="-5" dirty="0">
                <a:solidFill>
                  <a:srgbClr val="CC3300"/>
                </a:solidFill>
                <a:latin typeface="Comic Sans MS"/>
                <a:cs typeface="Comic Sans MS"/>
              </a:rPr>
              <a:t>birleştirmeler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9590" y="3304794"/>
            <a:ext cx="671512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İki karakter açısından yapılan </a:t>
            </a:r>
            <a:r>
              <a:rPr sz="4000" spc="-1100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birleştirmelerdir. </a:t>
            </a:r>
            <a:r>
              <a:rPr sz="4000" spc="-5" dirty="0">
                <a:latin typeface="Arial"/>
                <a:cs typeface="Arial"/>
              </a:rPr>
              <a:t>4. </a:t>
            </a:r>
            <a:r>
              <a:rPr sz="4000" spc="-10" dirty="0">
                <a:latin typeface="Arial"/>
                <a:cs typeface="Arial"/>
              </a:rPr>
              <a:t>önermenin </a:t>
            </a:r>
            <a:r>
              <a:rPr sz="4000" spc="-1100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oluşumuna</a:t>
            </a:r>
            <a:r>
              <a:rPr sz="4000" spc="2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yol açmıştır…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6555" y="194513"/>
            <a:ext cx="43345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</a:rPr>
              <a:t>Mendel</a:t>
            </a:r>
            <a:r>
              <a:rPr sz="4400" spc="-65" dirty="0">
                <a:solidFill>
                  <a:srgbClr val="FFFFFF"/>
                </a:solidFill>
              </a:rPr>
              <a:t> </a:t>
            </a:r>
            <a:r>
              <a:rPr sz="4400" spc="-5" dirty="0">
                <a:solidFill>
                  <a:srgbClr val="FFFFFF"/>
                </a:solidFill>
              </a:rPr>
              <a:t>Genetiği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2133600" y="1295400"/>
            <a:ext cx="46551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Gregor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Johann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Mendel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1292352"/>
              <a:ext cx="769620" cy="10378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976" y="1374647"/>
              <a:ext cx="2261616" cy="8991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8192" y="1374647"/>
              <a:ext cx="885444" cy="899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0235" y="1374647"/>
              <a:ext cx="2923032" cy="899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39867" y="1374647"/>
              <a:ext cx="976884" cy="8991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83352" y="1374647"/>
              <a:ext cx="2843783" cy="899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1828799"/>
              <a:ext cx="769620" cy="10378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9976" y="1911096"/>
              <a:ext cx="1280160" cy="8991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6736" y="1911096"/>
              <a:ext cx="644651" cy="8991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27988" y="1911096"/>
              <a:ext cx="644651" cy="8991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9239" y="1911096"/>
              <a:ext cx="955547" cy="8991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61388" y="1911096"/>
              <a:ext cx="710184" cy="89916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981200" y="4325746"/>
              <a:ext cx="4648200" cy="485775"/>
            </a:xfrm>
            <a:custGeom>
              <a:avLst/>
              <a:gdLst/>
              <a:ahLst/>
              <a:cxnLst/>
              <a:rect l="l" t="t" r="r" b="b"/>
              <a:pathLst>
                <a:path w="4648200" h="485775">
                  <a:moveTo>
                    <a:pt x="1074293" y="35179"/>
                  </a:moveTo>
                  <a:lnTo>
                    <a:pt x="1059307" y="127"/>
                  </a:lnTo>
                  <a:lnTo>
                    <a:pt x="97536" y="412356"/>
                  </a:lnTo>
                  <a:lnTo>
                    <a:pt x="82550" y="377317"/>
                  </a:lnTo>
                  <a:lnTo>
                    <a:pt x="0" y="474853"/>
                  </a:lnTo>
                  <a:lnTo>
                    <a:pt x="127508" y="482346"/>
                  </a:lnTo>
                  <a:lnTo>
                    <a:pt x="115709" y="454787"/>
                  </a:lnTo>
                  <a:lnTo>
                    <a:pt x="112496" y="447294"/>
                  </a:lnTo>
                  <a:lnTo>
                    <a:pt x="1074293" y="35179"/>
                  </a:lnTo>
                  <a:close/>
                </a:path>
                <a:path w="4648200" h="485775">
                  <a:moveTo>
                    <a:pt x="4648200" y="474853"/>
                  </a:moveTo>
                  <a:lnTo>
                    <a:pt x="4632490" y="457200"/>
                  </a:lnTo>
                  <a:lnTo>
                    <a:pt x="4563224" y="379349"/>
                  </a:lnTo>
                  <a:lnTo>
                    <a:pt x="4549114" y="414705"/>
                  </a:lnTo>
                  <a:lnTo>
                    <a:pt x="3512312" y="0"/>
                  </a:lnTo>
                  <a:lnTo>
                    <a:pt x="3498088" y="35306"/>
                  </a:lnTo>
                  <a:lnTo>
                    <a:pt x="4534967" y="450113"/>
                  </a:lnTo>
                  <a:lnTo>
                    <a:pt x="4520819" y="485521"/>
                  </a:lnTo>
                  <a:lnTo>
                    <a:pt x="4648200" y="474853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66750" y="1422080"/>
            <a:ext cx="7591425" cy="44234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omic Sans MS"/>
                <a:cs typeface="Comic Sans MS"/>
              </a:rPr>
              <a:t>Karakter:</a:t>
            </a:r>
            <a:r>
              <a:rPr sz="3200" b="1" spc="-10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tohum</a:t>
            </a:r>
            <a:r>
              <a:rPr sz="3200" b="1" spc="-15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şekli</a:t>
            </a:r>
            <a:r>
              <a:rPr sz="3200" b="1" spc="-15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&amp; </a:t>
            </a:r>
            <a:r>
              <a:rPr sz="3200" b="1" spc="-5" dirty="0">
                <a:latin typeface="Comic Sans MS"/>
                <a:cs typeface="Comic Sans MS"/>
              </a:rPr>
              <a:t>tohum</a:t>
            </a:r>
            <a:r>
              <a:rPr sz="3200" b="1" spc="-15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rengi</a:t>
            </a:r>
            <a:endParaRPr sz="3200" dirty="0">
              <a:latin typeface="Comic Sans MS"/>
              <a:cs typeface="Comic Sans MS"/>
            </a:endParaRPr>
          </a:p>
          <a:p>
            <a:pPr marL="355600" indent="-342900">
              <a:lnSpc>
                <a:spcPts val="3650"/>
              </a:lnSpc>
              <a:spcBef>
                <a:spcPts val="385"/>
              </a:spcBef>
              <a:buFont typeface="Comic Sans MS"/>
              <a:buChar char="•"/>
              <a:tabLst>
                <a:tab pos="354965" algn="l"/>
                <a:tab pos="355600" algn="l"/>
                <a:tab pos="2188845" algn="l"/>
              </a:tabLst>
            </a:pPr>
            <a:r>
              <a:rPr sz="3200" b="1" spc="-5" dirty="0">
                <a:latin typeface="Comic Sans MS"/>
                <a:cs typeface="Comic Sans MS"/>
              </a:rPr>
              <a:t>Alleller:	</a:t>
            </a: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sz="3200" b="1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düz</a:t>
            </a:r>
            <a:endParaRPr sz="3200" dirty="0">
              <a:latin typeface="Comic Sans MS"/>
              <a:cs typeface="Comic Sans MS"/>
            </a:endParaRPr>
          </a:p>
          <a:p>
            <a:pPr marL="1941830">
              <a:lnSpc>
                <a:spcPts val="3454"/>
              </a:lnSpc>
            </a:pP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sz="3200" b="1" spc="-6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buruşuk</a:t>
            </a:r>
            <a:endParaRPr sz="3200" dirty="0">
              <a:latin typeface="Comic Sans MS"/>
              <a:cs typeface="Comic Sans MS"/>
            </a:endParaRPr>
          </a:p>
          <a:p>
            <a:pPr marL="1941830">
              <a:lnSpc>
                <a:spcPts val="3460"/>
              </a:lnSpc>
            </a:pP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sz="3200" b="1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sarı</a:t>
            </a:r>
            <a:endParaRPr sz="3200" dirty="0">
              <a:latin typeface="Comic Sans MS"/>
              <a:cs typeface="Comic Sans MS"/>
            </a:endParaRPr>
          </a:p>
          <a:p>
            <a:pPr marL="1941830">
              <a:lnSpc>
                <a:spcPts val="3379"/>
              </a:lnSpc>
            </a:pP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sz="3200" b="1" spc="-5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yeşil</a:t>
            </a:r>
            <a:endParaRPr sz="3200" dirty="0">
              <a:latin typeface="Comic Sans MS"/>
              <a:cs typeface="Comic Sans MS"/>
            </a:endParaRPr>
          </a:p>
          <a:p>
            <a:pPr marL="1299845">
              <a:lnSpc>
                <a:spcPts val="4050"/>
              </a:lnSpc>
              <a:tabLst>
                <a:tab pos="2948940" algn="l"/>
                <a:tab pos="3813810" algn="l"/>
              </a:tabLst>
            </a:pPr>
            <a:r>
              <a:rPr sz="3600" b="1" spc="-5" dirty="0">
                <a:solidFill>
                  <a:srgbClr val="CC3300"/>
                </a:solidFill>
                <a:latin typeface="Comic Sans MS"/>
                <a:cs typeface="Comic Sans MS"/>
              </a:rPr>
              <a:t>RrYy	</a:t>
            </a:r>
            <a:r>
              <a:rPr sz="3600" b="1" dirty="0">
                <a:solidFill>
                  <a:srgbClr val="CC3300"/>
                </a:solidFill>
                <a:latin typeface="Comic Sans MS"/>
                <a:cs typeface="Comic Sans MS"/>
              </a:rPr>
              <a:t>x	</a:t>
            </a:r>
            <a:r>
              <a:rPr sz="3600" b="1" spc="-5" dirty="0">
                <a:solidFill>
                  <a:srgbClr val="CC3300"/>
                </a:solidFill>
                <a:latin typeface="Comic Sans MS"/>
                <a:cs typeface="Comic Sans MS"/>
              </a:rPr>
              <a:t>RrYy</a:t>
            </a:r>
            <a:endParaRPr sz="36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00" dirty="0">
              <a:latin typeface="Comic Sans MS"/>
              <a:cs typeface="Comic Sans MS"/>
            </a:endParaRPr>
          </a:p>
          <a:p>
            <a:pPr marL="158750" algn="ctr">
              <a:lnSpc>
                <a:spcPct val="100000"/>
              </a:lnSpc>
            </a:pPr>
            <a:r>
              <a:rPr sz="2800" b="1" spc="-5" dirty="0">
                <a:solidFill>
                  <a:srgbClr val="7030A0"/>
                </a:solidFill>
                <a:latin typeface="Arial"/>
                <a:cs typeface="Arial"/>
              </a:rPr>
              <a:t>Olası</a:t>
            </a:r>
            <a:r>
              <a:rPr sz="2800" b="1" spc="-1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7030A0"/>
                </a:solidFill>
                <a:latin typeface="Arial"/>
                <a:cs typeface="Arial"/>
              </a:rPr>
              <a:t>gametler</a:t>
            </a:r>
            <a:r>
              <a:rPr sz="2800" b="1" spc="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7030A0"/>
                </a:solidFill>
                <a:latin typeface="Arial"/>
                <a:cs typeface="Arial"/>
              </a:rPr>
              <a:t>nelerdir?</a:t>
            </a:r>
            <a:endParaRPr sz="28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158750" algn="ctr">
              <a:lnSpc>
                <a:spcPct val="100000"/>
              </a:lnSpc>
            </a:pPr>
            <a:r>
              <a:rPr sz="2800" b="1" spc="-5" dirty="0">
                <a:solidFill>
                  <a:srgbClr val="7030A0"/>
                </a:solidFill>
                <a:latin typeface="Arial"/>
                <a:cs typeface="Arial"/>
              </a:rPr>
              <a:t>Olası</a:t>
            </a:r>
            <a:r>
              <a:rPr sz="2800" b="1" spc="-10" dirty="0">
                <a:solidFill>
                  <a:srgbClr val="7030A0"/>
                </a:solidFill>
                <a:latin typeface="Arial"/>
                <a:cs typeface="Arial"/>
              </a:rPr>
              <a:t> F1</a:t>
            </a:r>
            <a:r>
              <a:rPr sz="2800" b="1" spc="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7030A0"/>
                </a:solidFill>
                <a:latin typeface="Arial"/>
                <a:cs typeface="Arial"/>
              </a:rPr>
              <a:t>genotipleri</a:t>
            </a:r>
            <a:r>
              <a:rPr sz="2800" b="1" spc="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7030A0"/>
                </a:solidFill>
                <a:latin typeface="Arial"/>
                <a:cs typeface="Arial"/>
              </a:rPr>
              <a:t>nelerdir?</a:t>
            </a:r>
            <a:endParaRPr sz="2800" dirty="0">
              <a:solidFill>
                <a:srgbClr val="7030A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1292352"/>
              <a:ext cx="769620" cy="10378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976" y="1374647"/>
              <a:ext cx="2261616" cy="8991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8192" y="1374647"/>
              <a:ext cx="885444" cy="899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0235" y="1374647"/>
              <a:ext cx="2923032" cy="899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39867" y="1374647"/>
              <a:ext cx="976884" cy="8991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83352" y="1374647"/>
              <a:ext cx="2843783" cy="899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1828799"/>
              <a:ext cx="769620" cy="10378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9976" y="1911096"/>
              <a:ext cx="1280160" cy="8991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6736" y="1911096"/>
              <a:ext cx="644651" cy="8991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27988" y="1911096"/>
              <a:ext cx="644651" cy="8991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9239" y="1911096"/>
              <a:ext cx="955547" cy="8991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61388" y="1911096"/>
              <a:ext cx="710184" cy="89916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66750" y="1422080"/>
            <a:ext cx="7591425" cy="245195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omic Sans MS"/>
                <a:cs typeface="Comic Sans MS"/>
              </a:rPr>
              <a:t>Karakter:</a:t>
            </a:r>
            <a:r>
              <a:rPr sz="3200" b="1" spc="-10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tohum</a:t>
            </a:r>
            <a:r>
              <a:rPr sz="3200" b="1" spc="-15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şekli</a:t>
            </a:r>
            <a:r>
              <a:rPr sz="3200" b="1" spc="-15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&amp; </a:t>
            </a:r>
            <a:r>
              <a:rPr sz="3200" b="1" spc="-5" dirty="0">
                <a:latin typeface="Comic Sans MS"/>
                <a:cs typeface="Comic Sans MS"/>
              </a:rPr>
              <a:t>tohum</a:t>
            </a:r>
            <a:r>
              <a:rPr sz="3200" b="1" spc="-15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rengi</a:t>
            </a:r>
            <a:endParaRPr sz="3200" dirty="0">
              <a:latin typeface="Comic Sans MS"/>
              <a:cs typeface="Comic Sans MS"/>
            </a:endParaRPr>
          </a:p>
          <a:p>
            <a:pPr marL="355600" indent="-342900">
              <a:lnSpc>
                <a:spcPts val="3650"/>
              </a:lnSpc>
              <a:spcBef>
                <a:spcPts val="385"/>
              </a:spcBef>
              <a:buFont typeface="Comic Sans MS"/>
              <a:buChar char="•"/>
              <a:tabLst>
                <a:tab pos="354965" algn="l"/>
                <a:tab pos="355600" algn="l"/>
                <a:tab pos="2188845" algn="l"/>
              </a:tabLst>
            </a:pPr>
            <a:r>
              <a:rPr sz="3200" b="1" spc="-5" dirty="0">
                <a:latin typeface="Comic Sans MS"/>
                <a:cs typeface="Comic Sans MS"/>
              </a:rPr>
              <a:t>Alleller:	</a:t>
            </a: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sz="3200" b="1" spc="-45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düz</a:t>
            </a:r>
            <a:endParaRPr sz="3200" dirty="0">
              <a:latin typeface="Comic Sans MS"/>
              <a:cs typeface="Comic Sans MS"/>
            </a:endParaRPr>
          </a:p>
          <a:p>
            <a:pPr marL="1941830">
              <a:lnSpc>
                <a:spcPts val="3454"/>
              </a:lnSpc>
            </a:pP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sz="3200" b="1" spc="-65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buruşuk</a:t>
            </a:r>
            <a:endParaRPr sz="3200" dirty="0">
              <a:latin typeface="Comic Sans MS"/>
              <a:cs typeface="Comic Sans MS"/>
            </a:endParaRPr>
          </a:p>
          <a:p>
            <a:pPr marL="1941830">
              <a:lnSpc>
                <a:spcPts val="3460"/>
              </a:lnSpc>
            </a:pP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sz="3200" b="1" spc="-60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sarı</a:t>
            </a:r>
            <a:endParaRPr sz="3200" dirty="0">
              <a:latin typeface="Comic Sans MS"/>
              <a:cs typeface="Comic Sans MS"/>
            </a:endParaRPr>
          </a:p>
          <a:p>
            <a:pPr marL="1941830">
              <a:lnSpc>
                <a:spcPts val="3650"/>
              </a:lnSpc>
            </a:pP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sz="3200" b="1" spc="-55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yeşil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54504" y="3743705"/>
            <a:ext cx="35960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1160" algn="l"/>
                <a:tab pos="2526030" algn="l"/>
              </a:tabLst>
            </a:pPr>
            <a:r>
              <a:rPr sz="3600" b="1" spc="-5" dirty="0">
                <a:solidFill>
                  <a:srgbClr val="CC3300"/>
                </a:solidFill>
                <a:latin typeface="Comic Sans MS"/>
                <a:cs typeface="Comic Sans MS"/>
              </a:rPr>
              <a:t>RrY</a:t>
            </a:r>
            <a:r>
              <a:rPr sz="3600" b="1" dirty="0">
                <a:solidFill>
                  <a:srgbClr val="CC3300"/>
                </a:solidFill>
                <a:latin typeface="Comic Sans MS"/>
                <a:cs typeface="Comic Sans MS"/>
              </a:rPr>
              <a:t>y	x	</a:t>
            </a:r>
            <a:r>
              <a:rPr sz="3600" b="1" spc="-5" dirty="0">
                <a:solidFill>
                  <a:srgbClr val="CC3300"/>
                </a:solidFill>
                <a:latin typeface="Comic Sans MS"/>
                <a:cs typeface="Comic Sans MS"/>
              </a:rPr>
              <a:t>Rr</a:t>
            </a:r>
            <a:r>
              <a:rPr sz="3600" b="1" spc="5" dirty="0">
                <a:solidFill>
                  <a:srgbClr val="CC3300"/>
                </a:solidFill>
                <a:latin typeface="Comic Sans MS"/>
                <a:cs typeface="Comic Sans MS"/>
              </a:rPr>
              <a:t>Y</a:t>
            </a:r>
            <a:r>
              <a:rPr sz="3600" b="1" dirty="0">
                <a:solidFill>
                  <a:srgbClr val="CC3300"/>
                </a:solidFill>
                <a:latin typeface="Comic Sans MS"/>
                <a:cs typeface="Comic Sans MS"/>
              </a:rPr>
              <a:t>y</a:t>
            </a:r>
            <a:endParaRPr sz="3600" dirty="0">
              <a:latin typeface="Comic Sans MS"/>
              <a:cs typeface="Comic Sans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97179" y="4869179"/>
            <a:ext cx="3436620" cy="899160"/>
            <a:chOff x="297179" y="4869179"/>
            <a:chExt cx="3436620" cy="899160"/>
          </a:xfrm>
        </p:grpSpPr>
        <p:sp>
          <p:nvSpPr>
            <p:cNvPr id="18" name="object 18"/>
            <p:cNvSpPr/>
            <p:nvPr/>
          </p:nvSpPr>
          <p:spPr>
            <a:xfrm>
              <a:off x="457200" y="4953063"/>
              <a:ext cx="3276600" cy="586105"/>
            </a:xfrm>
            <a:custGeom>
              <a:avLst/>
              <a:gdLst/>
              <a:ahLst/>
              <a:cxnLst/>
              <a:rect l="l" t="t" r="r" b="b"/>
              <a:pathLst>
                <a:path w="3276600" h="586104">
                  <a:moveTo>
                    <a:pt x="3276600" y="0"/>
                  </a:moveTo>
                  <a:lnTo>
                    <a:pt x="0" y="0"/>
                  </a:lnTo>
                  <a:lnTo>
                    <a:pt x="0" y="585787"/>
                  </a:lnTo>
                  <a:lnTo>
                    <a:pt x="3276600" y="585787"/>
                  </a:lnTo>
                  <a:lnTo>
                    <a:pt x="3276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7179" y="4869179"/>
              <a:ext cx="1228344" cy="8991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2124" y="4869179"/>
              <a:ext cx="1019556" cy="8991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55063" y="4869179"/>
              <a:ext cx="987551" cy="8991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84475" y="4869179"/>
              <a:ext cx="954024" cy="89916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35940" y="4965953"/>
            <a:ext cx="24326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724C26"/>
                </a:solidFill>
                <a:latin typeface="Comic Sans MS"/>
                <a:cs typeface="Comic Sans MS"/>
              </a:rPr>
              <a:t>RY</a:t>
            </a:r>
            <a:r>
              <a:rPr sz="3200" b="1" spc="-30" dirty="0">
                <a:solidFill>
                  <a:srgbClr val="724C26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724C26"/>
                </a:solidFill>
                <a:latin typeface="Comic Sans MS"/>
                <a:cs typeface="Comic Sans MS"/>
              </a:rPr>
              <a:t>Ry</a:t>
            </a:r>
            <a:r>
              <a:rPr sz="3200" b="1" spc="-20" dirty="0">
                <a:solidFill>
                  <a:srgbClr val="724C26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724C26"/>
                </a:solidFill>
                <a:latin typeface="Comic Sans MS"/>
                <a:cs typeface="Comic Sans MS"/>
              </a:rPr>
              <a:t>rY</a:t>
            </a:r>
            <a:r>
              <a:rPr sz="3200" b="1" spc="-30" dirty="0">
                <a:solidFill>
                  <a:srgbClr val="724C26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724C26"/>
                </a:solidFill>
                <a:latin typeface="Comic Sans MS"/>
                <a:cs typeface="Comic Sans MS"/>
              </a:rPr>
              <a:t>ry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981200" y="4325746"/>
            <a:ext cx="6640195" cy="1366520"/>
            <a:chOff x="1981200" y="4325746"/>
            <a:chExt cx="6640195" cy="1366520"/>
          </a:xfrm>
        </p:grpSpPr>
        <p:sp>
          <p:nvSpPr>
            <p:cNvPr id="25" name="object 25"/>
            <p:cNvSpPr/>
            <p:nvPr/>
          </p:nvSpPr>
          <p:spPr>
            <a:xfrm>
              <a:off x="5257800" y="4876799"/>
              <a:ext cx="3276600" cy="584200"/>
            </a:xfrm>
            <a:custGeom>
              <a:avLst/>
              <a:gdLst/>
              <a:ahLst/>
              <a:cxnLst/>
              <a:rect l="l" t="t" r="r" b="b"/>
              <a:pathLst>
                <a:path w="3276600" h="584200">
                  <a:moveTo>
                    <a:pt x="3276600" y="0"/>
                  </a:moveTo>
                  <a:lnTo>
                    <a:pt x="0" y="0"/>
                  </a:lnTo>
                  <a:lnTo>
                    <a:pt x="0" y="584200"/>
                  </a:lnTo>
                  <a:lnTo>
                    <a:pt x="3276600" y="584200"/>
                  </a:lnTo>
                  <a:lnTo>
                    <a:pt x="3276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97779" y="4792979"/>
              <a:ext cx="1228344" cy="8991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92723" y="4792979"/>
              <a:ext cx="1019555" cy="8991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55664" y="4792979"/>
              <a:ext cx="987552" cy="8991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85076" y="4792979"/>
              <a:ext cx="954024" cy="8991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57744" y="4792979"/>
              <a:ext cx="763524" cy="89916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981200" y="4325746"/>
              <a:ext cx="4648200" cy="485775"/>
            </a:xfrm>
            <a:custGeom>
              <a:avLst/>
              <a:gdLst/>
              <a:ahLst/>
              <a:cxnLst/>
              <a:rect l="l" t="t" r="r" b="b"/>
              <a:pathLst>
                <a:path w="4648200" h="485775">
                  <a:moveTo>
                    <a:pt x="1074293" y="35179"/>
                  </a:moveTo>
                  <a:lnTo>
                    <a:pt x="1059307" y="127"/>
                  </a:lnTo>
                  <a:lnTo>
                    <a:pt x="97536" y="412356"/>
                  </a:lnTo>
                  <a:lnTo>
                    <a:pt x="82550" y="377317"/>
                  </a:lnTo>
                  <a:lnTo>
                    <a:pt x="0" y="474853"/>
                  </a:lnTo>
                  <a:lnTo>
                    <a:pt x="127508" y="482346"/>
                  </a:lnTo>
                  <a:lnTo>
                    <a:pt x="115709" y="454787"/>
                  </a:lnTo>
                  <a:lnTo>
                    <a:pt x="112496" y="447294"/>
                  </a:lnTo>
                  <a:lnTo>
                    <a:pt x="1074293" y="35179"/>
                  </a:lnTo>
                  <a:close/>
                </a:path>
                <a:path w="4648200" h="485775">
                  <a:moveTo>
                    <a:pt x="4648200" y="474853"/>
                  </a:moveTo>
                  <a:lnTo>
                    <a:pt x="4632490" y="457200"/>
                  </a:lnTo>
                  <a:lnTo>
                    <a:pt x="4563224" y="379349"/>
                  </a:lnTo>
                  <a:lnTo>
                    <a:pt x="4549114" y="414705"/>
                  </a:lnTo>
                  <a:lnTo>
                    <a:pt x="3512312" y="0"/>
                  </a:lnTo>
                  <a:lnTo>
                    <a:pt x="3498088" y="35306"/>
                  </a:lnTo>
                  <a:lnTo>
                    <a:pt x="4534967" y="450113"/>
                  </a:lnTo>
                  <a:lnTo>
                    <a:pt x="4520819" y="485521"/>
                  </a:lnTo>
                  <a:lnTo>
                    <a:pt x="4648200" y="474853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337428" y="3814064"/>
            <a:ext cx="3699510" cy="2324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2712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F1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  <a:tabLst>
                <a:tab pos="2772410" algn="l"/>
              </a:tabLst>
            </a:pPr>
            <a:r>
              <a:rPr sz="3200" b="1" dirty="0">
                <a:solidFill>
                  <a:srgbClr val="724C26"/>
                </a:solidFill>
                <a:latin typeface="Comic Sans MS"/>
                <a:cs typeface="Comic Sans MS"/>
              </a:rPr>
              <a:t>RY Ry</a:t>
            </a:r>
            <a:r>
              <a:rPr sz="3200" b="1" spc="15" dirty="0">
                <a:solidFill>
                  <a:srgbClr val="724C26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724C26"/>
                </a:solidFill>
                <a:latin typeface="Comic Sans MS"/>
                <a:cs typeface="Comic Sans MS"/>
              </a:rPr>
              <a:t>rY</a:t>
            </a:r>
            <a:r>
              <a:rPr sz="3200" b="1" dirty="0">
                <a:solidFill>
                  <a:srgbClr val="724C26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724C26"/>
                </a:solidFill>
                <a:latin typeface="Comic Sans MS"/>
                <a:cs typeface="Comic Sans MS"/>
              </a:rPr>
              <a:t>ry	</a:t>
            </a:r>
            <a:r>
              <a:rPr sz="3200" b="1" dirty="0">
                <a:solidFill>
                  <a:srgbClr val="724C26"/>
                </a:solidFill>
                <a:latin typeface="Comic Sans MS"/>
                <a:cs typeface="Comic Sans MS"/>
              </a:rPr>
              <a:t>?</a:t>
            </a:r>
            <a:endParaRPr sz="3200">
              <a:latin typeface="Comic Sans MS"/>
              <a:cs typeface="Comic Sans MS"/>
            </a:endParaRPr>
          </a:p>
          <a:p>
            <a:pPr marL="1236345">
              <a:lnSpc>
                <a:spcPct val="100000"/>
              </a:lnSpc>
              <a:spcBef>
                <a:spcPts val="2420"/>
              </a:spcBef>
            </a:pPr>
            <a:r>
              <a:rPr sz="2800" b="1" spc="-5" dirty="0">
                <a:latin typeface="Arial"/>
                <a:cs typeface="Arial"/>
              </a:rPr>
              <a:t>Olası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gametler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1560" y="763524"/>
              <a:ext cx="1970531" cy="15041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5123" y="763524"/>
              <a:ext cx="1078991" cy="15041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27148" y="763524"/>
              <a:ext cx="2217420" cy="15041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6303" y="763524"/>
              <a:ext cx="4482084" cy="150418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5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Dihibrid</a:t>
            </a:r>
            <a:r>
              <a:rPr spc="-70" dirty="0"/>
              <a:t> </a:t>
            </a:r>
            <a:r>
              <a:rPr spc="-5" dirty="0"/>
              <a:t>birleştirme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90500" y="1912620"/>
            <a:ext cx="4958080" cy="4261485"/>
            <a:chOff x="190500" y="1912620"/>
            <a:chExt cx="4958080" cy="426148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4900" y="1912620"/>
              <a:ext cx="816863" cy="6797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71700" y="1912620"/>
              <a:ext cx="790956" cy="6797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90900" y="1912620"/>
              <a:ext cx="726948" cy="6797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7700" y="1912620"/>
              <a:ext cx="690372" cy="6797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500" y="2674620"/>
              <a:ext cx="816863" cy="6797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500" y="3589020"/>
              <a:ext cx="790956" cy="6797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6700" y="4579620"/>
              <a:ext cx="726948" cy="6797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6700" y="5494020"/>
              <a:ext cx="690372" cy="679704"/>
            </a:xfrm>
            <a:prstGeom prst="rect">
              <a:avLst/>
            </a:prstGeom>
          </p:spPr>
        </p:pic>
      </p:grp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895350" y="2495550"/>
          <a:ext cx="4495800" cy="3733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  <a:gridCol w="1143000"/>
                <a:gridCol w="1143000"/>
                <a:gridCol w="1143000"/>
              </a:tblGrid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80808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80808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80808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80808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368300" y="1991309"/>
            <a:ext cx="4582795" cy="3973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  <a:tabLst>
                <a:tab pos="1993900" algn="l"/>
                <a:tab pos="3213100" algn="l"/>
                <a:tab pos="4280535" algn="l"/>
              </a:tabLst>
            </a:pPr>
            <a:r>
              <a:rPr sz="2400" b="1" spc="-95" dirty="0">
                <a:solidFill>
                  <a:srgbClr val="009688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09688"/>
                </a:solidFill>
                <a:latin typeface="Arial"/>
                <a:cs typeface="Arial"/>
              </a:rPr>
              <a:t>Y	</a:t>
            </a:r>
            <a:r>
              <a:rPr sz="2400" b="1" spc="-10" dirty="0">
                <a:solidFill>
                  <a:srgbClr val="009688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09688"/>
                </a:solidFill>
                <a:latin typeface="Arial"/>
                <a:cs typeface="Arial"/>
              </a:rPr>
              <a:t>y	rY	ry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90" dirty="0">
                <a:solidFill>
                  <a:srgbClr val="B50069"/>
                </a:solidFill>
                <a:latin typeface="Arial"/>
                <a:cs typeface="Arial"/>
              </a:rPr>
              <a:t>RY</a:t>
            </a:r>
            <a:endParaRPr sz="2400" dirty="0">
              <a:latin typeface="Arial"/>
              <a:cs typeface="Arial"/>
            </a:endParaRPr>
          </a:p>
          <a:p>
            <a:pPr marL="88900" marR="4163060" indent="-76200">
              <a:lnSpc>
                <a:spcPts val="7800"/>
              </a:lnSpc>
              <a:spcBef>
                <a:spcPts val="484"/>
              </a:spcBef>
            </a:pPr>
            <a:r>
              <a:rPr sz="2400" b="1" spc="-10" dirty="0">
                <a:solidFill>
                  <a:srgbClr val="B50069"/>
                </a:solidFill>
                <a:latin typeface="Arial"/>
                <a:cs typeface="Arial"/>
              </a:rPr>
              <a:t>Ry  </a:t>
            </a:r>
            <a:r>
              <a:rPr sz="2400" b="1" dirty="0">
                <a:solidFill>
                  <a:srgbClr val="B50069"/>
                </a:solidFill>
                <a:latin typeface="Arial"/>
                <a:cs typeface="Arial"/>
              </a:rPr>
              <a:t>rY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 dirty="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</a:pPr>
            <a:r>
              <a:rPr sz="2400" b="1" dirty="0">
                <a:solidFill>
                  <a:srgbClr val="B50069"/>
                </a:solidFill>
                <a:latin typeface="Arial"/>
                <a:cs typeface="Arial"/>
              </a:rPr>
              <a:t>ry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1560" y="763524"/>
              <a:ext cx="1970531" cy="15041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5123" y="763524"/>
              <a:ext cx="1078991" cy="15041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27148" y="763524"/>
              <a:ext cx="2217420" cy="15041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6303" y="763524"/>
              <a:ext cx="4482084" cy="150418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5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Dihibrid</a:t>
            </a:r>
            <a:r>
              <a:rPr spc="-70" dirty="0"/>
              <a:t> </a:t>
            </a:r>
            <a:r>
              <a:rPr spc="-5" dirty="0"/>
              <a:t>birleştirme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104900" y="1912620"/>
            <a:ext cx="4043679" cy="680085"/>
            <a:chOff x="1104900" y="1912620"/>
            <a:chExt cx="4043679" cy="68008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4900" y="1912620"/>
              <a:ext cx="816863" cy="6797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71700" y="1912620"/>
              <a:ext cx="790956" cy="6797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90900" y="1912620"/>
              <a:ext cx="726948" cy="6797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7700" y="1912620"/>
              <a:ext cx="690372" cy="679703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0500" y="2674620"/>
            <a:ext cx="816863" cy="67970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0500" y="3589020"/>
            <a:ext cx="790956" cy="67970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6700" y="4579620"/>
            <a:ext cx="726948" cy="67970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6700" y="5494020"/>
            <a:ext cx="690372" cy="679704"/>
          </a:xfrm>
          <a:prstGeom prst="rect">
            <a:avLst/>
          </a:prstGeom>
        </p:spPr>
      </p:pic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895350" y="2495550"/>
          <a:ext cx="4495800" cy="3733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  <a:gridCol w="1143000"/>
                <a:gridCol w="1143000"/>
                <a:gridCol w="1143000"/>
              </a:tblGrid>
              <a:tr h="914400"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520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RRYY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20040" marB="0">
                    <a:lnL w="38100">
                      <a:solidFill>
                        <a:srgbClr val="80808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2520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RRYy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200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2520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RrYY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200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2520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RrYy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200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2525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RRYy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20675" marB="0">
                    <a:lnL w="38100">
                      <a:solidFill>
                        <a:srgbClr val="80808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2525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RRyy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206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2525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RrYy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206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2525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Rryy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206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R="24765" algn="ctr">
                        <a:lnSpc>
                          <a:spcPct val="100000"/>
                        </a:lnSpc>
                        <a:spcBef>
                          <a:spcPts val="2525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RrYY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20675" marB="0">
                    <a:lnL w="38100">
                      <a:solidFill>
                        <a:srgbClr val="80808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2525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RrYy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206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2525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rrYY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206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2525"/>
                        </a:spcBef>
                      </a:pPr>
                      <a:r>
                        <a:rPr sz="2400" b="1" dirty="0">
                          <a:latin typeface="Comic Sans MS"/>
                          <a:cs typeface="Comic Sans MS"/>
                        </a:rPr>
                        <a:t>rrYy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206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2525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RrYy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20675" marB="0">
                    <a:lnL w="38100">
                      <a:solidFill>
                        <a:srgbClr val="80808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2525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Rryy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206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2525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rrYy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206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  <a:spcBef>
                          <a:spcPts val="2525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rryy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206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5931789" y="4395978"/>
            <a:ext cx="2428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29485" algn="l"/>
              </a:tabLst>
            </a:pPr>
            <a:r>
              <a:rPr sz="2400" b="1" spc="-5" dirty="0">
                <a:latin typeface="Comic Sans MS"/>
                <a:cs typeface="Comic Sans MS"/>
              </a:rPr>
              <a:t>buruşu</a:t>
            </a:r>
            <a:r>
              <a:rPr sz="2400" b="1" spc="5" dirty="0">
                <a:latin typeface="Comic Sans MS"/>
                <a:cs typeface="Comic Sans MS"/>
              </a:rPr>
              <a:t>k</a:t>
            </a:r>
            <a:r>
              <a:rPr sz="2400" b="1" spc="-5" dirty="0">
                <a:latin typeface="Comic Sans MS"/>
                <a:cs typeface="Comic Sans MS"/>
              </a:rPr>
              <a:t>/</a:t>
            </a:r>
            <a:r>
              <a:rPr sz="2400" b="1" dirty="0">
                <a:latin typeface="Comic Sans MS"/>
                <a:cs typeface="Comic Sans MS"/>
              </a:rPr>
              <a:t>s</a:t>
            </a:r>
            <a:r>
              <a:rPr sz="2400" b="1" spc="-10" dirty="0">
                <a:latin typeface="Comic Sans MS"/>
                <a:cs typeface="Comic Sans MS"/>
              </a:rPr>
              <a:t>a</a:t>
            </a:r>
            <a:r>
              <a:rPr sz="2400" b="1" spc="-5" dirty="0">
                <a:latin typeface="Comic Sans MS"/>
                <a:cs typeface="Comic Sans MS"/>
              </a:rPr>
              <a:t>rı</a:t>
            </a:r>
            <a:r>
              <a:rPr sz="2400" b="1" dirty="0">
                <a:latin typeface="Comic Sans MS"/>
                <a:cs typeface="Comic Sans MS"/>
              </a:rPr>
              <a:t>:	3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63565" y="5163219"/>
            <a:ext cx="3352165" cy="978535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969"/>
              </a:spcBef>
              <a:tabLst>
                <a:tab pos="2734945" algn="l"/>
              </a:tabLst>
            </a:pPr>
            <a:r>
              <a:rPr sz="2400" b="1" spc="-5" dirty="0">
                <a:latin typeface="Comic Sans MS"/>
                <a:cs typeface="Comic Sans MS"/>
              </a:rPr>
              <a:t>buruşuk/yeşil:	</a:t>
            </a:r>
            <a:r>
              <a:rPr sz="2400" b="1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400" b="1" spc="-5" dirty="0">
                <a:solidFill>
                  <a:srgbClr val="B50069"/>
                </a:solidFill>
                <a:latin typeface="Comic Sans MS"/>
                <a:cs typeface="Comic Sans MS"/>
              </a:rPr>
              <a:t>9:3:3:1</a:t>
            </a:r>
            <a:r>
              <a:rPr sz="2400" b="1" spc="-45" dirty="0">
                <a:solidFill>
                  <a:srgbClr val="B50069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B50069"/>
                </a:solidFill>
                <a:latin typeface="Comic Sans MS"/>
                <a:cs typeface="Comic Sans MS"/>
              </a:rPr>
              <a:t>fenotipik oran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82953" y="1991309"/>
            <a:ext cx="6964045" cy="191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8865" algn="l"/>
                <a:tab pos="2298700" algn="l"/>
                <a:tab pos="3365500" algn="l"/>
              </a:tabLst>
            </a:pPr>
            <a:r>
              <a:rPr sz="2400" b="1" spc="-50" dirty="0">
                <a:solidFill>
                  <a:srgbClr val="009688"/>
                </a:solidFill>
                <a:latin typeface="Arial"/>
                <a:cs typeface="Arial"/>
              </a:rPr>
              <a:t>RY	</a:t>
            </a:r>
            <a:r>
              <a:rPr sz="2400" b="1" spc="-5" dirty="0">
                <a:solidFill>
                  <a:srgbClr val="009688"/>
                </a:solidFill>
                <a:latin typeface="Arial"/>
                <a:cs typeface="Arial"/>
              </a:rPr>
              <a:t>Ry	</a:t>
            </a:r>
            <a:r>
              <a:rPr sz="2400" b="1" dirty="0">
                <a:solidFill>
                  <a:srgbClr val="009688"/>
                </a:solidFill>
                <a:latin typeface="Arial"/>
                <a:cs typeface="Arial"/>
              </a:rPr>
              <a:t>rY	ry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Arial"/>
              <a:cs typeface="Arial"/>
            </a:endParaRPr>
          </a:p>
          <a:p>
            <a:pPr marL="4661535">
              <a:lnSpc>
                <a:spcPct val="100000"/>
              </a:lnSpc>
              <a:tabLst>
                <a:tab pos="6502400" algn="l"/>
              </a:tabLst>
            </a:pPr>
            <a:r>
              <a:rPr sz="2400" b="1" spc="-5" dirty="0">
                <a:latin typeface="Comic Sans MS"/>
                <a:cs typeface="Comic Sans MS"/>
              </a:rPr>
              <a:t>düz:sarı	</a:t>
            </a:r>
            <a:r>
              <a:rPr sz="2400" b="1" dirty="0">
                <a:latin typeface="Comic Sans MS"/>
                <a:cs typeface="Comic Sans MS"/>
              </a:rPr>
              <a:t>9</a:t>
            </a:r>
            <a:endParaRPr sz="24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850" dirty="0">
              <a:latin typeface="Comic Sans MS"/>
              <a:cs typeface="Comic Sans MS"/>
            </a:endParaRPr>
          </a:p>
          <a:p>
            <a:pPr marL="4661535">
              <a:lnSpc>
                <a:spcPct val="100000"/>
              </a:lnSpc>
              <a:tabLst>
                <a:tab pos="6764655" algn="l"/>
              </a:tabLst>
            </a:pPr>
            <a:r>
              <a:rPr sz="2400" b="1" spc="-5" dirty="0">
                <a:latin typeface="Comic Sans MS"/>
                <a:cs typeface="Comic Sans MS"/>
              </a:rPr>
              <a:t>dü</a:t>
            </a:r>
            <a:r>
              <a:rPr sz="2400" b="1" dirty="0">
                <a:latin typeface="Comic Sans MS"/>
                <a:cs typeface="Comic Sans MS"/>
              </a:rPr>
              <a:t>z</a:t>
            </a:r>
            <a:r>
              <a:rPr sz="2400" b="1" spc="-5" dirty="0">
                <a:latin typeface="Comic Sans MS"/>
                <a:cs typeface="Comic Sans MS"/>
              </a:rPr>
              <a:t>/</a:t>
            </a:r>
            <a:r>
              <a:rPr sz="2400" b="1" dirty="0">
                <a:latin typeface="Comic Sans MS"/>
                <a:cs typeface="Comic Sans MS"/>
              </a:rPr>
              <a:t>y</a:t>
            </a:r>
            <a:r>
              <a:rPr sz="2400" b="1" spc="5" dirty="0">
                <a:latin typeface="Comic Sans MS"/>
                <a:cs typeface="Comic Sans MS"/>
              </a:rPr>
              <a:t>e</a:t>
            </a:r>
            <a:r>
              <a:rPr sz="2400" b="1" dirty="0">
                <a:latin typeface="Comic Sans MS"/>
                <a:cs typeface="Comic Sans MS"/>
              </a:rPr>
              <a:t>şi</a:t>
            </a:r>
            <a:r>
              <a:rPr sz="2400" b="1" spc="-5" dirty="0">
                <a:latin typeface="Comic Sans MS"/>
                <a:cs typeface="Comic Sans MS"/>
              </a:rPr>
              <a:t>l</a:t>
            </a:r>
            <a:r>
              <a:rPr sz="2400" b="1" dirty="0">
                <a:latin typeface="Comic Sans MS"/>
                <a:cs typeface="Comic Sans MS"/>
              </a:rPr>
              <a:t>:	3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8300" y="2753614"/>
            <a:ext cx="426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solidFill>
                  <a:srgbClr val="B50069"/>
                </a:solidFill>
                <a:latin typeface="Arial"/>
                <a:cs typeface="Arial"/>
              </a:rPr>
              <a:t>RY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8300" y="3668395"/>
            <a:ext cx="414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B50069"/>
                </a:solidFill>
                <a:latin typeface="Arial"/>
                <a:cs typeface="Arial"/>
              </a:rPr>
              <a:t>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4500" y="4658944"/>
            <a:ext cx="3479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B50069"/>
                </a:solidFill>
                <a:latin typeface="Arial"/>
                <a:cs typeface="Arial"/>
              </a:rPr>
              <a:t>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4500" y="5573674"/>
            <a:ext cx="314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B50069"/>
                </a:solidFill>
                <a:latin typeface="Arial"/>
                <a:cs typeface="Arial"/>
              </a:rPr>
              <a:t>ry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932" y="1209548"/>
            <a:ext cx="79368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C00000"/>
                </a:solidFill>
              </a:rPr>
              <a:t>POLİHİBRİT</a:t>
            </a:r>
            <a:r>
              <a:rPr sz="4000" spc="-10" dirty="0">
                <a:solidFill>
                  <a:srgbClr val="C00000"/>
                </a:solidFill>
              </a:rPr>
              <a:t> BİRLEŞTİRMELER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2072767"/>
            <a:ext cx="8425180" cy="1529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Üç </a:t>
            </a:r>
            <a:r>
              <a:rPr sz="3200" spc="-5" dirty="0">
                <a:latin typeface="Comic Sans MS"/>
                <a:cs typeface="Comic Sans MS"/>
              </a:rPr>
              <a:t>ve daha </a:t>
            </a:r>
            <a:r>
              <a:rPr sz="3200" dirty="0">
                <a:latin typeface="Comic Sans MS"/>
                <a:cs typeface="Comic Sans MS"/>
              </a:rPr>
              <a:t>fazla sayıda </a:t>
            </a:r>
            <a:r>
              <a:rPr sz="3200" spc="-5" dirty="0">
                <a:latin typeface="Comic Sans MS"/>
                <a:cs typeface="Comic Sans MS"/>
              </a:rPr>
              <a:t>karakter </a:t>
            </a:r>
            <a:r>
              <a:rPr sz="3200" dirty="0">
                <a:latin typeface="Comic Sans MS"/>
                <a:cs typeface="Comic Sans MS"/>
              </a:rPr>
              <a:t>açısından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yapılan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birleştirmelerdir.</a:t>
            </a:r>
            <a:endParaRPr sz="3200">
              <a:latin typeface="Comic Sans MS"/>
              <a:cs typeface="Comic Sans MS"/>
            </a:endParaRPr>
          </a:p>
          <a:p>
            <a:pPr marL="3792854">
              <a:lnSpc>
                <a:spcPct val="100000"/>
              </a:lnSpc>
              <a:spcBef>
                <a:spcPts val="1995"/>
              </a:spcBef>
            </a:pPr>
            <a:r>
              <a:rPr sz="1800" b="1" spc="-15" dirty="0">
                <a:latin typeface="Arial"/>
                <a:cs typeface="Arial"/>
              </a:rPr>
              <a:t>AaBbCc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X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AaBbCc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3840" y="4163059"/>
            <a:ext cx="49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ABC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7670" y="4163059"/>
            <a:ext cx="419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2325" y="4163059"/>
            <a:ext cx="469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78960" y="3888740"/>
            <a:ext cx="1755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Olası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gametler:</a:t>
            </a:r>
            <a:endParaRPr sz="1800" dirty="0">
              <a:latin typeface="Arial"/>
              <a:cs typeface="Arial"/>
            </a:endParaRPr>
          </a:p>
          <a:p>
            <a:pPr marL="410209">
              <a:lnSpc>
                <a:spcPct val="100000"/>
              </a:lnSpc>
              <a:tabLst>
                <a:tab pos="1324610" algn="l"/>
              </a:tabLst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C	</a:t>
            </a:r>
            <a:r>
              <a:rPr sz="1800" spc="-10" dirty="0">
                <a:latin typeface="Arial"/>
                <a:cs typeface="Arial"/>
              </a:rPr>
              <a:t>abC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05905" y="4163059"/>
            <a:ext cx="419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20559" y="4163059"/>
            <a:ext cx="419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34959" y="4163059"/>
            <a:ext cx="392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abc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02742" y="1928241"/>
            <a:ext cx="7511415" cy="239873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0" tIns="13335" rIns="0" bIns="0" rtlCol="0">
            <a:spAutoFit/>
          </a:bodyPr>
          <a:lstStyle/>
          <a:p>
            <a:pPr marL="499745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499745" algn="l"/>
                <a:tab pos="500380" algn="l"/>
              </a:tabLst>
            </a:pPr>
            <a:r>
              <a:rPr sz="3200" spc="-5" dirty="0">
                <a:latin typeface="Comic Sans MS"/>
                <a:cs typeface="Comic Sans MS"/>
              </a:rPr>
              <a:t>Baskın fenotipe </a:t>
            </a:r>
            <a:r>
              <a:rPr sz="3200" dirty="0">
                <a:latin typeface="Comic Sans MS"/>
                <a:cs typeface="Comic Sans MS"/>
              </a:rPr>
              <a:t>sahip olan </a:t>
            </a:r>
            <a:r>
              <a:rPr sz="3200" spc="-5" dirty="0">
                <a:latin typeface="Comic Sans MS"/>
                <a:cs typeface="Comic Sans MS"/>
              </a:rPr>
              <a:t>bir bireyin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genotipi</a:t>
            </a:r>
            <a:r>
              <a:rPr sz="3200" spc="-5" dirty="0">
                <a:latin typeface="Comic Sans MS"/>
                <a:cs typeface="Comic Sans MS"/>
              </a:rPr>
              <a:t> nasıl belirlenebilir?</a:t>
            </a:r>
            <a:endParaRPr sz="32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 dirty="0">
              <a:latin typeface="Comic Sans MS"/>
              <a:cs typeface="Comic Sans MS"/>
            </a:endParaRPr>
          </a:p>
          <a:p>
            <a:pPr marL="12700" marR="5459730">
              <a:lnSpc>
                <a:spcPct val="100000"/>
              </a:lnSpc>
            </a:pPr>
            <a:r>
              <a:rPr sz="2400" b="1" dirty="0">
                <a:solidFill>
                  <a:srgbClr val="7030A0"/>
                </a:solidFill>
                <a:latin typeface="Arial"/>
                <a:cs typeface="Arial"/>
              </a:rPr>
              <a:t>P :</a:t>
            </a:r>
            <a:r>
              <a:rPr sz="2400" b="1" spc="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030A0"/>
                </a:solidFill>
                <a:latin typeface="Arial"/>
                <a:cs typeface="Arial"/>
              </a:rPr>
              <a:t>mor</a:t>
            </a:r>
            <a:r>
              <a:rPr sz="2400" b="1" spc="65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030A0"/>
                </a:solidFill>
                <a:latin typeface="Arial"/>
                <a:cs typeface="Arial"/>
              </a:rPr>
              <a:t>renk </a:t>
            </a:r>
            <a:r>
              <a:rPr sz="2400" b="1" spc="-65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beyaz </a:t>
            </a:r>
            <a:r>
              <a:rPr sz="2400" b="1" spc="-5" dirty="0">
                <a:latin typeface="Arial"/>
                <a:cs typeface="Arial"/>
              </a:rPr>
              <a:t>renk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03675" y="5112766"/>
            <a:ext cx="1195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gen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ti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0" y="0"/>
            <a:ext cx="7023100" cy="1338580"/>
            <a:chOff x="0" y="0"/>
            <a:chExt cx="7023100" cy="13385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487668" cy="10119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48640"/>
              <a:ext cx="7022592" cy="78943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14731"/>
            <a:ext cx="5839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99"/>
                </a:solidFill>
              </a:rPr>
              <a:t>TEST</a:t>
            </a:r>
            <a:r>
              <a:rPr sz="4000" spc="-35" dirty="0">
                <a:solidFill>
                  <a:srgbClr val="000099"/>
                </a:solidFill>
              </a:rPr>
              <a:t> </a:t>
            </a:r>
            <a:r>
              <a:rPr sz="4000" spc="-10" dirty="0">
                <a:solidFill>
                  <a:srgbClr val="000099"/>
                </a:solidFill>
              </a:rPr>
              <a:t>BİRLEŞTİRMESİ</a:t>
            </a:r>
            <a:endParaRPr sz="4000"/>
          </a:p>
        </p:txBody>
      </p:sp>
      <p:sp>
        <p:nvSpPr>
          <p:cNvPr id="11" name="object 11"/>
          <p:cNvSpPr txBox="1"/>
          <p:nvPr/>
        </p:nvSpPr>
        <p:spPr>
          <a:xfrm>
            <a:off x="78739" y="440781"/>
            <a:ext cx="8314690" cy="190500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800" b="1" spc="-10" dirty="0">
                <a:solidFill>
                  <a:srgbClr val="000099"/>
                </a:solidFill>
                <a:latin typeface="Comic Sans MS"/>
                <a:cs typeface="Comic Sans MS"/>
              </a:rPr>
              <a:t>(Geriye</a:t>
            </a:r>
            <a:r>
              <a:rPr sz="2800" b="1" spc="-5" dirty="0">
                <a:solidFill>
                  <a:srgbClr val="000099"/>
                </a:solidFill>
                <a:latin typeface="Comic Sans MS"/>
                <a:cs typeface="Comic Sans MS"/>
              </a:rPr>
              <a:t> melezleme/Kontrol</a:t>
            </a:r>
            <a:r>
              <a:rPr sz="2800" b="1" spc="35" dirty="0">
                <a:solidFill>
                  <a:srgbClr val="000099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000099"/>
                </a:solidFill>
                <a:latin typeface="Comic Sans MS"/>
                <a:cs typeface="Comic Sans MS"/>
              </a:rPr>
              <a:t>Çiftleşmesi)</a:t>
            </a:r>
            <a:endParaRPr sz="2800" dirty="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1295"/>
              </a:spcBef>
            </a:pPr>
            <a:r>
              <a:rPr sz="2400" dirty="0">
                <a:latin typeface="Arial"/>
                <a:cs typeface="Arial"/>
              </a:rPr>
              <a:t>Genotipi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bilinmeyen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(homozigot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heterozigot)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bir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bireyin,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genotipi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homozigot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resesif</a:t>
            </a:r>
            <a:r>
              <a:rPr sz="2400" spc="-5" dirty="0">
                <a:latin typeface="Arial"/>
                <a:cs typeface="Arial"/>
              </a:rPr>
              <a:t> olan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bir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bireyle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çaprazlanarak,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genotipinin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belirlenmesidir.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33068" y="6043676"/>
            <a:ext cx="68192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Dört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nesil</a:t>
            </a:r>
            <a:r>
              <a:rPr sz="2000" spc="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boyunca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incelenmek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üzere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çizilmiş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bir </a:t>
            </a:r>
            <a:r>
              <a:rPr sz="2000" dirty="0">
                <a:latin typeface="Comic Sans MS"/>
                <a:cs typeface="Comic Sans MS"/>
              </a:rPr>
              <a:t>soyağacı.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4065" y="1005331"/>
            <a:ext cx="786257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SOY</a:t>
            </a:r>
            <a:r>
              <a:rPr sz="2800" spc="-1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Arial"/>
                <a:cs typeface="Arial"/>
              </a:rPr>
              <a:t>AĞACI</a:t>
            </a:r>
            <a:r>
              <a:rPr sz="2800" spc="-9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99"/>
                </a:solidFill>
                <a:latin typeface="Arial"/>
                <a:cs typeface="Arial"/>
              </a:rPr>
              <a:t>ANALİZİ</a:t>
            </a:r>
            <a:r>
              <a:rPr sz="2800" spc="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(PEDİGRİ)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Fenotiplerin</a:t>
            </a:r>
            <a:r>
              <a:rPr sz="2800" b="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kalıtım</a:t>
            </a:r>
            <a:r>
              <a:rPr sz="28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biçimi</a:t>
            </a:r>
            <a:r>
              <a:rPr sz="2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bilinemiyorsa</a:t>
            </a:r>
            <a:r>
              <a:rPr sz="2800"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ya</a:t>
            </a:r>
            <a:r>
              <a:rPr sz="2800"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2800"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test </a:t>
            </a:r>
            <a:r>
              <a:rPr sz="2800" b="0" spc="-7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birleştirmesi</a:t>
            </a:r>
            <a:r>
              <a:rPr sz="2800"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yapılamıyorsa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soyağaçlarından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15" dirty="0">
                <a:solidFill>
                  <a:srgbClr val="000000"/>
                </a:solidFill>
                <a:latin typeface="Arial"/>
                <a:cs typeface="Arial"/>
              </a:rPr>
              <a:t>yararlanılır.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15276"/>
            <a:ext cx="7388860" cy="121187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 err="1">
                <a:latin typeface="Comic Sans MS"/>
                <a:cs typeface="Comic Sans MS"/>
              </a:rPr>
              <a:t>Mendel’den</a:t>
            </a:r>
            <a:r>
              <a:rPr sz="3200" spc="-80" dirty="0">
                <a:latin typeface="Comic Sans MS"/>
                <a:cs typeface="Comic Sans MS"/>
              </a:rPr>
              <a:t> </a:t>
            </a:r>
            <a:r>
              <a:rPr sz="3200" dirty="0" err="1" smtClean="0">
                <a:latin typeface="Comic Sans MS"/>
                <a:cs typeface="Comic Sans MS"/>
              </a:rPr>
              <a:t>önce</a:t>
            </a:r>
            <a:r>
              <a:rPr sz="3200" dirty="0" smtClean="0">
                <a:latin typeface="Comic Sans MS"/>
                <a:cs typeface="Comic Sans MS"/>
              </a:rPr>
              <a:t>…</a:t>
            </a:r>
            <a:r>
              <a:rPr lang="tr-TR" sz="3200" dirty="0" smtClean="0">
                <a:latin typeface="Comic Sans MS"/>
                <a:cs typeface="Comic Sans MS"/>
              </a:rPr>
              <a:t>  </a:t>
            </a:r>
          </a:p>
          <a:p>
            <a:pPr marL="355600" indent="-342900">
              <a:lnSpc>
                <a:spcPct val="100000"/>
              </a:lnSpc>
              <a:spcBef>
                <a:spcPts val="870"/>
              </a:spcBef>
              <a:tabLst>
                <a:tab pos="354965" algn="l"/>
                <a:tab pos="355600" algn="l"/>
              </a:tabLst>
            </a:pPr>
            <a:r>
              <a:rPr lang="tr-TR" sz="3200" spc="-5" dirty="0" smtClean="0">
                <a:latin typeface="Comic Sans MS"/>
                <a:cs typeface="Comic Sans MS"/>
              </a:rPr>
              <a:t>   </a:t>
            </a:r>
            <a:r>
              <a:rPr sz="3200" spc="-5" dirty="0" smtClean="0">
                <a:latin typeface="Comic Sans MS"/>
                <a:cs typeface="Comic Sans MS"/>
              </a:rPr>
              <a:t>Blending</a:t>
            </a:r>
            <a:r>
              <a:rPr sz="3200" spc="-50" dirty="0" smtClean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teorisi</a:t>
            </a:r>
            <a:endParaRPr sz="32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9191" y="228041"/>
            <a:ext cx="6202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Comic Sans MS"/>
                <a:cs typeface="Comic Sans MS"/>
              </a:rPr>
              <a:t>MENDEL</a:t>
            </a:r>
            <a:r>
              <a:rPr sz="4000" b="1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omic Sans MS"/>
                <a:cs typeface="Comic Sans MS"/>
              </a:rPr>
              <a:t>DIŞI</a:t>
            </a:r>
            <a:r>
              <a:rPr sz="4000" b="1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omic Sans MS"/>
                <a:cs typeface="Comic Sans MS"/>
              </a:rPr>
              <a:t>KALITIM</a:t>
            </a:r>
            <a:endParaRPr sz="40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999235"/>
            <a:ext cx="8129270" cy="5179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2131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Mendel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kurallarına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uygun </a:t>
            </a:r>
            <a:r>
              <a:rPr sz="2400" dirty="0">
                <a:latin typeface="Comic Sans MS"/>
                <a:cs typeface="Comic Sans MS"/>
              </a:rPr>
              <a:t>olarak</a:t>
            </a:r>
            <a:r>
              <a:rPr sz="2400" spc="-10" dirty="0">
                <a:latin typeface="Comic Sans MS"/>
                <a:cs typeface="Comic Sans MS"/>
              </a:rPr>
              <a:t> dağılım</a:t>
            </a:r>
            <a:r>
              <a:rPr sz="2400" spc="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göstermeyen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kalıtım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kalıplarıdır.</a:t>
            </a:r>
            <a:endParaRPr sz="2400" dirty="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Mendel’in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önermelerinin</a:t>
            </a:r>
            <a:r>
              <a:rPr sz="2400" spc="-5" dirty="0">
                <a:latin typeface="Comic Sans MS"/>
                <a:cs typeface="Comic Sans MS"/>
              </a:rPr>
              <a:t> geçerli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olmadığı</a:t>
            </a:r>
            <a:r>
              <a:rPr sz="2400" spc="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bu durumlarda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beklenen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fenotip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oranları,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farklılık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gösterirler:</a:t>
            </a:r>
            <a:endParaRPr sz="24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omic Sans MS"/>
              <a:buChar char="•"/>
            </a:pPr>
            <a:endParaRPr sz="3550" dirty="0">
              <a:latin typeface="Comic Sans MS"/>
              <a:cs typeface="Comic Sans MS"/>
            </a:endParaRPr>
          </a:p>
          <a:p>
            <a:pPr marL="1398270" lvl="1" indent="-318135">
              <a:lnSpc>
                <a:spcPct val="100000"/>
              </a:lnSpc>
              <a:buSzPct val="96428"/>
              <a:buFont typeface="Wingdings"/>
              <a:buChar char=""/>
              <a:tabLst>
                <a:tab pos="1398905" algn="l"/>
              </a:tabLst>
            </a:pPr>
            <a:r>
              <a:rPr sz="2800" spc="-10" dirty="0">
                <a:solidFill>
                  <a:srgbClr val="015197"/>
                </a:solidFill>
                <a:latin typeface="Microsoft Sans Serif"/>
                <a:cs typeface="Microsoft Sans Serif"/>
              </a:rPr>
              <a:t>Multiple</a:t>
            </a:r>
            <a:r>
              <a:rPr sz="2800" spc="20" dirty="0">
                <a:solidFill>
                  <a:srgbClr val="015197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15197"/>
                </a:solidFill>
                <a:latin typeface="Microsoft Sans Serif"/>
                <a:cs typeface="Microsoft Sans Serif"/>
              </a:rPr>
              <a:t>allelizm</a:t>
            </a:r>
            <a:endParaRPr sz="2800" dirty="0">
              <a:latin typeface="Microsoft Sans Serif"/>
              <a:cs typeface="Microsoft Sans Serif"/>
            </a:endParaRPr>
          </a:p>
          <a:p>
            <a:pPr marL="1398270" lvl="1" indent="-318135">
              <a:lnSpc>
                <a:spcPct val="100000"/>
              </a:lnSpc>
              <a:buSzPct val="96428"/>
              <a:buFont typeface="Wingdings"/>
              <a:buChar char=""/>
              <a:tabLst>
                <a:tab pos="1398905" algn="l"/>
              </a:tabLst>
            </a:pPr>
            <a:r>
              <a:rPr sz="2800" spc="-15" dirty="0">
                <a:solidFill>
                  <a:srgbClr val="015197"/>
                </a:solidFill>
                <a:latin typeface="Microsoft Sans Serif"/>
                <a:cs typeface="Microsoft Sans Serif"/>
              </a:rPr>
              <a:t>Allel</a:t>
            </a:r>
            <a:r>
              <a:rPr sz="2800" spc="30" dirty="0">
                <a:solidFill>
                  <a:srgbClr val="015197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15197"/>
                </a:solidFill>
                <a:latin typeface="Microsoft Sans Serif"/>
                <a:cs typeface="Microsoft Sans Serif"/>
              </a:rPr>
              <a:t>gen</a:t>
            </a:r>
            <a:r>
              <a:rPr sz="2800" spc="25" dirty="0">
                <a:solidFill>
                  <a:srgbClr val="015197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15197"/>
                </a:solidFill>
                <a:latin typeface="Microsoft Sans Serif"/>
                <a:cs typeface="Microsoft Sans Serif"/>
              </a:rPr>
              <a:t>etkileşimleri</a:t>
            </a:r>
            <a:endParaRPr sz="2800" dirty="0">
              <a:latin typeface="Microsoft Sans Serif"/>
              <a:cs typeface="Microsoft Sans Serif"/>
            </a:endParaRPr>
          </a:p>
          <a:p>
            <a:pPr marL="1398270" lvl="1" indent="-318135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"/>
              <a:tabLst>
                <a:tab pos="1398905" algn="l"/>
              </a:tabLst>
            </a:pPr>
            <a:r>
              <a:rPr sz="2800" spc="-15" dirty="0">
                <a:solidFill>
                  <a:srgbClr val="015197"/>
                </a:solidFill>
                <a:latin typeface="Microsoft Sans Serif"/>
                <a:cs typeface="Microsoft Sans Serif"/>
              </a:rPr>
              <a:t>Allel</a:t>
            </a:r>
            <a:r>
              <a:rPr sz="2800" spc="20" dirty="0">
                <a:solidFill>
                  <a:srgbClr val="015197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15197"/>
                </a:solidFill>
                <a:latin typeface="Microsoft Sans Serif"/>
                <a:cs typeface="Microsoft Sans Serif"/>
              </a:rPr>
              <a:t>olmayan</a:t>
            </a:r>
            <a:r>
              <a:rPr sz="2800" spc="40" dirty="0">
                <a:solidFill>
                  <a:srgbClr val="015197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15197"/>
                </a:solidFill>
                <a:latin typeface="Microsoft Sans Serif"/>
                <a:cs typeface="Microsoft Sans Serif"/>
              </a:rPr>
              <a:t>gen</a:t>
            </a:r>
            <a:r>
              <a:rPr sz="2800" spc="35" dirty="0">
                <a:solidFill>
                  <a:srgbClr val="015197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15197"/>
                </a:solidFill>
                <a:latin typeface="Microsoft Sans Serif"/>
                <a:cs typeface="Microsoft Sans Serif"/>
              </a:rPr>
              <a:t>etkileşimleri</a:t>
            </a:r>
            <a:endParaRPr sz="2800" dirty="0">
              <a:latin typeface="Microsoft Sans Serif"/>
              <a:cs typeface="Microsoft Sans Serif"/>
            </a:endParaRPr>
          </a:p>
          <a:p>
            <a:pPr marL="1398270" lvl="1" indent="-318135">
              <a:lnSpc>
                <a:spcPct val="100000"/>
              </a:lnSpc>
              <a:buSzPct val="96428"/>
              <a:buFont typeface="Wingdings"/>
              <a:buChar char=""/>
              <a:tabLst>
                <a:tab pos="1398905" algn="l"/>
              </a:tabLst>
            </a:pPr>
            <a:r>
              <a:rPr sz="2800" spc="-10" dirty="0">
                <a:solidFill>
                  <a:srgbClr val="015197"/>
                </a:solidFill>
                <a:latin typeface="Microsoft Sans Serif"/>
                <a:cs typeface="Microsoft Sans Serif"/>
              </a:rPr>
              <a:t>Çekirdek</a:t>
            </a:r>
            <a:r>
              <a:rPr sz="2800" spc="25" dirty="0">
                <a:solidFill>
                  <a:srgbClr val="015197"/>
                </a:solidFill>
                <a:latin typeface="Microsoft Sans Serif"/>
                <a:cs typeface="Microsoft Sans Serif"/>
              </a:rPr>
              <a:t> </a:t>
            </a:r>
            <a:r>
              <a:rPr sz="2800" spc="65" dirty="0">
                <a:solidFill>
                  <a:srgbClr val="015197"/>
                </a:solidFill>
                <a:latin typeface="Microsoft Sans Serif"/>
                <a:cs typeface="Microsoft Sans Serif"/>
              </a:rPr>
              <a:t>dışı</a:t>
            </a:r>
            <a:r>
              <a:rPr sz="2800" spc="15" dirty="0">
                <a:solidFill>
                  <a:srgbClr val="015197"/>
                </a:solidFill>
                <a:latin typeface="Microsoft Sans Serif"/>
                <a:cs typeface="Microsoft Sans Serif"/>
              </a:rPr>
              <a:t> </a:t>
            </a:r>
            <a:r>
              <a:rPr sz="2800" spc="35" dirty="0">
                <a:solidFill>
                  <a:srgbClr val="015197"/>
                </a:solidFill>
                <a:latin typeface="Microsoft Sans Serif"/>
                <a:cs typeface="Microsoft Sans Serif"/>
              </a:rPr>
              <a:t>kalıtım</a:t>
            </a:r>
            <a:endParaRPr sz="2800" dirty="0">
              <a:latin typeface="Microsoft Sans Serif"/>
              <a:cs typeface="Microsoft Sans Serif"/>
            </a:endParaRPr>
          </a:p>
          <a:p>
            <a:pPr marL="1398270" lvl="1" indent="-318135">
              <a:lnSpc>
                <a:spcPct val="100000"/>
              </a:lnSpc>
              <a:buSzPct val="96428"/>
              <a:buFont typeface="Wingdings"/>
              <a:buChar char=""/>
              <a:tabLst>
                <a:tab pos="1398905" algn="l"/>
              </a:tabLst>
            </a:pPr>
            <a:r>
              <a:rPr sz="2800" spc="-10" dirty="0">
                <a:solidFill>
                  <a:srgbClr val="015197"/>
                </a:solidFill>
                <a:latin typeface="Microsoft Sans Serif"/>
                <a:cs typeface="Microsoft Sans Serif"/>
              </a:rPr>
              <a:t>Polimeri</a:t>
            </a:r>
            <a:r>
              <a:rPr sz="2800" spc="40" dirty="0">
                <a:solidFill>
                  <a:srgbClr val="015197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15197"/>
                </a:solidFill>
                <a:latin typeface="Microsoft Sans Serif"/>
                <a:cs typeface="Microsoft Sans Serif"/>
              </a:rPr>
              <a:t>(multiple</a:t>
            </a:r>
            <a:r>
              <a:rPr sz="2800" spc="45" dirty="0">
                <a:solidFill>
                  <a:srgbClr val="015197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15197"/>
                </a:solidFill>
                <a:latin typeface="Microsoft Sans Serif"/>
                <a:cs typeface="Microsoft Sans Serif"/>
              </a:rPr>
              <a:t>genler)</a:t>
            </a:r>
            <a:endParaRPr sz="2800" dirty="0">
              <a:latin typeface="Microsoft Sans Serif"/>
              <a:cs typeface="Microsoft Sans Serif"/>
            </a:endParaRPr>
          </a:p>
          <a:p>
            <a:pPr marL="1398270" lvl="1" indent="-318135">
              <a:lnSpc>
                <a:spcPct val="100000"/>
              </a:lnSpc>
              <a:buSzPct val="96428"/>
              <a:buFont typeface="Wingdings"/>
              <a:buChar char=""/>
              <a:tabLst>
                <a:tab pos="1398905" algn="l"/>
              </a:tabLst>
            </a:pPr>
            <a:r>
              <a:rPr sz="2800" spc="20" dirty="0">
                <a:solidFill>
                  <a:srgbClr val="015197"/>
                </a:solidFill>
                <a:latin typeface="Microsoft Sans Serif"/>
                <a:cs typeface="Microsoft Sans Serif"/>
              </a:rPr>
              <a:t>Bağlı</a:t>
            </a:r>
            <a:r>
              <a:rPr sz="2800" spc="5" dirty="0">
                <a:solidFill>
                  <a:srgbClr val="015197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15197"/>
                </a:solidFill>
                <a:latin typeface="Microsoft Sans Serif"/>
                <a:cs typeface="Microsoft Sans Serif"/>
              </a:rPr>
              <a:t>genler</a:t>
            </a:r>
            <a:endParaRPr sz="2800" dirty="0">
              <a:latin typeface="Microsoft Sans Serif"/>
              <a:cs typeface="Microsoft Sans Serif"/>
            </a:endParaRPr>
          </a:p>
          <a:p>
            <a:pPr marL="1398270" lvl="1" indent="-318135">
              <a:lnSpc>
                <a:spcPct val="100000"/>
              </a:lnSpc>
              <a:buSzPct val="96428"/>
              <a:buFont typeface="Wingdings"/>
              <a:buChar char=""/>
              <a:tabLst>
                <a:tab pos="1398905" algn="l"/>
              </a:tabLst>
            </a:pPr>
            <a:r>
              <a:rPr sz="2800" spc="-10" dirty="0">
                <a:solidFill>
                  <a:srgbClr val="015197"/>
                </a:solidFill>
                <a:latin typeface="Microsoft Sans Serif"/>
                <a:cs typeface="Microsoft Sans Serif"/>
              </a:rPr>
              <a:t>Cinsiyete</a:t>
            </a:r>
            <a:r>
              <a:rPr sz="2800" spc="35" dirty="0">
                <a:solidFill>
                  <a:srgbClr val="015197"/>
                </a:solidFill>
                <a:latin typeface="Microsoft Sans Serif"/>
                <a:cs typeface="Microsoft Sans Serif"/>
              </a:rPr>
              <a:t> bağlı/sınırlı/</a:t>
            </a:r>
            <a:r>
              <a:rPr sz="2800" spc="5" dirty="0">
                <a:solidFill>
                  <a:srgbClr val="015197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015197"/>
                </a:solidFill>
                <a:latin typeface="Microsoft Sans Serif"/>
                <a:cs typeface="Microsoft Sans Serif"/>
              </a:rPr>
              <a:t>ilişkili</a:t>
            </a:r>
            <a:r>
              <a:rPr sz="2800" spc="25" dirty="0">
                <a:solidFill>
                  <a:srgbClr val="015197"/>
                </a:solidFill>
                <a:latin typeface="Microsoft Sans Serif"/>
                <a:cs typeface="Microsoft Sans Serif"/>
              </a:rPr>
              <a:t> </a:t>
            </a:r>
            <a:r>
              <a:rPr sz="2800" spc="35" dirty="0">
                <a:solidFill>
                  <a:srgbClr val="015197"/>
                </a:solidFill>
                <a:latin typeface="Microsoft Sans Serif"/>
                <a:cs typeface="Microsoft Sans Serif"/>
              </a:rPr>
              <a:t>kalıtım</a:t>
            </a:r>
            <a:r>
              <a:rPr sz="2800" spc="25" dirty="0">
                <a:solidFill>
                  <a:srgbClr val="015197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15197"/>
                </a:solidFill>
                <a:latin typeface="Microsoft Sans Serif"/>
                <a:cs typeface="Microsoft Sans Serif"/>
              </a:rPr>
              <a:t>tipleri</a:t>
            </a:r>
            <a:endParaRPr sz="2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914400"/>
            <a:ext cx="61722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Multiple</a:t>
            </a:r>
            <a:r>
              <a:rPr sz="4400" spc="-85" dirty="0"/>
              <a:t> </a:t>
            </a:r>
            <a:r>
              <a:rPr sz="4400" dirty="0"/>
              <a:t>allelizm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217" y="1791461"/>
            <a:ext cx="793940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Bir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genin </a:t>
            </a:r>
            <a:r>
              <a:rPr sz="2400" spc="-5" dirty="0">
                <a:latin typeface="Comic Sans MS"/>
                <a:cs typeface="Comic Sans MS"/>
              </a:rPr>
              <a:t>ikiden</a:t>
            </a:r>
            <a:r>
              <a:rPr sz="2400" spc="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çok alleli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olması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durumudur.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Mendel’in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çalışmaları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hep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iki </a:t>
            </a:r>
            <a:r>
              <a:rPr sz="2400" dirty="0">
                <a:latin typeface="Comic Sans MS"/>
                <a:cs typeface="Comic Sans MS"/>
              </a:rPr>
              <a:t>allel </a:t>
            </a:r>
            <a:r>
              <a:rPr sz="2400" spc="-5" dirty="0">
                <a:latin typeface="Comic Sans MS"/>
                <a:cs typeface="Comic Sans MS"/>
              </a:rPr>
              <a:t>olması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durumuna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göre</a:t>
            </a:r>
            <a:endParaRPr sz="2400" dirty="0">
              <a:latin typeface="Comic Sans MS"/>
              <a:cs typeface="Comic Sans MS"/>
            </a:endParaRPr>
          </a:p>
          <a:p>
            <a:pPr marL="354965">
              <a:lnSpc>
                <a:spcPct val="100000"/>
              </a:lnSpc>
            </a:pPr>
            <a:r>
              <a:rPr sz="2400" spc="-10" dirty="0">
                <a:latin typeface="Comic Sans MS"/>
                <a:cs typeface="Comic Sans MS"/>
              </a:rPr>
              <a:t>tasarlanmıştır…</a:t>
            </a:r>
            <a:endParaRPr sz="24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Örn: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kan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grupları;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A,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B,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00780" y="4771135"/>
            <a:ext cx="1086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N-acetyl-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galac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osamine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44623" y="3528186"/>
            <a:ext cx="1537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"/>
                <a:cs typeface="Arial"/>
              </a:rPr>
              <a:t>C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(yabanıl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tip)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4602" y="6400596"/>
            <a:ext cx="1043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"/>
                <a:cs typeface="Arial"/>
              </a:rPr>
              <a:t>c</a:t>
            </a:r>
            <a:r>
              <a:rPr sz="1800" b="1" i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(albino)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52244" y="6400596"/>
            <a:ext cx="1877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"/>
                <a:cs typeface="Arial"/>
              </a:rPr>
              <a:t>c</a:t>
            </a:r>
            <a:r>
              <a:rPr sz="1800" b="1" i="1" spc="-7" baseline="25462" dirty="0">
                <a:latin typeface="Arial"/>
                <a:cs typeface="Arial"/>
              </a:rPr>
              <a:t>h</a:t>
            </a:r>
            <a:r>
              <a:rPr sz="1800" b="1" i="1" spc="-22" baseline="25462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(himalaya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tipi)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3376" y="3456813"/>
            <a:ext cx="2058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"/>
                <a:cs typeface="Arial"/>
              </a:rPr>
              <a:t>c</a:t>
            </a:r>
            <a:r>
              <a:rPr sz="1800" b="1" i="1" spc="-7" baseline="25462" dirty="0">
                <a:latin typeface="Arial"/>
                <a:cs typeface="Arial"/>
              </a:rPr>
              <a:t>ch</a:t>
            </a:r>
            <a:r>
              <a:rPr sz="1800" b="1" i="1" spc="202" baseline="25462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(chinchilla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tipi)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686800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Comic Sans MS"/>
                <a:cs typeface="Comic Sans MS"/>
              </a:rPr>
              <a:t>Allel</a:t>
            </a:r>
            <a:r>
              <a:rPr b="1" spc="-55" dirty="0">
                <a:latin typeface="Comic Sans MS"/>
                <a:cs typeface="Comic Sans MS"/>
              </a:rPr>
              <a:t> </a:t>
            </a:r>
            <a:r>
              <a:rPr b="1" dirty="0">
                <a:latin typeface="Comic Sans MS"/>
                <a:cs typeface="Comic Sans MS"/>
              </a:rPr>
              <a:t>gen</a:t>
            </a:r>
            <a:r>
              <a:rPr b="1" spc="-30" dirty="0">
                <a:latin typeface="Comic Sans MS"/>
                <a:cs typeface="Comic Sans MS"/>
              </a:rPr>
              <a:t> </a:t>
            </a:r>
            <a:r>
              <a:rPr b="1" spc="-5" dirty="0">
                <a:latin typeface="Comic Sans MS"/>
                <a:cs typeface="Comic Sans MS"/>
              </a:rPr>
              <a:t>etkileşimleri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39852" y="1766316"/>
            <a:ext cx="3430904" cy="3523615"/>
            <a:chOff x="339852" y="1766316"/>
            <a:chExt cx="3430904" cy="35236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852" y="1766316"/>
              <a:ext cx="580644" cy="7802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708" y="1825752"/>
              <a:ext cx="1435608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852" y="2168652"/>
              <a:ext cx="580644" cy="7802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1708" y="2228088"/>
              <a:ext cx="595884" cy="6797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2207" y="2228088"/>
              <a:ext cx="2089403" cy="6797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86228" y="2228088"/>
              <a:ext cx="565404" cy="6797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46247" y="2228088"/>
              <a:ext cx="1024127" cy="6797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852" y="2900172"/>
              <a:ext cx="580644" cy="7802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1708" y="2959608"/>
              <a:ext cx="1740408" cy="6797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46731" y="2959608"/>
              <a:ext cx="565404" cy="6797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06752" y="2959608"/>
              <a:ext cx="1022603" cy="6797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852" y="3302508"/>
              <a:ext cx="580644" cy="7802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1708" y="3361944"/>
              <a:ext cx="2232660" cy="6797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38984" y="3361944"/>
              <a:ext cx="565404" cy="6797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99003" y="3361944"/>
              <a:ext cx="1022604" cy="6797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852" y="3704844"/>
              <a:ext cx="580644" cy="7802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1708" y="3764280"/>
              <a:ext cx="1606296" cy="67970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852" y="4107180"/>
              <a:ext cx="580644" cy="7802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1708" y="4166616"/>
              <a:ext cx="1965960" cy="67970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852" y="4509516"/>
              <a:ext cx="580644" cy="7802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1708" y="4568951"/>
              <a:ext cx="1997964" cy="6797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04287" y="4568951"/>
              <a:ext cx="576072" cy="679704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47217" y="1861185"/>
            <a:ext cx="7939405" cy="31718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omic Sans MS"/>
                <a:cs typeface="Comic Sans MS"/>
              </a:rPr>
              <a:t>Dominanslık</a:t>
            </a:r>
            <a:r>
              <a:rPr sz="2400" b="1" spc="1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(tam</a:t>
            </a:r>
            <a:r>
              <a:rPr sz="2400" spc="-5" dirty="0">
                <a:latin typeface="Comic Sans MS"/>
                <a:cs typeface="Comic Sans MS"/>
              </a:rPr>
              <a:t> baskınlık)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(Mendel</a:t>
            </a:r>
            <a:endParaRPr sz="2400" dirty="0">
              <a:latin typeface="Comic Sans MS"/>
              <a:cs typeface="Comic Sans MS"/>
            </a:endParaRPr>
          </a:p>
          <a:p>
            <a:pPr marL="354965" marR="5080" indent="-342900">
              <a:lnSpc>
                <a:spcPts val="2600"/>
              </a:lnSpc>
              <a:spcBef>
                <a:spcPts val="61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omic Sans MS"/>
                <a:cs typeface="Comic Sans MS"/>
              </a:rPr>
              <a:t>Eksik</a:t>
            </a:r>
            <a:r>
              <a:rPr sz="2400" b="1" spc="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dominanslık</a:t>
            </a:r>
            <a:r>
              <a:rPr sz="2400" b="1" spc="3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(parsiyel,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incomplete,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tam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 err="1" smtClean="0">
                <a:latin typeface="Comic Sans MS"/>
                <a:cs typeface="Comic Sans MS"/>
              </a:rPr>
              <a:t>olmayan</a:t>
            </a:r>
            <a:r>
              <a:rPr sz="2400" spc="-5" dirty="0" smtClean="0">
                <a:latin typeface="Comic Sans MS"/>
                <a:cs typeface="Comic Sans MS"/>
              </a:rPr>
              <a:t>; </a:t>
            </a:r>
            <a:r>
              <a:rPr sz="2400" spc="-700" dirty="0" smtClean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kısmi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dominanslık)</a:t>
            </a:r>
            <a:endParaRPr sz="24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omic Sans MS"/>
                <a:cs typeface="Comic Sans MS"/>
              </a:rPr>
              <a:t>Kodominanslık </a:t>
            </a:r>
            <a:r>
              <a:rPr sz="2400" spc="-5" dirty="0">
                <a:latin typeface="Comic Sans MS"/>
                <a:cs typeface="Comic Sans MS"/>
              </a:rPr>
              <a:t>(eş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baskınlık)</a:t>
            </a:r>
            <a:endParaRPr sz="24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omic Sans MS"/>
                <a:cs typeface="Comic Sans MS"/>
              </a:rPr>
              <a:t>Over</a:t>
            </a:r>
            <a:r>
              <a:rPr sz="2400" b="1" spc="-2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dominanslık</a:t>
            </a:r>
            <a:r>
              <a:rPr sz="2400" b="1" spc="2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(üstün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dominanslık)</a:t>
            </a:r>
            <a:endParaRPr sz="24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Comic Sans MS"/>
                <a:cs typeface="Comic Sans MS"/>
              </a:rPr>
              <a:t>Pleitropi</a:t>
            </a:r>
            <a:endParaRPr sz="24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omic Sans MS"/>
                <a:cs typeface="Comic Sans MS"/>
              </a:rPr>
              <a:t>Penetrans</a:t>
            </a:r>
            <a:r>
              <a:rPr sz="2400" b="1" spc="-5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(genin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etkinliği)</a:t>
            </a: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omic Sans MS"/>
                <a:cs typeface="Comic Sans MS"/>
              </a:rPr>
              <a:t>Ekspresivite</a:t>
            </a:r>
            <a:r>
              <a:rPr sz="2400" spc="-5" dirty="0">
                <a:latin typeface="Comic Sans MS"/>
                <a:cs typeface="Comic Sans MS"/>
              </a:rPr>
              <a:t>(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genin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görüntü derecesi)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618234"/>
            <a:ext cx="79870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D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omin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nslık</a:t>
            </a:r>
            <a:r>
              <a:rPr sz="2400" b="1" u="heavy" spc="-30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bi</a:t>
            </a: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</a:t>
            </a:r>
            <a:r>
              <a:rPr sz="2400" spc="5" dirty="0">
                <a:latin typeface="Comic Sans MS"/>
                <a:cs typeface="Comic Sans MS"/>
              </a:rPr>
              <a:t>e</a:t>
            </a:r>
            <a:r>
              <a:rPr sz="2400" spc="-5" dirty="0">
                <a:latin typeface="Comic Sans MS"/>
                <a:cs typeface="Comic Sans MS"/>
              </a:rPr>
              <a:t>ni</a:t>
            </a:r>
            <a:r>
              <a:rPr sz="2400" dirty="0">
                <a:latin typeface="Comic Sans MS"/>
                <a:cs typeface="Comic Sans MS"/>
              </a:rPr>
              <a:t>n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allel</a:t>
            </a:r>
            <a:r>
              <a:rPr sz="2400" spc="5" dirty="0">
                <a:latin typeface="Comic Sans MS"/>
                <a:cs typeface="Comic Sans MS"/>
              </a:rPr>
              <a:t>i</a:t>
            </a:r>
            <a:r>
              <a:rPr sz="2400" spc="-5" dirty="0">
                <a:latin typeface="Comic Sans MS"/>
                <a:cs typeface="Comic Sans MS"/>
              </a:rPr>
              <a:t>ni</a:t>
            </a:r>
            <a:r>
              <a:rPr sz="2400" spc="15" dirty="0">
                <a:latin typeface="Comic Sans MS"/>
                <a:cs typeface="Comic Sans MS"/>
              </a:rPr>
              <a:t>n</a:t>
            </a:r>
            <a:r>
              <a:rPr sz="2400" dirty="0">
                <a:latin typeface="Comic Sans MS"/>
                <a:cs typeface="Comic Sans MS"/>
              </a:rPr>
              <a:t>,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di</a:t>
            </a:r>
            <a:r>
              <a:rPr sz="2400" spc="-10" dirty="0">
                <a:latin typeface="Comic Sans MS"/>
                <a:cs typeface="Comic Sans MS"/>
              </a:rPr>
              <a:t>ğ</a:t>
            </a:r>
            <a:r>
              <a:rPr sz="2400" dirty="0">
                <a:latin typeface="Comic Sans MS"/>
                <a:cs typeface="Comic Sans MS"/>
              </a:rPr>
              <a:t>er al</a:t>
            </a:r>
            <a:r>
              <a:rPr sz="2400" spc="5" dirty="0">
                <a:latin typeface="Comic Sans MS"/>
                <a:cs typeface="Comic Sans MS"/>
              </a:rPr>
              <a:t>l</a:t>
            </a:r>
            <a:r>
              <a:rPr sz="2400" dirty="0">
                <a:latin typeface="Comic Sans MS"/>
                <a:cs typeface="Comic Sans MS"/>
              </a:rPr>
              <a:t>e</a:t>
            </a:r>
            <a:r>
              <a:rPr sz="2400" spc="5" dirty="0">
                <a:latin typeface="Comic Sans MS"/>
                <a:cs typeface="Comic Sans MS"/>
              </a:rPr>
              <a:t>l</a:t>
            </a:r>
            <a:r>
              <a:rPr sz="2400" spc="-5" dirty="0">
                <a:latin typeface="Comic Sans MS"/>
                <a:cs typeface="Comic Sans MS"/>
              </a:rPr>
              <a:t>i</a:t>
            </a:r>
            <a:r>
              <a:rPr sz="2400" dirty="0">
                <a:latin typeface="Comic Sans MS"/>
                <a:cs typeface="Comic Sans MS"/>
              </a:rPr>
              <a:t>n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etkisini</a:t>
            </a:r>
          </a:p>
          <a:p>
            <a:pPr marL="355600" marR="5080">
              <a:lnSpc>
                <a:spcPct val="100000"/>
              </a:lnSpc>
            </a:pPr>
            <a:r>
              <a:rPr sz="2400" spc="-5" dirty="0">
                <a:latin typeface="Comic Sans MS"/>
                <a:cs typeface="Comic Sans MS"/>
              </a:rPr>
              <a:t>örtmesi </a:t>
            </a:r>
            <a:r>
              <a:rPr sz="2400" dirty="0">
                <a:latin typeface="Comic Sans MS"/>
                <a:cs typeface="Comic Sans MS"/>
              </a:rPr>
              <a:t>ya </a:t>
            </a:r>
            <a:r>
              <a:rPr sz="2400" spc="-5" dirty="0">
                <a:latin typeface="Comic Sans MS"/>
                <a:cs typeface="Comic Sans MS"/>
              </a:rPr>
              <a:t>da </a:t>
            </a:r>
            <a:r>
              <a:rPr sz="2400" dirty="0">
                <a:latin typeface="Comic Sans MS"/>
                <a:cs typeface="Comic Sans MS"/>
              </a:rPr>
              <a:t>engellemesidir.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Mendel’in çalışmalarında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gördüğü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tek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allel gen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etkileşimi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dominanslıktır.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0597" y="6049771"/>
            <a:ext cx="404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Chihuahua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20" dirty="0">
                <a:latin typeface="Microsoft Sans Serif"/>
                <a:cs typeface="Microsoft Sans Serif"/>
              </a:rPr>
              <a:t>ırkında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tüy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uzunluğu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kalıtımı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996187"/>
            <a:ext cx="871156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53745" indent="-342900">
              <a:lnSpc>
                <a:spcPct val="100000"/>
              </a:lnSpc>
              <a:spcBef>
                <a:spcPts val="9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Eksik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dominanslık</a:t>
            </a:r>
            <a:r>
              <a:rPr sz="2800" b="1" u="heavy" spc="1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(parsiyel,</a:t>
            </a:r>
            <a:r>
              <a:rPr sz="2800" spc="4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incomplete,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tam </a:t>
            </a:r>
            <a:r>
              <a:rPr sz="2800" spc="-5" dirty="0">
                <a:latin typeface="Comic Sans MS"/>
                <a:cs typeface="Comic Sans MS"/>
              </a:rPr>
              <a:t> olmayan;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kısmi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dominanslık)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: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tek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bir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gen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ve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bu</a:t>
            </a:r>
            <a:endParaRPr sz="2800" dirty="0">
              <a:latin typeface="Comic Sans MS"/>
              <a:cs typeface="Comic Sans MS"/>
            </a:endParaRPr>
          </a:p>
          <a:p>
            <a:pPr marL="355600" marR="204470">
              <a:lnSpc>
                <a:spcPct val="100000"/>
              </a:lnSpc>
            </a:pPr>
            <a:r>
              <a:rPr sz="2800" spc="-5" dirty="0">
                <a:latin typeface="Comic Sans MS"/>
                <a:cs typeface="Comic Sans MS"/>
              </a:rPr>
              <a:t>genin hiçbirinin</a:t>
            </a:r>
            <a:r>
              <a:rPr sz="2800" spc="4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baskın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olmadığı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iki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allelin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kontrolü </a:t>
            </a:r>
            <a:r>
              <a:rPr sz="2800" spc="-8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sözkonusudur.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Gen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allellerinin etkileri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tam</a:t>
            </a:r>
            <a:endParaRPr sz="2800" dirty="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Comic Sans MS"/>
                <a:cs typeface="Comic Sans MS"/>
              </a:rPr>
              <a:t>olmayacak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şekilde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çeşitli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derecelerde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örtülmüştür.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5200" y="6019800"/>
            <a:ext cx="200278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Aslanağzı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çiçeği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E:\Desktop\yeni tgk\resimler\5\Adsı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2628900" cy="55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607642"/>
            <a:ext cx="777875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Kodominanslık </a:t>
            </a:r>
            <a:r>
              <a:rPr sz="3200" i="1" spc="-5" dirty="0">
                <a:latin typeface="Calibri"/>
                <a:cs typeface="Calibri"/>
              </a:rPr>
              <a:t>(eş baskınlık) </a:t>
            </a:r>
            <a:r>
              <a:rPr sz="3200" spc="-5" dirty="0">
                <a:latin typeface="Calibri"/>
                <a:cs typeface="Calibri"/>
              </a:rPr>
              <a:t>Tek bir </a:t>
            </a:r>
            <a:r>
              <a:rPr sz="3200" dirty="0">
                <a:latin typeface="Calibri"/>
                <a:cs typeface="Calibri"/>
              </a:rPr>
              <a:t>genin </a:t>
            </a:r>
            <a:r>
              <a:rPr sz="3200" spc="-5" dirty="0">
                <a:latin typeface="Calibri"/>
                <a:cs typeface="Calibri"/>
              </a:rPr>
              <a:t>iki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allelinin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farklı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saptanabilir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gen </a:t>
            </a:r>
            <a:r>
              <a:rPr sz="3200" spc="-5" dirty="0">
                <a:latin typeface="Calibri"/>
                <a:cs typeface="Calibri"/>
              </a:rPr>
              <a:t>ürünü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oluşturmaları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durumudur.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Genler</a:t>
            </a:r>
            <a:r>
              <a:rPr sz="3200" spc="-5" dirty="0">
                <a:latin typeface="Calibri"/>
                <a:cs typeface="Calibri"/>
              </a:rPr>
              <a:t> eşit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olarak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fenotipe etkilerini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yansıtırlar.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72000" y="5867400"/>
            <a:ext cx="1739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Shorthorn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sığırı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2366" y="1788413"/>
            <a:ext cx="688149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943100" algn="l"/>
              </a:tabLst>
            </a:pPr>
            <a:r>
              <a:rPr sz="2800" b="1" spc="-5" dirty="0">
                <a:latin typeface="Comic Sans MS"/>
                <a:cs typeface="Comic Sans MS"/>
              </a:rPr>
              <a:t>Üstün dominanslık</a:t>
            </a:r>
            <a:r>
              <a:rPr sz="2800" b="1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heterozigot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bireylerin </a:t>
            </a:r>
            <a:r>
              <a:rPr sz="2800" spc="-819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homozigot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ebeveylerine</a:t>
            </a:r>
            <a:r>
              <a:rPr sz="2800" spc="3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göre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daha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üstün </a:t>
            </a:r>
            <a:r>
              <a:rPr sz="2800" spc="-5" dirty="0">
                <a:latin typeface="Comic Sans MS"/>
                <a:cs typeface="Comic Sans MS"/>
              </a:rPr>
              <a:t> özelliklere	sahip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olmalarıdır.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2200" y="5943600"/>
            <a:ext cx="19424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Orak</a:t>
            </a:r>
            <a:r>
              <a:rPr sz="1800" spc="-10" dirty="0">
                <a:latin typeface="Microsoft Sans Serif"/>
                <a:cs typeface="Microsoft Sans Serif"/>
              </a:rPr>
              <a:t> hücreli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anemi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742" y="6121095"/>
            <a:ext cx="268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Erkek </a:t>
            </a:r>
            <a:r>
              <a:rPr sz="1800" spc="-5" dirty="0">
                <a:latin typeface="Microsoft Sans Serif"/>
                <a:cs typeface="Microsoft Sans Serif"/>
              </a:rPr>
              <a:t>eşek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X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kısrak=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katır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219200"/>
            <a:ext cx="853440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600" b="1" dirty="0">
                <a:latin typeface="Comic Sans MS"/>
                <a:cs typeface="Comic Sans MS"/>
              </a:rPr>
              <a:t>Pleitr</a:t>
            </a:r>
            <a:r>
              <a:rPr sz="3600" b="1" spc="-10" dirty="0">
                <a:latin typeface="Comic Sans MS"/>
                <a:cs typeface="Comic Sans MS"/>
              </a:rPr>
              <a:t>o</a:t>
            </a:r>
            <a:r>
              <a:rPr sz="3600" b="1" dirty="0">
                <a:latin typeface="Comic Sans MS"/>
                <a:cs typeface="Comic Sans MS"/>
              </a:rPr>
              <a:t>pi</a:t>
            </a:r>
            <a:r>
              <a:rPr sz="3600" b="1" spc="-430" dirty="0">
                <a:latin typeface="Comic Sans MS"/>
                <a:cs typeface="Comic Sans MS"/>
              </a:rPr>
              <a:t> </a:t>
            </a:r>
            <a:r>
              <a:rPr sz="3600" spc="-5" dirty="0"/>
              <a:t>bi</a:t>
            </a:r>
            <a:r>
              <a:rPr sz="3600" dirty="0"/>
              <a:t>r</a:t>
            </a:r>
            <a:r>
              <a:rPr sz="3600" spc="10" dirty="0"/>
              <a:t> </a:t>
            </a:r>
            <a:r>
              <a:rPr sz="3600" dirty="0"/>
              <a:t>genin</a:t>
            </a:r>
            <a:r>
              <a:rPr sz="3600" spc="-5" dirty="0"/>
              <a:t> birde</a:t>
            </a:r>
            <a:r>
              <a:rPr sz="3600" dirty="0"/>
              <a:t>n</a:t>
            </a:r>
            <a:r>
              <a:rPr sz="3600" spc="-10" dirty="0"/>
              <a:t> </a:t>
            </a:r>
            <a:r>
              <a:rPr sz="3600" spc="-5" dirty="0"/>
              <a:t>fa</a:t>
            </a:r>
            <a:r>
              <a:rPr sz="3600" spc="5" dirty="0"/>
              <a:t>z</a:t>
            </a:r>
            <a:r>
              <a:rPr sz="3600" dirty="0"/>
              <a:t>la</a:t>
            </a:r>
            <a:r>
              <a:rPr sz="3600" spc="-15" dirty="0"/>
              <a:t> </a:t>
            </a:r>
            <a:r>
              <a:rPr sz="3600" spc="-5" dirty="0"/>
              <a:t>karakteri  belirlemesidir.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1434210"/>
            <a:ext cx="4165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B050"/>
                </a:solidFill>
                <a:latin typeface="Arial"/>
                <a:cs typeface="Arial"/>
              </a:rPr>
              <a:t>Neden</a:t>
            </a:r>
            <a:r>
              <a:rPr sz="3600" spc="-5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B050"/>
                </a:solidFill>
                <a:latin typeface="Arial"/>
                <a:cs typeface="Arial"/>
              </a:rPr>
              <a:t>bezelye</a:t>
            </a:r>
            <a:r>
              <a:rPr sz="3600" spc="-4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00B050"/>
                </a:solidFill>
                <a:latin typeface="Arial"/>
                <a:cs typeface="Arial"/>
              </a:rPr>
              <a:t>???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91" y="2815539"/>
            <a:ext cx="8841740" cy="3565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339933"/>
              </a:buClr>
              <a:buChar char="–"/>
              <a:tabLst>
                <a:tab pos="299720" algn="l"/>
              </a:tabLst>
            </a:pPr>
            <a:r>
              <a:rPr sz="2700" spc="-5" dirty="0">
                <a:latin typeface="Comic Sans MS"/>
                <a:cs typeface="Comic Sans MS"/>
              </a:rPr>
              <a:t>Bezelye</a:t>
            </a:r>
            <a:r>
              <a:rPr sz="2700" spc="-2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bitkisinde</a:t>
            </a:r>
            <a:r>
              <a:rPr sz="2700" spc="1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farklı</a:t>
            </a:r>
            <a:r>
              <a:rPr sz="2700" spc="25" dirty="0">
                <a:latin typeface="Comic Sans MS"/>
                <a:cs typeface="Comic Sans MS"/>
              </a:rPr>
              <a:t> </a:t>
            </a:r>
            <a:r>
              <a:rPr sz="2700" spc="-10" dirty="0">
                <a:latin typeface="Comic Sans MS"/>
                <a:cs typeface="Comic Sans MS"/>
              </a:rPr>
              <a:t>varyetelere</a:t>
            </a:r>
            <a:r>
              <a:rPr sz="2700" spc="20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sahip</a:t>
            </a:r>
            <a:r>
              <a:rPr sz="2700" spc="-5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çok </a:t>
            </a:r>
            <a:r>
              <a:rPr sz="2700" spc="-5" dirty="0">
                <a:latin typeface="Comic Sans MS"/>
                <a:cs typeface="Comic Sans MS"/>
              </a:rPr>
              <a:t>sayıda</a:t>
            </a:r>
            <a:endParaRPr sz="2700" dirty="0">
              <a:latin typeface="Comic Sans MS"/>
              <a:cs typeface="Comic Sans MS"/>
            </a:endParaRPr>
          </a:p>
          <a:p>
            <a:pPr marL="299085">
              <a:lnSpc>
                <a:spcPct val="100000"/>
              </a:lnSpc>
            </a:pPr>
            <a:r>
              <a:rPr sz="2700" b="1" spc="-5" dirty="0">
                <a:latin typeface="Comic Sans MS"/>
                <a:cs typeface="Comic Sans MS"/>
              </a:rPr>
              <a:t>farklı</a:t>
            </a:r>
            <a:r>
              <a:rPr sz="2700" b="1" spc="-15" dirty="0">
                <a:latin typeface="Comic Sans MS"/>
                <a:cs typeface="Comic Sans MS"/>
              </a:rPr>
              <a:t> </a:t>
            </a:r>
            <a:r>
              <a:rPr sz="2700" b="1" spc="-5" dirty="0">
                <a:latin typeface="Comic Sans MS"/>
                <a:cs typeface="Comic Sans MS"/>
              </a:rPr>
              <a:t>karakter</a:t>
            </a:r>
            <a:r>
              <a:rPr sz="2700" b="1" spc="-1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vardır.</a:t>
            </a:r>
            <a:endParaRPr sz="2700" dirty="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spcBef>
                <a:spcPts val="650"/>
              </a:spcBef>
              <a:buClr>
                <a:srgbClr val="339933"/>
              </a:buClr>
              <a:buChar char="–"/>
              <a:tabLst>
                <a:tab pos="299720" algn="l"/>
              </a:tabLst>
            </a:pPr>
            <a:r>
              <a:rPr sz="2700" spc="-5" dirty="0">
                <a:latin typeface="Comic Sans MS"/>
                <a:cs typeface="Comic Sans MS"/>
              </a:rPr>
              <a:t>Her bezelye</a:t>
            </a:r>
            <a:r>
              <a:rPr sz="2700" spc="-1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çiçeği</a:t>
            </a:r>
            <a:r>
              <a:rPr sz="2700" dirty="0">
                <a:latin typeface="Comic Sans MS"/>
                <a:cs typeface="Comic Sans MS"/>
              </a:rPr>
              <a:t> hem erkek hem </a:t>
            </a:r>
            <a:r>
              <a:rPr sz="2700" spc="-5" dirty="0">
                <a:latin typeface="Comic Sans MS"/>
                <a:cs typeface="Comic Sans MS"/>
              </a:rPr>
              <a:t>de</a:t>
            </a:r>
            <a:r>
              <a:rPr sz="2700" spc="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dişi</a:t>
            </a:r>
            <a:r>
              <a:rPr sz="2700" spc="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organlarına</a:t>
            </a:r>
            <a:endParaRPr sz="2700" dirty="0">
              <a:latin typeface="Comic Sans MS"/>
              <a:cs typeface="Comic Sans MS"/>
            </a:endParaRPr>
          </a:p>
          <a:p>
            <a:pPr marL="299085">
              <a:lnSpc>
                <a:spcPct val="100000"/>
              </a:lnSpc>
            </a:pPr>
            <a:r>
              <a:rPr sz="2700" spc="-5" dirty="0">
                <a:latin typeface="Comic Sans MS"/>
                <a:cs typeface="Comic Sans MS"/>
              </a:rPr>
              <a:t>sahiptir</a:t>
            </a:r>
            <a:r>
              <a:rPr sz="2700" spc="-1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(</a:t>
            </a:r>
            <a:r>
              <a:rPr sz="2700" b="1" spc="-5" dirty="0">
                <a:latin typeface="Comic Sans MS"/>
                <a:cs typeface="Comic Sans MS"/>
              </a:rPr>
              <a:t>hermafrodit</a:t>
            </a:r>
            <a:r>
              <a:rPr sz="2700" spc="-5" dirty="0">
                <a:latin typeface="Comic Sans MS"/>
                <a:cs typeface="Comic Sans MS"/>
              </a:rPr>
              <a:t>).</a:t>
            </a:r>
            <a:endParaRPr sz="2700" dirty="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spcBef>
                <a:spcPts val="650"/>
              </a:spcBef>
              <a:buClr>
                <a:srgbClr val="339933"/>
              </a:buClr>
              <a:buFont typeface="Comic Sans MS"/>
              <a:buChar char="–"/>
              <a:tabLst>
                <a:tab pos="299720" algn="l"/>
              </a:tabLst>
            </a:pPr>
            <a:r>
              <a:rPr sz="2700" b="1" dirty="0">
                <a:latin typeface="Comic Sans MS"/>
                <a:cs typeface="Comic Sans MS"/>
              </a:rPr>
              <a:t>Kendileşme</a:t>
            </a:r>
            <a:r>
              <a:rPr sz="2700" b="1" spc="-10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yoluyla</a:t>
            </a:r>
            <a:r>
              <a:rPr sz="2700" spc="330" dirty="0">
                <a:latin typeface="Comic Sans MS"/>
                <a:cs typeface="Comic Sans MS"/>
              </a:rPr>
              <a:t> </a:t>
            </a:r>
            <a:r>
              <a:rPr sz="2700" b="1" spc="-5" dirty="0">
                <a:latin typeface="Comic Sans MS"/>
                <a:cs typeface="Comic Sans MS"/>
              </a:rPr>
              <a:t>eşeyli</a:t>
            </a:r>
            <a:r>
              <a:rPr sz="2700" b="1" spc="-3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üreyebilir</a:t>
            </a:r>
            <a:r>
              <a:rPr sz="2700" b="1" spc="-5" dirty="0">
                <a:latin typeface="Comic Sans MS"/>
                <a:cs typeface="Comic Sans MS"/>
              </a:rPr>
              <a:t>.</a:t>
            </a:r>
            <a:endParaRPr sz="2700" dirty="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spcBef>
                <a:spcPts val="645"/>
              </a:spcBef>
              <a:buClr>
                <a:srgbClr val="339933"/>
              </a:buClr>
              <a:buChar char="–"/>
              <a:tabLst>
                <a:tab pos="299720" algn="l"/>
              </a:tabLst>
            </a:pPr>
            <a:r>
              <a:rPr sz="2700" spc="-5" dirty="0">
                <a:latin typeface="Comic Sans MS"/>
                <a:cs typeface="Comic Sans MS"/>
              </a:rPr>
              <a:t>Aynı</a:t>
            </a:r>
            <a:r>
              <a:rPr sz="2700" spc="-2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zamanda</a:t>
            </a:r>
            <a:r>
              <a:rPr sz="2700" spc="15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hangi </a:t>
            </a:r>
            <a:r>
              <a:rPr sz="2700" spc="-5" dirty="0">
                <a:latin typeface="Comic Sans MS"/>
                <a:cs typeface="Comic Sans MS"/>
              </a:rPr>
              <a:t>bitkiyle</a:t>
            </a:r>
            <a:r>
              <a:rPr sz="2700" spc="15" dirty="0">
                <a:latin typeface="Comic Sans MS"/>
                <a:cs typeface="Comic Sans MS"/>
              </a:rPr>
              <a:t> </a:t>
            </a:r>
            <a:r>
              <a:rPr sz="2700" b="1" dirty="0">
                <a:latin typeface="Comic Sans MS"/>
                <a:cs typeface="Comic Sans MS"/>
              </a:rPr>
              <a:t>çaprazlanacağı</a:t>
            </a:r>
            <a:endParaRPr sz="2700" dirty="0">
              <a:latin typeface="Comic Sans MS"/>
              <a:cs typeface="Comic Sans MS"/>
            </a:endParaRPr>
          </a:p>
          <a:p>
            <a:pPr marL="299085" marR="116839">
              <a:lnSpc>
                <a:spcPct val="100000"/>
              </a:lnSpc>
              <a:spcBef>
                <a:spcPts val="5"/>
              </a:spcBef>
            </a:pPr>
            <a:r>
              <a:rPr sz="2700" b="1" spc="-5" dirty="0">
                <a:latin typeface="Comic Sans MS"/>
                <a:cs typeface="Comic Sans MS"/>
              </a:rPr>
              <a:t>yönlendirilebilir</a:t>
            </a:r>
            <a:r>
              <a:rPr sz="2700" spc="-5" dirty="0">
                <a:latin typeface="Comic Sans MS"/>
                <a:cs typeface="Comic Sans MS"/>
              </a:rPr>
              <a:t>,</a:t>
            </a:r>
            <a:r>
              <a:rPr sz="2700" spc="1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farklı</a:t>
            </a:r>
            <a:r>
              <a:rPr sz="2700" spc="1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bitkinin</a:t>
            </a:r>
            <a:r>
              <a:rPr sz="2700" spc="20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polenleriyle</a:t>
            </a:r>
            <a:r>
              <a:rPr sz="2700" spc="-3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de</a:t>
            </a:r>
            <a:r>
              <a:rPr sz="2700" spc="-1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üreme </a:t>
            </a:r>
            <a:r>
              <a:rPr sz="2700" spc="-795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sağlanabilir.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9590" y="1070609"/>
            <a:ext cx="801433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omic Sans MS"/>
                <a:cs typeface="Comic Sans MS"/>
              </a:rPr>
              <a:t>Penetrans</a:t>
            </a:r>
            <a:r>
              <a:rPr sz="2400" b="1" spc="-34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Aynı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çevre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koşullarında,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aynı</a:t>
            </a:r>
            <a:r>
              <a:rPr sz="2400" spc="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genotipe</a:t>
            </a:r>
            <a:r>
              <a:rPr sz="2400" spc="-5" dirty="0">
                <a:latin typeface="Comic Sans MS"/>
                <a:cs typeface="Comic Sans MS"/>
              </a:rPr>
              <a:t> sahip </a:t>
            </a:r>
            <a:r>
              <a:rPr sz="2400" spc="-70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olan </a:t>
            </a:r>
            <a:r>
              <a:rPr sz="2400" spc="-5" dirty="0">
                <a:latin typeface="Comic Sans MS"/>
                <a:cs typeface="Comic Sans MS"/>
              </a:rPr>
              <a:t>bireylerin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genotipik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özelliklerinin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gerektirdiği 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fenotipi gösterme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yüzdesidir.</a:t>
            </a:r>
            <a:r>
              <a:rPr sz="2400" spc="20" dirty="0">
                <a:latin typeface="Comic Sans MS"/>
                <a:cs typeface="Comic Sans MS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Baskın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allel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fenotipe</a:t>
            </a:r>
            <a:endParaRPr sz="2400" dirty="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yansımayabilir…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607642"/>
            <a:ext cx="778510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Ekspresivite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populasyonda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genin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görüntü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derecesi,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fenotipin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şiddetidir.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6400" y="6019800"/>
            <a:ext cx="2438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 err="1">
                <a:latin typeface="Arial"/>
                <a:cs typeface="Arial"/>
              </a:rPr>
              <a:t>Polydactilili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 err="1" smtClean="0">
                <a:latin typeface="Arial"/>
                <a:cs typeface="Arial"/>
              </a:rPr>
              <a:t>kedi</a:t>
            </a:r>
            <a:r>
              <a:rPr lang="tr-TR" sz="1800" b="1" spc="-5" dirty="0" err="1" smtClean="0">
                <a:latin typeface="Arial"/>
                <a:cs typeface="Arial"/>
              </a:rPr>
              <a:t>ler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1600" y="4648200"/>
            <a:ext cx="29718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Microsoft Sans Serif"/>
                <a:cs typeface="Microsoft Sans Serif"/>
              </a:rPr>
              <a:t>İlave parmak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sayısı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bireyden </a:t>
            </a:r>
            <a:r>
              <a:rPr sz="2000" spc="-459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bireye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farklılık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gösterebilir.</a:t>
            </a:r>
            <a:endParaRPr sz="2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6942" y="1019683"/>
            <a:ext cx="5210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06015" algn="l"/>
              </a:tabLst>
            </a:pPr>
            <a:r>
              <a:rPr sz="2800" b="1" spc="-10" dirty="0">
                <a:latin typeface="Comic Sans MS"/>
                <a:cs typeface="Comic Sans MS"/>
              </a:rPr>
              <a:t>Allel</a:t>
            </a:r>
            <a:r>
              <a:rPr sz="2800" b="1" spc="1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olmayan	gen</a:t>
            </a:r>
            <a:r>
              <a:rPr sz="2800" b="1" spc="-55" dirty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etkileşimleri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8234"/>
            <a:ext cx="7935595" cy="40190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Bazı karakterin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oluşumunda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birden fazla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gen etkilidir.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Farklı lokuslarda bulunan </a:t>
            </a:r>
            <a:r>
              <a:rPr sz="2400" dirty="0">
                <a:latin typeface="Comic Sans MS"/>
                <a:cs typeface="Comic Sans MS"/>
              </a:rPr>
              <a:t>genler </a:t>
            </a:r>
            <a:r>
              <a:rPr sz="2400" spc="-5" dirty="0">
                <a:latin typeface="Comic Sans MS"/>
                <a:cs typeface="Comic Sans MS"/>
              </a:rPr>
              <a:t>birbirleriyle </a:t>
            </a:r>
            <a:r>
              <a:rPr sz="2400" dirty="0">
                <a:latin typeface="Comic Sans MS"/>
                <a:cs typeface="Comic Sans MS"/>
              </a:rPr>
              <a:t>çekinik 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ya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da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baskın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olarak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etkileşimde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bulunabilir,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diğer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gen 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çiftinin etkisini </a:t>
            </a:r>
            <a:r>
              <a:rPr sz="2400" spc="-5" dirty="0">
                <a:latin typeface="Comic Sans MS"/>
                <a:cs typeface="Comic Sans MS"/>
              </a:rPr>
              <a:t>maskeleyebilir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ya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da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değiştirebilirler.</a:t>
            </a:r>
            <a:endParaRPr sz="24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endParaRPr lang="tr-TR" sz="2400" spc="-5" dirty="0" smtClean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 err="1" smtClean="0">
                <a:latin typeface="Comic Sans MS"/>
                <a:cs typeface="Comic Sans MS"/>
              </a:rPr>
              <a:t>Allel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olmayan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genler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arasındaki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bu etkileşimlere</a:t>
            </a:r>
            <a:endParaRPr sz="2400" dirty="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epistazis</a:t>
            </a:r>
            <a:r>
              <a:rPr sz="2400" b="1" spc="3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denir.</a:t>
            </a:r>
            <a:endParaRPr sz="24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85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sz="2400" dirty="0">
                <a:latin typeface="Comic Sans MS"/>
                <a:cs typeface="Comic Sans MS"/>
              </a:rPr>
              <a:t>etkil</a:t>
            </a:r>
            <a:r>
              <a:rPr sz="2400" spc="5" dirty="0">
                <a:latin typeface="Comic Sans MS"/>
                <a:cs typeface="Comic Sans MS"/>
              </a:rPr>
              <a:t>e</a:t>
            </a:r>
            <a:r>
              <a:rPr sz="2400" dirty="0">
                <a:latin typeface="Comic Sans MS"/>
                <a:cs typeface="Comic Sans MS"/>
              </a:rPr>
              <a:t>yen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gen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epist</a:t>
            </a:r>
            <a:r>
              <a:rPr sz="2400" b="1" spc="-10" dirty="0">
                <a:latin typeface="Comic Sans MS"/>
                <a:cs typeface="Comic Sans MS"/>
              </a:rPr>
              <a:t>a</a:t>
            </a:r>
            <a:r>
              <a:rPr sz="2400" b="1" spc="-5" dirty="0">
                <a:latin typeface="Comic Sans MS"/>
                <a:cs typeface="Comic Sans MS"/>
              </a:rPr>
              <a:t>ti</a:t>
            </a:r>
            <a:r>
              <a:rPr sz="2400" b="1" dirty="0">
                <a:latin typeface="Comic Sans MS"/>
                <a:cs typeface="Comic Sans MS"/>
              </a:rPr>
              <a:t>k</a:t>
            </a:r>
            <a:r>
              <a:rPr sz="2400" b="1" spc="-3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gen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sz="2400" dirty="0">
                <a:latin typeface="Comic Sans MS"/>
                <a:cs typeface="Comic Sans MS"/>
              </a:rPr>
              <a:t>etki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altında </a:t>
            </a:r>
            <a:r>
              <a:rPr sz="2400" spc="-5" dirty="0">
                <a:latin typeface="Comic Sans MS"/>
                <a:cs typeface="Comic Sans MS"/>
              </a:rPr>
              <a:t>kal</a:t>
            </a:r>
            <a:r>
              <a:rPr sz="2400" spc="-10" dirty="0">
                <a:latin typeface="Comic Sans MS"/>
                <a:cs typeface="Comic Sans MS"/>
              </a:rPr>
              <a:t>a</a:t>
            </a:r>
            <a:r>
              <a:rPr sz="2400" dirty="0">
                <a:latin typeface="Comic Sans MS"/>
                <a:cs typeface="Comic Sans MS"/>
              </a:rPr>
              <a:t>n gen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hipost</a:t>
            </a:r>
            <a:r>
              <a:rPr sz="2400" b="1" spc="-10" dirty="0">
                <a:latin typeface="Comic Sans MS"/>
                <a:cs typeface="Comic Sans MS"/>
              </a:rPr>
              <a:t>a</a:t>
            </a:r>
            <a:r>
              <a:rPr sz="2400" b="1" spc="-5" dirty="0">
                <a:latin typeface="Comic Sans MS"/>
                <a:cs typeface="Comic Sans MS"/>
              </a:rPr>
              <a:t>ti</a:t>
            </a:r>
            <a:r>
              <a:rPr sz="2400" b="1" dirty="0">
                <a:latin typeface="Comic Sans MS"/>
                <a:cs typeface="Comic Sans MS"/>
              </a:rPr>
              <a:t>k</a:t>
            </a:r>
            <a:r>
              <a:rPr sz="2400" b="1" spc="-3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9600" y="685800"/>
            <a:ext cx="3733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melanin üretimi: 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B= </a:t>
            </a:r>
            <a:r>
              <a:rPr sz="2000" spc="-10" dirty="0">
                <a:latin typeface="Microsoft Sans Serif"/>
                <a:cs typeface="Microsoft Sans Serif"/>
              </a:rPr>
              <a:t>yoğun melanin </a:t>
            </a:r>
            <a:r>
              <a:rPr sz="2000" spc="-46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b=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düşük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melanin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685800"/>
            <a:ext cx="4267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melanin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depolama: </a:t>
            </a:r>
            <a:r>
              <a:rPr sz="2000" b="1" spc="-484" dirty="0">
                <a:latin typeface="Arial"/>
                <a:cs typeface="Arial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E=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depolanır 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e=depolanmaz</a:t>
            </a:r>
            <a:endParaRPr sz="2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838200"/>
            <a:ext cx="9065261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omic Sans MS"/>
                <a:cs typeface="Comic Sans MS"/>
              </a:rPr>
              <a:t>Çekirdek</a:t>
            </a:r>
            <a:r>
              <a:rPr b="1" spc="-65" dirty="0">
                <a:latin typeface="Comic Sans MS"/>
                <a:cs typeface="Comic Sans MS"/>
              </a:rPr>
              <a:t> </a:t>
            </a:r>
            <a:r>
              <a:rPr b="1" spc="-5" dirty="0">
                <a:latin typeface="Comic Sans MS"/>
                <a:cs typeface="Comic Sans MS"/>
              </a:rPr>
              <a:t>dışı</a:t>
            </a:r>
            <a:r>
              <a:rPr b="1" spc="-35" dirty="0">
                <a:latin typeface="Comic Sans MS"/>
                <a:cs typeface="Comic Sans MS"/>
              </a:rPr>
              <a:t> </a:t>
            </a:r>
            <a:r>
              <a:rPr b="1" spc="-5" dirty="0">
                <a:latin typeface="Comic Sans MS"/>
                <a:cs typeface="Comic Sans MS"/>
              </a:rPr>
              <a:t>kalıtım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981200"/>
            <a:ext cx="7529983" cy="3198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1908’de Carl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Correns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tarafından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keşfedilen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bir</a:t>
            </a:r>
            <a:endParaRPr sz="2400" dirty="0">
              <a:latin typeface="Comic Sans MS"/>
              <a:cs typeface="Comic Sans MS"/>
            </a:endParaRPr>
          </a:p>
          <a:p>
            <a:pPr marL="354965">
              <a:lnSpc>
                <a:spcPct val="100000"/>
              </a:lnSpc>
            </a:pPr>
            <a:r>
              <a:rPr sz="2400" spc="-5" dirty="0">
                <a:latin typeface="Comic Sans MS"/>
                <a:cs typeface="Comic Sans MS"/>
              </a:rPr>
              <a:t>Mendel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dışı</a:t>
            </a:r>
            <a:r>
              <a:rPr sz="2400" spc="-5" dirty="0">
                <a:latin typeface="Comic Sans MS"/>
                <a:cs typeface="Comic Sans MS"/>
              </a:rPr>
              <a:t> kalıtım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 err="1">
                <a:latin typeface="Comic Sans MS"/>
                <a:cs typeface="Comic Sans MS"/>
              </a:rPr>
              <a:t>formudur</a:t>
            </a:r>
            <a:r>
              <a:rPr sz="2400" spc="-5" dirty="0" smtClean="0">
                <a:latin typeface="Comic Sans MS"/>
                <a:cs typeface="Comic Sans MS"/>
              </a:rPr>
              <a:t>.</a:t>
            </a:r>
            <a:endParaRPr lang="tr-TR" sz="2400" spc="-5" dirty="0" smtClean="0">
              <a:latin typeface="Comic Sans MS"/>
              <a:cs typeface="Comic Sans MS"/>
            </a:endParaRPr>
          </a:p>
          <a:p>
            <a:pPr marL="354965">
              <a:lnSpc>
                <a:spcPct val="100000"/>
              </a:lnSpc>
            </a:pPr>
            <a:endParaRPr sz="2400" dirty="0">
              <a:latin typeface="Comic Sans MS"/>
              <a:cs typeface="Comic Sans MS"/>
            </a:endParaRPr>
          </a:p>
          <a:p>
            <a:pPr marL="354965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omic Sans MS"/>
                <a:cs typeface="Comic Sans MS"/>
              </a:rPr>
              <a:t>Mitokondrial </a:t>
            </a:r>
            <a:r>
              <a:rPr sz="2400" spc="-5" dirty="0">
                <a:latin typeface="Comic Sans MS"/>
                <a:cs typeface="Comic Sans MS"/>
              </a:rPr>
              <a:t>kromozomlar </a:t>
            </a:r>
            <a:r>
              <a:rPr sz="2400" dirty="0">
                <a:latin typeface="Comic Sans MS"/>
                <a:cs typeface="Comic Sans MS"/>
              </a:rPr>
              <a:t>çok </a:t>
            </a:r>
            <a:r>
              <a:rPr sz="2400" spc="-5" dirty="0">
                <a:latin typeface="Comic Sans MS"/>
                <a:cs typeface="Comic Sans MS"/>
              </a:rPr>
              <a:t>büyük oranda anneden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spc="-5" dirty="0" err="1">
                <a:latin typeface="Comic Sans MS"/>
                <a:cs typeface="Comic Sans MS"/>
              </a:rPr>
              <a:t>alınmaktadır</a:t>
            </a:r>
            <a:r>
              <a:rPr sz="2400" spc="-5" dirty="0" smtClean="0">
                <a:latin typeface="Comic Sans MS"/>
                <a:cs typeface="Comic Sans MS"/>
              </a:rPr>
              <a:t>.</a:t>
            </a:r>
            <a:endParaRPr lang="tr-TR" sz="2400" spc="-5" dirty="0" smtClean="0">
              <a:latin typeface="Comic Sans MS"/>
              <a:cs typeface="Comic Sans MS"/>
            </a:endParaRPr>
          </a:p>
          <a:p>
            <a:pPr marL="354965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endParaRPr sz="2400" dirty="0">
              <a:latin typeface="Comic Sans MS"/>
              <a:cs typeface="Comic Sans MS"/>
            </a:endParaRPr>
          </a:p>
          <a:p>
            <a:pPr marL="354965" marR="74295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omic Sans MS"/>
                <a:cs typeface="Comic Sans MS"/>
              </a:rPr>
              <a:t>Mitokondrial</a:t>
            </a:r>
            <a:r>
              <a:rPr sz="2400" spc="3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hastalıkların</a:t>
            </a:r>
            <a:r>
              <a:rPr sz="2400" spc="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jenerasyonlardaki dağılımı </a:t>
            </a:r>
            <a:r>
              <a:rPr sz="2400" spc="-7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da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normalden</a:t>
            </a:r>
            <a:r>
              <a:rPr sz="2400" spc="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farklıdır.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" y="762000"/>
            <a:ext cx="8388909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Comic Sans MS"/>
                <a:cs typeface="Comic Sans MS"/>
              </a:rPr>
              <a:t>Polimeri</a:t>
            </a:r>
            <a:r>
              <a:rPr b="1" spc="-15" dirty="0">
                <a:latin typeface="Comic Sans MS"/>
                <a:cs typeface="Comic Sans MS"/>
              </a:rPr>
              <a:t> </a:t>
            </a:r>
            <a:r>
              <a:rPr b="1" spc="-5" dirty="0">
                <a:latin typeface="Comic Sans MS"/>
                <a:cs typeface="Comic Sans MS"/>
              </a:rPr>
              <a:t>(multiple</a:t>
            </a:r>
            <a:r>
              <a:rPr b="1" spc="-35" dirty="0">
                <a:latin typeface="Comic Sans MS"/>
                <a:cs typeface="Comic Sans MS"/>
              </a:rPr>
              <a:t> </a:t>
            </a:r>
            <a:r>
              <a:rPr b="1" dirty="0">
                <a:latin typeface="Comic Sans MS"/>
                <a:cs typeface="Comic Sans MS"/>
              </a:rPr>
              <a:t>genler)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1615262"/>
            <a:ext cx="7581265" cy="1762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mic Sans MS"/>
                <a:cs typeface="Comic Sans MS"/>
              </a:rPr>
              <a:t>Bir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karakter</a:t>
            </a:r>
            <a:r>
              <a:rPr sz="2800" spc="3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açısından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aynı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yönde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etkili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olan </a:t>
            </a:r>
            <a:r>
              <a:rPr sz="2800" spc="-8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genlere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Polimerik</a:t>
            </a:r>
            <a:r>
              <a:rPr sz="2800" b="1" spc="20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Genler</a:t>
            </a:r>
            <a:r>
              <a:rPr sz="2800" b="1" spc="-3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adı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verilmektedir.</a:t>
            </a:r>
            <a:endParaRPr sz="28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Dominantlık/resesiflik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yok</a:t>
            </a:r>
            <a:endParaRPr sz="24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Toplamalı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etki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var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65" y="843152"/>
            <a:ext cx="7984135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Comic Sans MS"/>
                <a:cs typeface="Comic Sans MS"/>
              </a:rPr>
              <a:t>Bağlı</a:t>
            </a:r>
            <a:r>
              <a:rPr b="1" spc="-90" dirty="0">
                <a:latin typeface="Comic Sans MS"/>
                <a:cs typeface="Comic Sans MS"/>
              </a:rPr>
              <a:t> </a:t>
            </a:r>
            <a:r>
              <a:rPr b="1" dirty="0">
                <a:latin typeface="Comic Sans MS"/>
                <a:cs typeface="Comic Sans MS"/>
              </a:rPr>
              <a:t>genler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133600"/>
            <a:ext cx="678180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omic Sans MS"/>
                <a:cs typeface="Comic Sans MS"/>
              </a:rPr>
              <a:t>Aynı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kromozom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üzerinde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yer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alan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ve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yakın</a:t>
            </a:r>
            <a:endParaRPr sz="2800" dirty="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Comic Sans MS"/>
                <a:cs typeface="Comic Sans MS"/>
              </a:rPr>
              <a:t>olmaları</a:t>
            </a:r>
            <a:r>
              <a:rPr sz="2800" spc="3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nedeniyle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birlilkte</a:t>
            </a:r>
            <a:r>
              <a:rPr sz="2800" spc="4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aktarılan</a:t>
            </a:r>
            <a:r>
              <a:rPr sz="2800" spc="4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genlerdir.</a:t>
            </a:r>
            <a:endParaRPr sz="28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8" y="999235"/>
            <a:ext cx="8074661" cy="5172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67970" indent="-342900">
              <a:lnSpc>
                <a:spcPct val="100000"/>
              </a:lnSpc>
              <a:spcBef>
                <a:spcPts val="10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Comic Sans MS"/>
                <a:cs typeface="Comic Sans MS"/>
              </a:rPr>
              <a:t>Cinsiyete bağlı kalıtım: </a:t>
            </a:r>
            <a:r>
              <a:rPr sz="2400" dirty="0">
                <a:latin typeface="Comic Sans MS"/>
                <a:cs typeface="Comic Sans MS"/>
              </a:rPr>
              <a:t>X </a:t>
            </a:r>
            <a:r>
              <a:rPr sz="2400" spc="-5" dirty="0">
                <a:latin typeface="Comic Sans MS"/>
                <a:cs typeface="Comic Sans MS"/>
              </a:rPr>
              <a:t>veya </a:t>
            </a:r>
            <a:r>
              <a:rPr sz="2400" dirty="0">
                <a:latin typeface="Comic Sans MS"/>
                <a:cs typeface="Comic Sans MS"/>
              </a:rPr>
              <a:t>Y / Z ya </a:t>
            </a:r>
            <a:r>
              <a:rPr sz="2400" spc="-5" dirty="0">
                <a:latin typeface="Comic Sans MS"/>
                <a:cs typeface="Comic Sans MS"/>
              </a:rPr>
              <a:t>da </a:t>
            </a:r>
            <a:r>
              <a:rPr sz="2400" dirty="0">
                <a:latin typeface="Comic Sans MS"/>
                <a:cs typeface="Comic Sans MS"/>
              </a:rPr>
              <a:t>W 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kromozomları üzerinde </a:t>
            </a:r>
            <a:r>
              <a:rPr sz="2400" dirty="0">
                <a:latin typeface="Comic Sans MS"/>
                <a:cs typeface="Comic Sans MS"/>
              </a:rPr>
              <a:t>yer </a:t>
            </a:r>
            <a:r>
              <a:rPr sz="2400" spc="-5" dirty="0">
                <a:latin typeface="Comic Sans MS"/>
                <a:cs typeface="Comic Sans MS"/>
              </a:rPr>
              <a:t>alan </a:t>
            </a:r>
            <a:r>
              <a:rPr sz="2400" dirty="0">
                <a:latin typeface="Comic Sans MS"/>
                <a:cs typeface="Comic Sans MS"/>
              </a:rPr>
              <a:t>genlerin </a:t>
            </a:r>
            <a:r>
              <a:rPr sz="2400" spc="-5" dirty="0">
                <a:latin typeface="Comic Sans MS"/>
                <a:cs typeface="Comic Sans MS"/>
              </a:rPr>
              <a:t>kalıtımıdır.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i="1" spc="-5" dirty="0">
                <a:latin typeface="Comic Sans MS"/>
                <a:cs typeface="Comic Sans MS"/>
              </a:rPr>
              <a:t>Örn:</a:t>
            </a:r>
            <a:r>
              <a:rPr sz="2400" i="1" spc="-25" dirty="0">
                <a:latin typeface="Comic Sans MS"/>
                <a:cs typeface="Comic Sans MS"/>
              </a:rPr>
              <a:t> </a:t>
            </a:r>
            <a:r>
              <a:rPr sz="2400" i="1" spc="-5" dirty="0" err="1">
                <a:latin typeface="Comic Sans MS"/>
                <a:cs typeface="Comic Sans MS"/>
              </a:rPr>
              <a:t>Renk</a:t>
            </a:r>
            <a:r>
              <a:rPr sz="2400" i="1" spc="-5" dirty="0">
                <a:latin typeface="Comic Sans MS"/>
                <a:cs typeface="Comic Sans MS"/>
              </a:rPr>
              <a:t> </a:t>
            </a:r>
            <a:r>
              <a:rPr sz="2400" i="1" spc="-10" dirty="0" err="1" smtClean="0">
                <a:latin typeface="Comic Sans MS"/>
                <a:cs typeface="Comic Sans MS"/>
              </a:rPr>
              <a:t>körlüğü</a:t>
            </a:r>
            <a:endParaRPr lang="tr-TR" sz="2400" i="1" spc="-10" dirty="0" smtClean="0">
              <a:latin typeface="Comic Sans MS"/>
              <a:cs typeface="Comic Sans MS"/>
            </a:endParaRPr>
          </a:p>
          <a:p>
            <a:pPr marL="355600" marR="267970" indent="-342900">
              <a:lnSpc>
                <a:spcPct val="100000"/>
              </a:lnSpc>
              <a:spcBef>
                <a:spcPts val="10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endParaRPr sz="24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1F5F"/>
                </a:solidFill>
                <a:latin typeface="Comic Sans MS"/>
                <a:cs typeface="Comic Sans MS"/>
              </a:rPr>
              <a:t>Cinsiyetle</a:t>
            </a:r>
            <a:r>
              <a:rPr sz="2400" b="1" spc="-2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omic Sans MS"/>
                <a:cs typeface="Comic Sans MS"/>
              </a:rPr>
              <a:t>ilişk</a:t>
            </a:r>
            <a:r>
              <a:rPr sz="2400" b="1" spc="-10" dirty="0">
                <a:solidFill>
                  <a:srgbClr val="001F5F"/>
                </a:solidFill>
                <a:latin typeface="Comic Sans MS"/>
                <a:cs typeface="Comic Sans MS"/>
              </a:rPr>
              <a:t>i</a:t>
            </a:r>
            <a:r>
              <a:rPr sz="2400" b="1" dirty="0">
                <a:solidFill>
                  <a:srgbClr val="001F5F"/>
                </a:solidFill>
                <a:latin typeface="Comic Sans MS"/>
                <a:cs typeface="Comic Sans MS"/>
              </a:rPr>
              <a:t>li</a:t>
            </a:r>
            <a:r>
              <a:rPr sz="2400" b="1" spc="1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omic Sans MS"/>
                <a:cs typeface="Comic Sans MS"/>
              </a:rPr>
              <a:t>kalı</a:t>
            </a:r>
            <a:r>
              <a:rPr sz="2400" b="1" spc="-10" dirty="0">
                <a:solidFill>
                  <a:srgbClr val="001F5F"/>
                </a:solidFill>
                <a:latin typeface="Comic Sans MS"/>
                <a:cs typeface="Comic Sans MS"/>
              </a:rPr>
              <a:t>t</a:t>
            </a:r>
            <a:r>
              <a:rPr sz="2400" b="1" spc="-5" dirty="0">
                <a:solidFill>
                  <a:srgbClr val="001F5F"/>
                </a:solidFill>
                <a:latin typeface="Comic Sans MS"/>
                <a:cs typeface="Comic Sans MS"/>
              </a:rPr>
              <a:t>ı</a:t>
            </a:r>
            <a:r>
              <a:rPr sz="2400" b="1" spc="-10" dirty="0">
                <a:solidFill>
                  <a:srgbClr val="001F5F"/>
                </a:solidFill>
                <a:latin typeface="Comic Sans MS"/>
                <a:cs typeface="Comic Sans MS"/>
              </a:rPr>
              <a:t>m</a:t>
            </a:r>
            <a:r>
              <a:rPr sz="2400" b="1" dirty="0">
                <a:solidFill>
                  <a:srgbClr val="001F5F"/>
                </a:solidFill>
                <a:latin typeface="Comic Sans MS"/>
                <a:cs typeface="Comic Sans MS"/>
              </a:rPr>
              <a:t>:</a:t>
            </a:r>
            <a:r>
              <a:rPr sz="2400" b="1" spc="-31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B</a:t>
            </a:r>
            <a:r>
              <a:rPr sz="2400" spc="-10" dirty="0">
                <a:latin typeface="Comic Sans MS"/>
                <a:cs typeface="Comic Sans MS"/>
              </a:rPr>
              <a:t>a</a:t>
            </a:r>
            <a:r>
              <a:rPr sz="2400" spc="-5" dirty="0">
                <a:latin typeface="Comic Sans MS"/>
                <a:cs typeface="Comic Sans MS"/>
              </a:rPr>
              <a:t>z</a:t>
            </a:r>
            <a:r>
              <a:rPr sz="2400" dirty="0">
                <a:latin typeface="Comic Sans MS"/>
                <a:cs typeface="Comic Sans MS"/>
              </a:rPr>
              <a:t>ı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k</a:t>
            </a:r>
            <a:r>
              <a:rPr sz="2400" spc="-10" dirty="0">
                <a:latin typeface="Comic Sans MS"/>
                <a:cs typeface="Comic Sans MS"/>
              </a:rPr>
              <a:t>a</a:t>
            </a:r>
            <a:r>
              <a:rPr sz="2400" spc="-5" dirty="0">
                <a:latin typeface="Comic Sans MS"/>
                <a:cs typeface="Comic Sans MS"/>
              </a:rPr>
              <a:t>ra</a:t>
            </a:r>
            <a:r>
              <a:rPr sz="2400" spc="-15" dirty="0">
                <a:latin typeface="Comic Sans MS"/>
                <a:cs typeface="Comic Sans MS"/>
              </a:rPr>
              <a:t>k</a:t>
            </a:r>
            <a:r>
              <a:rPr sz="2400" spc="-5" dirty="0">
                <a:latin typeface="Comic Sans MS"/>
                <a:cs typeface="Comic Sans MS"/>
              </a:rPr>
              <a:t>terle</a:t>
            </a: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</a:t>
            </a:r>
            <a:r>
              <a:rPr sz="2400" spc="-10" dirty="0">
                <a:latin typeface="Comic Sans MS"/>
                <a:cs typeface="Comic Sans MS"/>
              </a:rPr>
              <a:t>y</a:t>
            </a:r>
            <a:r>
              <a:rPr sz="2400" spc="-5" dirty="0">
                <a:latin typeface="Comic Sans MS"/>
                <a:cs typeface="Comic Sans MS"/>
              </a:rPr>
              <a:t>nı</a:t>
            </a:r>
            <a:endParaRPr sz="2400" dirty="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Comic Sans MS"/>
                <a:cs typeface="Comic Sans MS"/>
              </a:rPr>
              <a:t>genotipte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olmalarına</a:t>
            </a:r>
            <a:r>
              <a:rPr sz="2400" spc="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rağmen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farklı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cinsiyetlerde</a:t>
            </a:r>
            <a:endParaRPr sz="2400" dirty="0">
              <a:latin typeface="Comic Sans MS"/>
              <a:cs typeface="Comic Sans MS"/>
            </a:endParaRPr>
          </a:p>
          <a:p>
            <a:pPr marL="355600" marR="401955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Comic Sans MS"/>
                <a:cs typeface="Comic Sans MS"/>
              </a:rPr>
              <a:t>farklı </a:t>
            </a:r>
            <a:r>
              <a:rPr sz="2400" dirty="0">
                <a:latin typeface="Comic Sans MS"/>
                <a:cs typeface="Comic Sans MS"/>
              </a:rPr>
              <a:t>şekillerde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fenotipe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yansıyabilmektedir.</a:t>
            </a:r>
            <a:r>
              <a:rPr sz="2400" spc="20" dirty="0">
                <a:latin typeface="Comic Sans MS"/>
                <a:cs typeface="Comic Sans MS"/>
              </a:rPr>
              <a:t> </a:t>
            </a:r>
            <a:r>
              <a:rPr sz="2400" i="1" spc="-5" dirty="0">
                <a:latin typeface="Comic Sans MS"/>
                <a:cs typeface="Comic Sans MS"/>
              </a:rPr>
              <a:t>Örn: </a:t>
            </a:r>
            <a:r>
              <a:rPr sz="2400" i="1" spc="-700" dirty="0">
                <a:latin typeface="Comic Sans MS"/>
                <a:cs typeface="Comic Sans MS"/>
              </a:rPr>
              <a:t> </a:t>
            </a:r>
            <a:r>
              <a:rPr sz="2400" i="1" spc="-5" dirty="0">
                <a:latin typeface="Comic Sans MS"/>
                <a:cs typeface="Comic Sans MS"/>
              </a:rPr>
              <a:t>boynuz</a:t>
            </a:r>
            <a:r>
              <a:rPr sz="2400" i="1" spc="-10" dirty="0">
                <a:latin typeface="Comic Sans MS"/>
                <a:cs typeface="Comic Sans MS"/>
              </a:rPr>
              <a:t> </a:t>
            </a:r>
            <a:r>
              <a:rPr sz="2400" i="1" spc="-5" dirty="0" err="1">
                <a:latin typeface="Comic Sans MS"/>
                <a:cs typeface="Comic Sans MS"/>
              </a:rPr>
              <a:t>oluşumu</a:t>
            </a:r>
            <a:r>
              <a:rPr sz="2400" i="1" spc="-5" dirty="0" smtClean="0">
                <a:latin typeface="Comic Sans MS"/>
                <a:cs typeface="Comic Sans MS"/>
              </a:rPr>
              <a:t>.</a:t>
            </a:r>
            <a:endParaRPr lang="tr-TR" sz="2400" i="1" spc="-5" dirty="0" smtClean="0">
              <a:latin typeface="Comic Sans MS"/>
              <a:cs typeface="Comic Sans MS"/>
            </a:endParaRPr>
          </a:p>
          <a:p>
            <a:pPr marL="355600" marR="401955">
              <a:lnSpc>
                <a:spcPct val="100000"/>
              </a:lnSpc>
              <a:spcBef>
                <a:spcPts val="580"/>
              </a:spcBef>
            </a:pPr>
            <a:endParaRPr sz="24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Comic Sans MS"/>
                <a:cs typeface="Comic Sans MS"/>
              </a:rPr>
              <a:t>Cinsiyetle</a:t>
            </a:r>
            <a:r>
              <a:rPr sz="2400" b="1" spc="-3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omic Sans MS"/>
                <a:cs typeface="Comic Sans MS"/>
              </a:rPr>
              <a:t>sınırlı </a:t>
            </a:r>
            <a:r>
              <a:rPr sz="2400" b="1" spc="-5" dirty="0">
                <a:solidFill>
                  <a:srgbClr val="001F5F"/>
                </a:solidFill>
                <a:latin typeface="Comic Sans MS"/>
                <a:cs typeface="Comic Sans MS"/>
              </a:rPr>
              <a:t>kalıtım:</a:t>
            </a:r>
            <a:r>
              <a:rPr sz="2400" b="1" spc="-1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Bazı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karakterlerin</a:t>
            </a:r>
            <a:endParaRPr sz="2400" dirty="0">
              <a:latin typeface="Comic Sans MS"/>
              <a:cs typeface="Comic Sans MS"/>
            </a:endParaRPr>
          </a:p>
          <a:p>
            <a:pPr marL="355600" marR="116205">
              <a:lnSpc>
                <a:spcPct val="100000"/>
              </a:lnSpc>
            </a:pPr>
            <a:r>
              <a:rPr sz="2400" spc="-5" dirty="0">
                <a:latin typeface="Comic Sans MS"/>
                <a:cs typeface="Comic Sans MS"/>
              </a:rPr>
              <a:t>belirlenmesi </a:t>
            </a:r>
            <a:r>
              <a:rPr sz="2400" dirty="0">
                <a:latin typeface="Comic Sans MS"/>
                <a:cs typeface="Comic Sans MS"/>
              </a:rPr>
              <a:t>cinsiyet </a:t>
            </a:r>
            <a:r>
              <a:rPr sz="2400" spc="-5" dirty="0">
                <a:latin typeface="Comic Sans MS"/>
                <a:cs typeface="Comic Sans MS"/>
              </a:rPr>
              <a:t>kromozomları üzerinde olmayan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genler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tarafından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olmasına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karşın sadece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tek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bir</a:t>
            </a:r>
            <a:endParaRPr sz="2400" dirty="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omic Sans MS"/>
                <a:cs typeface="Comic Sans MS"/>
              </a:rPr>
              <a:t>cinsiyette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görülür.</a:t>
            </a:r>
            <a:r>
              <a:rPr sz="2400" spc="20" dirty="0">
                <a:latin typeface="Comic Sans MS"/>
                <a:cs typeface="Comic Sans MS"/>
              </a:rPr>
              <a:t> </a:t>
            </a:r>
            <a:r>
              <a:rPr sz="2400" i="1" spc="-5" dirty="0">
                <a:latin typeface="Comic Sans MS"/>
                <a:cs typeface="Comic Sans MS"/>
              </a:rPr>
              <a:t>Örn:</a:t>
            </a:r>
            <a:r>
              <a:rPr sz="2400" i="1" spc="-10" dirty="0">
                <a:latin typeface="Comic Sans MS"/>
                <a:cs typeface="Comic Sans MS"/>
              </a:rPr>
              <a:t> </a:t>
            </a:r>
            <a:r>
              <a:rPr sz="2400" i="1" spc="-5" dirty="0">
                <a:latin typeface="Comic Sans MS"/>
                <a:cs typeface="Comic Sans MS"/>
              </a:rPr>
              <a:t>Süt</a:t>
            </a:r>
            <a:r>
              <a:rPr sz="2400" i="1" spc="-10" dirty="0">
                <a:latin typeface="Comic Sans MS"/>
                <a:cs typeface="Comic Sans MS"/>
              </a:rPr>
              <a:t> </a:t>
            </a:r>
            <a:r>
              <a:rPr sz="2400" i="1" spc="-5" dirty="0">
                <a:latin typeface="Comic Sans MS"/>
                <a:cs typeface="Comic Sans MS"/>
              </a:rPr>
              <a:t>üretimi</a:t>
            </a:r>
            <a:r>
              <a:rPr sz="2400" i="1" spc="-10" dirty="0">
                <a:latin typeface="Comic Sans MS"/>
                <a:cs typeface="Comic Sans MS"/>
              </a:rPr>
              <a:t> </a:t>
            </a:r>
            <a:r>
              <a:rPr sz="2400" i="1" dirty="0">
                <a:latin typeface="Comic Sans MS"/>
                <a:cs typeface="Comic Sans MS"/>
              </a:rPr>
              <a:t>,</a:t>
            </a:r>
            <a:r>
              <a:rPr sz="2400" i="1" spc="-15" dirty="0">
                <a:latin typeface="Comic Sans MS"/>
                <a:cs typeface="Comic Sans MS"/>
              </a:rPr>
              <a:t> </a:t>
            </a:r>
            <a:r>
              <a:rPr sz="2400" i="1" spc="-5" dirty="0">
                <a:latin typeface="Comic Sans MS"/>
                <a:cs typeface="Comic Sans MS"/>
              </a:rPr>
              <a:t>cryptorchidism.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833" y="976122"/>
            <a:ext cx="84086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41930" marR="5080" indent="-2729865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solidFill>
                  <a:srgbClr val="000000"/>
                </a:solidFill>
                <a:latin typeface="Comic Sans MS"/>
                <a:cs typeface="Comic Sans MS"/>
              </a:rPr>
              <a:t>Kalıtımla</a:t>
            </a:r>
            <a:r>
              <a:rPr sz="4000" b="0" spc="5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4000" b="0" spc="-10" dirty="0">
                <a:solidFill>
                  <a:srgbClr val="000000"/>
                </a:solidFill>
                <a:latin typeface="Comic Sans MS"/>
                <a:cs typeface="Comic Sans MS"/>
              </a:rPr>
              <a:t>ilgili</a:t>
            </a:r>
            <a:r>
              <a:rPr sz="4000" b="0" spc="3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4000" b="0" spc="-10" dirty="0">
                <a:solidFill>
                  <a:srgbClr val="000000"/>
                </a:solidFill>
                <a:latin typeface="Comic Sans MS"/>
                <a:cs typeface="Comic Sans MS"/>
              </a:rPr>
              <a:t>bazı</a:t>
            </a:r>
            <a:r>
              <a:rPr sz="4000" b="0" spc="2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4000" b="0" spc="-10" dirty="0">
                <a:solidFill>
                  <a:srgbClr val="000000"/>
                </a:solidFill>
                <a:latin typeface="Comic Sans MS"/>
                <a:cs typeface="Comic Sans MS"/>
              </a:rPr>
              <a:t>temel</a:t>
            </a:r>
            <a:r>
              <a:rPr sz="4000" b="0" spc="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4000" b="0" spc="-10" dirty="0">
                <a:solidFill>
                  <a:srgbClr val="000000"/>
                </a:solidFill>
                <a:latin typeface="Comic Sans MS"/>
                <a:cs typeface="Comic Sans MS"/>
              </a:rPr>
              <a:t>kavramları </a:t>
            </a:r>
            <a:r>
              <a:rPr sz="4000" b="0" spc="-118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4000" b="0" spc="-5" dirty="0">
                <a:solidFill>
                  <a:srgbClr val="000000"/>
                </a:solidFill>
                <a:latin typeface="Comic Sans MS"/>
                <a:cs typeface="Comic Sans MS"/>
              </a:rPr>
              <a:t>hatırlayalım: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5975" y="2552163"/>
            <a:ext cx="2058035" cy="295211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omic Sans MS"/>
                <a:cs typeface="Comic Sans MS"/>
              </a:rPr>
              <a:t>Genotip</a:t>
            </a:r>
            <a:endParaRPr sz="32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omic Sans MS"/>
                <a:cs typeface="Comic Sans MS"/>
              </a:rPr>
              <a:t>Fenotip</a:t>
            </a:r>
            <a:endParaRPr sz="32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omic Sans MS"/>
                <a:cs typeface="Comic Sans MS"/>
              </a:rPr>
              <a:t>Çevre</a:t>
            </a:r>
            <a:endParaRPr sz="32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omic Sans MS"/>
                <a:cs typeface="Comic Sans MS"/>
              </a:rPr>
              <a:t>Gen</a:t>
            </a:r>
            <a:endParaRPr sz="32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omic Sans MS"/>
                <a:cs typeface="Comic Sans MS"/>
              </a:rPr>
              <a:t>Allel</a:t>
            </a:r>
            <a:r>
              <a:rPr sz="3200" b="1" spc="-95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gen</a:t>
            </a:r>
            <a:endParaRPr sz="32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0" y="1496313"/>
            <a:ext cx="41802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omic Sans MS"/>
                <a:cs typeface="Comic Sans MS"/>
              </a:rPr>
              <a:t>Allel</a:t>
            </a:r>
            <a:r>
              <a:rPr sz="3200" spc="-3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genlerden</a:t>
            </a:r>
            <a:r>
              <a:rPr sz="3200" spc="-6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birinin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2490" y="1984070"/>
            <a:ext cx="7687309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omic Sans MS"/>
                <a:cs typeface="Comic Sans MS"/>
              </a:rPr>
              <a:t>diğeri üzerindeki </a:t>
            </a:r>
            <a:r>
              <a:rPr sz="3200" spc="-5" dirty="0">
                <a:solidFill>
                  <a:srgbClr val="C00000"/>
                </a:solidFill>
                <a:latin typeface="Comic Sans MS"/>
                <a:cs typeface="Comic Sans MS"/>
              </a:rPr>
              <a:t>baskınlığına</a:t>
            </a:r>
            <a:r>
              <a:rPr sz="3200" spc="-5" dirty="0">
                <a:latin typeface="Comic Sans MS"/>
                <a:cs typeface="Comic Sans MS"/>
              </a:rPr>
              <a:t> denir. Allel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genlerden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baskın </a:t>
            </a:r>
            <a:r>
              <a:rPr sz="3200" dirty="0">
                <a:latin typeface="Comic Sans MS"/>
                <a:cs typeface="Comic Sans MS"/>
              </a:rPr>
              <a:t>olanın</a:t>
            </a:r>
            <a:r>
              <a:rPr sz="3200" spc="1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meydana</a:t>
            </a:r>
          </a:p>
          <a:p>
            <a:pPr marL="12700">
              <a:lnSpc>
                <a:spcPct val="100000"/>
              </a:lnSpc>
            </a:pPr>
            <a:r>
              <a:rPr sz="3200" dirty="0">
                <a:latin typeface="Comic Sans MS"/>
                <a:cs typeface="Comic Sans MS"/>
              </a:rPr>
              <a:t>getirdiği</a:t>
            </a:r>
            <a:r>
              <a:rPr sz="3200" spc="-5" dirty="0">
                <a:latin typeface="Comic Sans MS"/>
                <a:cs typeface="Comic Sans MS"/>
              </a:rPr>
              <a:t> karakter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fenotipte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dirty="0" err="1">
                <a:latin typeface="Comic Sans MS"/>
                <a:cs typeface="Comic Sans MS"/>
              </a:rPr>
              <a:t>gözlenir</a:t>
            </a:r>
            <a:r>
              <a:rPr sz="3200" dirty="0" smtClean="0">
                <a:latin typeface="Comic Sans MS"/>
                <a:cs typeface="Comic Sans MS"/>
              </a:rPr>
              <a:t>.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0" y="3544900"/>
            <a:ext cx="48641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 err="1" smtClean="0">
                <a:latin typeface="Comic Sans MS"/>
                <a:cs typeface="Comic Sans MS"/>
              </a:rPr>
              <a:t>Allel</a:t>
            </a:r>
            <a:r>
              <a:rPr sz="3200" spc="-30" dirty="0" smtClean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genlerin</a:t>
            </a:r>
            <a:r>
              <a:rPr sz="3200" spc="-5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heterozigot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490" y="4032884"/>
            <a:ext cx="7245350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606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omic Sans MS"/>
                <a:cs typeface="Comic Sans MS"/>
              </a:rPr>
              <a:t>olduğu </a:t>
            </a:r>
            <a:r>
              <a:rPr sz="3200" spc="-5" dirty="0">
                <a:latin typeface="Comic Sans MS"/>
                <a:cs typeface="Comic Sans MS"/>
              </a:rPr>
              <a:t>durumlarda, </a:t>
            </a:r>
            <a:r>
              <a:rPr sz="3200" dirty="0">
                <a:latin typeface="Comic Sans MS"/>
                <a:cs typeface="Comic Sans MS"/>
              </a:rPr>
              <a:t>etkisini </a:t>
            </a:r>
            <a:r>
              <a:rPr sz="3200" spc="-5" dirty="0">
                <a:latin typeface="Comic Sans MS"/>
                <a:cs typeface="Comic Sans MS"/>
              </a:rPr>
              <a:t>fenotipte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gösteremeyen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gene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omic Sans MS"/>
                <a:cs typeface="Comic Sans MS"/>
              </a:rPr>
              <a:t>resesif</a:t>
            </a:r>
            <a:r>
              <a:rPr sz="3200" spc="-1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C00000"/>
                </a:solidFill>
                <a:latin typeface="Comic Sans MS"/>
                <a:cs typeface="Comic Sans MS"/>
              </a:rPr>
              <a:t>(çekinik)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omic Sans MS"/>
                <a:cs typeface="Comic Sans MS"/>
              </a:rPr>
              <a:t>gen; </a:t>
            </a:r>
            <a:r>
              <a:rPr sz="3200" spc="-5" dirty="0">
                <a:latin typeface="Comic Sans MS"/>
                <a:cs typeface="Comic Sans MS"/>
              </a:rPr>
              <a:t>bunun ortaya </a:t>
            </a:r>
            <a:r>
              <a:rPr sz="3200" dirty="0">
                <a:latin typeface="Comic Sans MS"/>
                <a:cs typeface="Comic Sans MS"/>
              </a:rPr>
              <a:t>çıkardığı özelliğe </a:t>
            </a:r>
            <a:r>
              <a:rPr sz="3200" spc="-5" dirty="0">
                <a:latin typeface="Comic Sans MS"/>
                <a:cs typeface="Comic Sans MS"/>
              </a:rPr>
              <a:t>de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omic Sans MS"/>
                <a:cs typeface="Comic Sans MS"/>
              </a:rPr>
              <a:t>resesiflik </a:t>
            </a:r>
            <a:r>
              <a:rPr sz="3200" dirty="0">
                <a:solidFill>
                  <a:srgbClr val="C00000"/>
                </a:solidFill>
                <a:latin typeface="Comic Sans MS"/>
                <a:cs typeface="Comic Sans MS"/>
              </a:rPr>
              <a:t>(çekinik</a:t>
            </a:r>
            <a:r>
              <a:rPr sz="3200" spc="-1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C00000"/>
                </a:solidFill>
                <a:latin typeface="Comic Sans MS"/>
                <a:cs typeface="Comic Sans MS"/>
              </a:rPr>
              <a:t>özellik) </a:t>
            </a:r>
            <a:r>
              <a:rPr sz="3200" spc="-5" dirty="0">
                <a:latin typeface="Comic Sans MS"/>
                <a:cs typeface="Comic Sans MS"/>
              </a:rPr>
              <a:t>denir.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89" y="1521713"/>
            <a:ext cx="26085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mic Sans MS"/>
                <a:cs typeface="Comic Sans MS"/>
              </a:rPr>
              <a:t>Dominant'lık: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3468370"/>
            <a:ext cx="22555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 err="1" smtClean="0">
                <a:latin typeface="Comic Sans MS"/>
                <a:cs typeface="Comic Sans MS"/>
              </a:rPr>
              <a:t>Resesif'lik</a:t>
            </a:r>
            <a:r>
              <a:rPr sz="3200" b="1" spc="-5" dirty="0">
                <a:latin typeface="Comic Sans MS"/>
                <a:cs typeface="Comic Sans MS"/>
              </a:rPr>
              <a:t>:</a:t>
            </a:r>
            <a:endParaRPr sz="32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641" y="1637500"/>
            <a:ext cx="6575425" cy="295211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60"/>
              </a:spcBef>
              <a:buFont typeface="Comic Sans MS"/>
              <a:buChar char="•"/>
              <a:tabLst>
                <a:tab pos="355600" algn="l"/>
              </a:tabLst>
            </a:pPr>
            <a:r>
              <a:rPr sz="4000" b="1" spc="-5" dirty="0">
                <a:latin typeface="Comic Sans MS"/>
                <a:cs typeface="Comic Sans MS"/>
              </a:rPr>
              <a:t>Homozigot</a:t>
            </a:r>
            <a:r>
              <a:rPr sz="4000" b="1" spc="-30" dirty="0">
                <a:latin typeface="Comic Sans MS"/>
                <a:cs typeface="Comic Sans MS"/>
              </a:rPr>
              <a:t> </a:t>
            </a:r>
            <a:r>
              <a:rPr sz="4000" b="1" spc="-5" dirty="0">
                <a:latin typeface="Comic Sans MS"/>
                <a:cs typeface="Comic Sans MS"/>
              </a:rPr>
              <a:t>–</a:t>
            </a:r>
            <a:endParaRPr sz="400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  <a:spcBef>
                <a:spcPts val="960"/>
              </a:spcBef>
            </a:pPr>
            <a:r>
              <a:rPr sz="4000" spc="-5" dirty="0">
                <a:latin typeface="Comic Sans MS"/>
                <a:cs typeface="Comic Sans MS"/>
              </a:rPr>
              <a:t>–</a:t>
            </a:r>
            <a:r>
              <a:rPr sz="4000" spc="-705" dirty="0">
                <a:latin typeface="Comic Sans MS"/>
                <a:cs typeface="Comic Sans MS"/>
              </a:rPr>
              <a:t> </a:t>
            </a:r>
            <a:r>
              <a:rPr sz="4000" spc="-10" dirty="0">
                <a:latin typeface="Comic Sans MS"/>
                <a:cs typeface="Comic Sans MS"/>
              </a:rPr>
              <a:t>Homo</a:t>
            </a:r>
            <a:r>
              <a:rPr sz="4000" spc="-5" dirty="0">
                <a:latin typeface="Comic Sans MS"/>
                <a:cs typeface="Comic Sans MS"/>
              </a:rPr>
              <a:t>z</a:t>
            </a:r>
            <a:r>
              <a:rPr sz="4000" spc="-10" dirty="0">
                <a:latin typeface="Comic Sans MS"/>
                <a:cs typeface="Comic Sans MS"/>
              </a:rPr>
              <a:t>igo</a:t>
            </a:r>
            <a:r>
              <a:rPr sz="4000" spc="-5" dirty="0">
                <a:latin typeface="Comic Sans MS"/>
                <a:cs typeface="Comic Sans MS"/>
              </a:rPr>
              <a:t>t</a:t>
            </a:r>
            <a:r>
              <a:rPr sz="4000" spc="30" dirty="0">
                <a:latin typeface="Comic Sans MS"/>
                <a:cs typeface="Comic Sans MS"/>
              </a:rPr>
              <a:t> </a:t>
            </a:r>
            <a:r>
              <a:rPr sz="4000" spc="-10" dirty="0">
                <a:latin typeface="Comic Sans MS"/>
                <a:cs typeface="Comic Sans MS"/>
              </a:rPr>
              <a:t>dominan</a:t>
            </a:r>
            <a:r>
              <a:rPr sz="4000" dirty="0">
                <a:latin typeface="Comic Sans MS"/>
                <a:cs typeface="Comic Sans MS"/>
              </a:rPr>
              <a:t>t</a:t>
            </a:r>
            <a:r>
              <a:rPr sz="4000" spc="-5" dirty="0">
                <a:latin typeface="Comic Sans MS"/>
                <a:cs typeface="Comic Sans MS"/>
              </a:rPr>
              <a:t>-</a:t>
            </a:r>
            <a:r>
              <a:rPr sz="4000" spc="55" dirty="0">
                <a:latin typeface="Comic Sans MS"/>
                <a:cs typeface="Comic Sans MS"/>
              </a:rPr>
              <a:t> </a:t>
            </a:r>
            <a:r>
              <a:rPr sz="4000" spc="-5" dirty="0">
                <a:latin typeface="Comic Sans MS"/>
                <a:cs typeface="Comic Sans MS"/>
              </a:rPr>
              <a:t>BB</a:t>
            </a:r>
            <a:endParaRPr sz="400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  <a:spcBef>
                <a:spcPts val="965"/>
              </a:spcBef>
            </a:pPr>
            <a:r>
              <a:rPr sz="4000" spc="-5" dirty="0">
                <a:latin typeface="Comic Sans MS"/>
                <a:cs typeface="Comic Sans MS"/>
              </a:rPr>
              <a:t>–</a:t>
            </a:r>
            <a:r>
              <a:rPr sz="4000" spc="-705" dirty="0">
                <a:latin typeface="Comic Sans MS"/>
                <a:cs typeface="Comic Sans MS"/>
              </a:rPr>
              <a:t> </a:t>
            </a:r>
            <a:r>
              <a:rPr sz="4000" spc="-10" dirty="0">
                <a:latin typeface="Comic Sans MS"/>
                <a:cs typeface="Comic Sans MS"/>
              </a:rPr>
              <a:t>Homozi</a:t>
            </a:r>
            <a:r>
              <a:rPr sz="4000" spc="-5" dirty="0">
                <a:latin typeface="Comic Sans MS"/>
                <a:cs typeface="Comic Sans MS"/>
              </a:rPr>
              <a:t>got</a:t>
            </a:r>
            <a:r>
              <a:rPr sz="4000" spc="25" dirty="0">
                <a:latin typeface="Comic Sans MS"/>
                <a:cs typeface="Comic Sans MS"/>
              </a:rPr>
              <a:t> </a:t>
            </a:r>
            <a:r>
              <a:rPr sz="4000" spc="-10" dirty="0">
                <a:latin typeface="Comic Sans MS"/>
                <a:cs typeface="Comic Sans MS"/>
              </a:rPr>
              <a:t>r</a:t>
            </a:r>
            <a:r>
              <a:rPr sz="4000" spc="-15" dirty="0">
                <a:latin typeface="Comic Sans MS"/>
                <a:cs typeface="Comic Sans MS"/>
              </a:rPr>
              <a:t>e</a:t>
            </a:r>
            <a:r>
              <a:rPr sz="4000" spc="-10" dirty="0">
                <a:latin typeface="Comic Sans MS"/>
                <a:cs typeface="Comic Sans MS"/>
              </a:rPr>
              <a:t>s</a:t>
            </a:r>
            <a:r>
              <a:rPr sz="4000" spc="-15" dirty="0">
                <a:latin typeface="Comic Sans MS"/>
                <a:cs typeface="Comic Sans MS"/>
              </a:rPr>
              <a:t>e</a:t>
            </a:r>
            <a:r>
              <a:rPr sz="4000" spc="-10" dirty="0">
                <a:latin typeface="Comic Sans MS"/>
                <a:cs typeface="Comic Sans MS"/>
              </a:rPr>
              <a:t>si</a:t>
            </a:r>
            <a:r>
              <a:rPr sz="4000" spc="-5" dirty="0">
                <a:latin typeface="Comic Sans MS"/>
                <a:cs typeface="Comic Sans MS"/>
              </a:rPr>
              <a:t>f</a:t>
            </a:r>
            <a:r>
              <a:rPr sz="4000" spc="35" dirty="0">
                <a:latin typeface="Comic Sans MS"/>
                <a:cs typeface="Comic Sans MS"/>
              </a:rPr>
              <a:t> </a:t>
            </a:r>
            <a:r>
              <a:rPr sz="4000" spc="-5" dirty="0">
                <a:latin typeface="Comic Sans MS"/>
                <a:cs typeface="Comic Sans MS"/>
              </a:rPr>
              <a:t>-</a:t>
            </a:r>
            <a:r>
              <a:rPr sz="4000" spc="5" dirty="0">
                <a:latin typeface="Comic Sans MS"/>
                <a:cs typeface="Comic Sans MS"/>
              </a:rPr>
              <a:t> </a:t>
            </a:r>
            <a:r>
              <a:rPr sz="4000" spc="-5" dirty="0">
                <a:latin typeface="Comic Sans MS"/>
                <a:cs typeface="Comic Sans MS"/>
              </a:rPr>
              <a:t>bb</a:t>
            </a:r>
            <a:endParaRPr sz="4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Comic Sans MS"/>
              <a:buChar char="•"/>
              <a:tabLst>
                <a:tab pos="355600" algn="l"/>
              </a:tabLst>
            </a:pPr>
            <a:r>
              <a:rPr sz="4000" b="1" spc="-10" dirty="0">
                <a:latin typeface="Comic Sans MS"/>
                <a:cs typeface="Comic Sans MS"/>
              </a:rPr>
              <a:t>Heterozigot</a:t>
            </a:r>
            <a:r>
              <a:rPr sz="4000" b="1" spc="25" dirty="0">
                <a:latin typeface="Comic Sans MS"/>
                <a:cs typeface="Comic Sans MS"/>
              </a:rPr>
              <a:t> </a:t>
            </a:r>
            <a:r>
              <a:rPr sz="4000" b="1" spc="-5" dirty="0">
                <a:latin typeface="Comic Sans MS"/>
                <a:cs typeface="Comic Sans MS"/>
              </a:rPr>
              <a:t>– </a:t>
            </a:r>
            <a:r>
              <a:rPr sz="4000" b="1" spc="-10" dirty="0">
                <a:latin typeface="Comic Sans MS"/>
                <a:cs typeface="Comic Sans MS"/>
              </a:rPr>
              <a:t>(Bb)</a:t>
            </a:r>
            <a:endParaRPr sz="4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7608" y="3281172"/>
            <a:ext cx="871728" cy="8717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47891" y="3545204"/>
            <a:ext cx="394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AA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3316" y="1461516"/>
            <a:ext cx="5842000" cy="2585085"/>
            <a:chOff x="623316" y="1461516"/>
            <a:chExt cx="5842000" cy="2585085"/>
          </a:xfrm>
        </p:grpSpPr>
        <p:sp>
          <p:nvSpPr>
            <p:cNvPr id="5" name="object 5"/>
            <p:cNvSpPr/>
            <p:nvPr/>
          </p:nvSpPr>
          <p:spPr>
            <a:xfrm>
              <a:off x="6279546" y="2781300"/>
              <a:ext cx="185420" cy="648335"/>
            </a:xfrm>
            <a:custGeom>
              <a:avLst/>
              <a:gdLst/>
              <a:ahLst/>
              <a:cxnLst/>
              <a:rect l="l" t="t" r="r" b="b"/>
              <a:pathLst>
                <a:path w="185420" h="648335">
                  <a:moveTo>
                    <a:pt x="17783" y="462565"/>
                  </a:moveTo>
                  <a:lnTo>
                    <a:pt x="10001" y="465200"/>
                  </a:lnTo>
                  <a:lnTo>
                    <a:pt x="3921" y="470642"/>
                  </a:lnTo>
                  <a:lnTo>
                    <a:pt x="508" y="477774"/>
                  </a:lnTo>
                  <a:lnTo>
                    <a:pt x="0" y="485667"/>
                  </a:lnTo>
                  <a:lnTo>
                    <a:pt x="2635" y="493395"/>
                  </a:lnTo>
                  <a:lnTo>
                    <a:pt x="92678" y="647826"/>
                  </a:lnTo>
                  <a:lnTo>
                    <a:pt x="116595" y="606805"/>
                  </a:lnTo>
                  <a:lnTo>
                    <a:pt x="71977" y="606805"/>
                  </a:lnTo>
                  <a:lnTo>
                    <a:pt x="71977" y="530337"/>
                  </a:lnTo>
                  <a:lnTo>
                    <a:pt x="38322" y="472566"/>
                  </a:lnTo>
                  <a:lnTo>
                    <a:pt x="32825" y="466486"/>
                  </a:lnTo>
                  <a:lnTo>
                    <a:pt x="25685" y="463073"/>
                  </a:lnTo>
                  <a:lnTo>
                    <a:pt x="17783" y="462565"/>
                  </a:lnTo>
                  <a:close/>
                </a:path>
                <a:path w="185420" h="648335">
                  <a:moveTo>
                    <a:pt x="71977" y="530337"/>
                  </a:moveTo>
                  <a:lnTo>
                    <a:pt x="71977" y="606805"/>
                  </a:lnTo>
                  <a:lnTo>
                    <a:pt x="113252" y="606805"/>
                  </a:lnTo>
                  <a:lnTo>
                    <a:pt x="113252" y="596391"/>
                  </a:lnTo>
                  <a:lnTo>
                    <a:pt x="74898" y="596391"/>
                  </a:lnTo>
                  <a:lnTo>
                    <a:pt x="92678" y="565871"/>
                  </a:lnTo>
                  <a:lnTo>
                    <a:pt x="71977" y="530337"/>
                  </a:lnTo>
                  <a:close/>
                </a:path>
                <a:path w="185420" h="648335">
                  <a:moveTo>
                    <a:pt x="167572" y="462565"/>
                  </a:moveTo>
                  <a:lnTo>
                    <a:pt x="113379" y="530337"/>
                  </a:lnTo>
                  <a:lnTo>
                    <a:pt x="113252" y="606805"/>
                  </a:lnTo>
                  <a:lnTo>
                    <a:pt x="116595" y="606805"/>
                  </a:lnTo>
                  <a:lnTo>
                    <a:pt x="182721" y="493395"/>
                  </a:lnTo>
                  <a:lnTo>
                    <a:pt x="185356" y="485667"/>
                  </a:lnTo>
                  <a:lnTo>
                    <a:pt x="184848" y="477774"/>
                  </a:lnTo>
                  <a:lnTo>
                    <a:pt x="181435" y="470642"/>
                  </a:lnTo>
                  <a:lnTo>
                    <a:pt x="175355" y="465200"/>
                  </a:lnTo>
                  <a:lnTo>
                    <a:pt x="167572" y="462565"/>
                  </a:lnTo>
                  <a:close/>
                </a:path>
                <a:path w="185420" h="648335">
                  <a:moveTo>
                    <a:pt x="92678" y="565871"/>
                  </a:moveTo>
                  <a:lnTo>
                    <a:pt x="74898" y="596391"/>
                  </a:lnTo>
                  <a:lnTo>
                    <a:pt x="110458" y="596391"/>
                  </a:lnTo>
                  <a:lnTo>
                    <a:pt x="92678" y="565871"/>
                  </a:lnTo>
                  <a:close/>
                </a:path>
                <a:path w="185420" h="648335">
                  <a:moveTo>
                    <a:pt x="113252" y="530555"/>
                  </a:moveTo>
                  <a:lnTo>
                    <a:pt x="92678" y="565871"/>
                  </a:lnTo>
                  <a:lnTo>
                    <a:pt x="110458" y="596391"/>
                  </a:lnTo>
                  <a:lnTo>
                    <a:pt x="113252" y="596391"/>
                  </a:lnTo>
                  <a:lnTo>
                    <a:pt x="113252" y="530555"/>
                  </a:lnTo>
                  <a:close/>
                </a:path>
                <a:path w="185420" h="648335">
                  <a:moveTo>
                    <a:pt x="113252" y="0"/>
                  </a:moveTo>
                  <a:lnTo>
                    <a:pt x="71977" y="0"/>
                  </a:lnTo>
                  <a:lnTo>
                    <a:pt x="72104" y="530555"/>
                  </a:lnTo>
                  <a:lnTo>
                    <a:pt x="92678" y="565871"/>
                  </a:lnTo>
                  <a:lnTo>
                    <a:pt x="113252" y="530555"/>
                  </a:lnTo>
                  <a:lnTo>
                    <a:pt x="1132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316" y="1461516"/>
              <a:ext cx="3730752" cy="16703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108" y="2375916"/>
              <a:ext cx="3249167" cy="167030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80617" y="1650568"/>
            <a:ext cx="277241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 marR="5080" indent="-2413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FF0000"/>
                </a:solidFill>
              </a:rPr>
              <a:t>Punnett  Karesi</a:t>
            </a:r>
            <a:endParaRPr sz="6000" dirty="0"/>
          </a:p>
        </p:txBody>
      </p:sp>
      <p:grpSp>
        <p:nvGrpSpPr>
          <p:cNvPr id="9" name="object 9"/>
          <p:cNvGrpSpPr/>
          <p:nvPr/>
        </p:nvGrpSpPr>
        <p:grpSpPr>
          <a:xfrm>
            <a:off x="5638800" y="2984500"/>
            <a:ext cx="3122930" cy="2834005"/>
            <a:chOff x="5638800" y="2984500"/>
            <a:chExt cx="3122930" cy="2834005"/>
          </a:xfrm>
        </p:grpSpPr>
        <p:sp>
          <p:nvSpPr>
            <p:cNvPr id="10" name="object 10"/>
            <p:cNvSpPr/>
            <p:nvPr/>
          </p:nvSpPr>
          <p:spPr>
            <a:xfrm>
              <a:off x="5651500" y="2997200"/>
              <a:ext cx="3097530" cy="2808605"/>
            </a:xfrm>
            <a:custGeom>
              <a:avLst/>
              <a:gdLst/>
              <a:ahLst/>
              <a:cxnLst/>
              <a:rect l="l" t="t" r="r" b="b"/>
              <a:pathLst>
                <a:path w="3097529" h="2808604">
                  <a:moveTo>
                    <a:pt x="1548638" y="1725549"/>
                  </a:moveTo>
                  <a:lnTo>
                    <a:pt x="1548638" y="2808287"/>
                  </a:lnTo>
                </a:path>
                <a:path w="3097529" h="2808604">
                  <a:moveTo>
                    <a:pt x="1548638" y="0"/>
                  </a:moveTo>
                  <a:lnTo>
                    <a:pt x="1548638" y="1079436"/>
                  </a:lnTo>
                </a:path>
                <a:path w="3097529" h="2808604">
                  <a:moveTo>
                    <a:pt x="0" y="1404112"/>
                  </a:moveTo>
                  <a:lnTo>
                    <a:pt x="1224026" y="1404112"/>
                  </a:lnTo>
                </a:path>
                <a:path w="3097529" h="2808604">
                  <a:moveTo>
                    <a:pt x="1947926" y="1404112"/>
                  </a:moveTo>
                  <a:lnTo>
                    <a:pt x="3097276" y="140411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51500" y="2997136"/>
              <a:ext cx="3097530" cy="2808605"/>
            </a:xfrm>
            <a:custGeom>
              <a:avLst/>
              <a:gdLst/>
              <a:ahLst/>
              <a:cxnLst/>
              <a:rect l="l" t="t" r="r" b="b"/>
              <a:pathLst>
                <a:path w="3097529" h="2808604">
                  <a:moveTo>
                    <a:pt x="0" y="2808351"/>
                  </a:moveTo>
                  <a:lnTo>
                    <a:pt x="3097276" y="2808351"/>
                  </a:lnTo>
                  <a:lnTo>
                    <a:pt x="3097276" y="0"/>
                  </a:lnTo>
                  <a:lnTo>
                    <a:pt x="0" y="0"/>
                  </a:lnTo>
                  <a:lnTo>
                    <a:pt x="0" y="280835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875526" y="4076636"/>
            <a:ext cx="723900" cy="64643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3429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0"/>
              </a:spcBef>
            </a:pPr>
            <a:r>
              <a:rPr sz="3600" b="1" spc="-5" dirty="0">
                <a:latin typeface="Arial"/>
                <a:cs typeface="Arial"/>
              </a:rPr>
              <a:t>F1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06848" y="2010536"/>
            <a:ext cx="585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P1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64195" y="1840992"/>
            <a:ext cx="871727" cy="87172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946897" y="1946274"/>
            <a:ext cx="307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Arial"/>
                <a:cs typeface="Arial"/>
              </a:rPr>
              <a:t>a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5979" y="1840992"/>
            <a:ext cx="871727" cy="87172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177534" y="1946274"/>
            <a:ext cx="392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Arial"/>
                <a:cs typeface="Arial"/>
              </a:rPr>
              <a:t>A</a:t>
            </a:r>
            <a:endParaRPr sz="4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23481" y="2654934"/>
            <a:ext cx="1459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Dişi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gametler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40579" y="4792979"/>
            <a:ext cx="871727" cy="87172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922011" y="4899152"/>
            <a:ext cx="307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Arial"/>
                <a:cs typeface="Arial"/>
              </a:rPr>
              <a:t>a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0579" y="3209544"/>
            <a:ext cx="871727" cy="871727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880864" y="3314522"/>
            <a:ext cx="392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Arial"/>
                <a:cs typeface="Arial"/>
              </a:rPr>
              <a:t>A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64195" y="3281171"/>
            <a:ext cx="871727" cy="871727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7925561" y="3545204"/>
            <a:ext cx="3524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Aa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7608" y="4649723"/>
            <a:ext cx="871728" cy="871728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269228" y="4913198"/>
            <a:ext cx="3524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Aa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64195" y="4649723"/>
            <a:ext cx="871727" cy="871728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7946897" y="4913198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aa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03675" y="4320667"/>
            <a:ext cx="166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Erkek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gametler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508625" y="5065052"/>
            <a:ext cx="2159635" cy="186055"/>
          </a:xfrm>
          <a:custGeom>
            <a:avLst/>
            <a:gdLst/>
            <a:ahLst/>
            <a:cxnLst/>
            <a:rect l="l" t="t" r="r" b="b"/>
            <a:pathLst>
              <a:path w="2159634" h="186054">
                <a:moveTo>
                  <a:pt x="2159127" y="92671"/>
                </a:moveTo>
                <a:lnTo>
                  <a:pt x="2123833" y="72097"/>
                </a:lnTo>
                <a:lnTo>
                  <a:pt x="2004695" y="2628"/>
                </a:lnTo>
                <a:lnTo>
                  <a:pt x="1996960" y="0"/>
                </a:lnTo>
                <a:lnTo>
                  <a:pt x="1989074" y="520"/>
                </a:lnTo>
                <a:lnTo>
                  <a:pt x="1981936" y="3975"/>
                </a:lnTo>
                <a:lnTo>
                  <a:pt x="1976501" y="10121"/>
                </a:lnTo>
                <a:lnTo>
                  <a:pt x="1973859" y="17856"/>
                </a:lnTo>
                <a:lnTo>
                  <a:pt x="1974367" y="25742"/>
                </a:lnTo>
                <a:lnTo>
                  <a:pt x="1977783" y="32880"/>
                </a:lnTo>
                <a:lnTo>
                  <a:pt x="1983867" y="38315"/>
                </a:lnTo>
                <a:lnTo>
                  <a:pt x="2041740" y="72097"/>
                </a:lnTo>
                <a:lnTo>
                  <a:pt x="468033" y="72097"/>
                </a:lnTo>
                <a:lnTo>
                  <a:pt x="348996" y="2628"/>
                </a:lnTo>
                <a:lnTo>
                  <a:pt x="341210" y="0"/>
                </a:lnTo>
                <a:lnTo>
                  <a:pt x="333311" y="520"/>
                </a:lnTo>
                <a:lnTo>
                  <a:pt x="326161" y="3975"/>
                </a:lnTo>
                <a:lnTo>
                  <a:pt x="320675" y="10121"/>
                </a:lnTo>
                <a:lnTo>
                  <a:pt x="318033" y="17856"/>
                </a:lnTo>
                <a:lnTo>
                  <a:pt x="318554" y="25742"/>
                </a:lnTo>
                <a:lnTo>
                  <a:pt x="322008" y="32880"/>
                </a:lnTo>
                <a:lnTo>
                  <a:pt x="328168" y="38315"/>
                </a:lnTo>
                <a:lnTo>
                  <a:pt x="386041" y="72097"/>
                </a:lnTo>
                <a:lnTo>
                  <a:pt x="142875" y="72097"/>
                </a:lnTo>
                <a:lnTo>
                  <a:pt x="0" y="72097"/>
                </a:lnTo>
                <a:lnTo>
                  <a:pt x="0" y="113372"/>
                </a:lnTo>
                <a:lnTo>
                  <a:pt x="142875" y="113372"/>
                </a:lnTo>
                <a:lnTo>
                  <a:pt x="386041" y="113372"/>
                </a:lnTo>
                <a:lnTo>
                  <a:pt x="328168" y="147154"/>
                </a:lnTo>
                <a:lnTo>
                  <a:pt x="322008" y="152603"/>
                </a:lnTo>
                <a:lnTo>
                  <a:pt x="318554" y="159727"/>
                </a:lnTo>
                <a:lnTo>
                  <a:pt x="318033" y="167627"/>
                </a:lnTo>
                <a:lnTo>
                  <a:pt x="320675" y="175348"/>
                </a:lnTo>
                <a:lnTo>
                  <a:pt x="326161" y="181508"/>
                </a:lnTo>
                <a:lnTo>
                  <a:pt x="333311" y="184962"/>
                </a:lnTo>
                <a:lnTo>
                  <a:pt x="341210" y="185483"/>
                </a:lnTo>
                <a:lnTo>
                  <a:pt x="348996" y="182841"/>
                </a:lnTo>
                <a:lnTo>
                  <a:pt x="467868" y="113372"/>
                </a:lnTo>
                <a:lnTo>
                  <a:pt x="2041740" y="113372"/>
                </a:lnTo>
                <a:lnTo>
                  <a:pt x="1983867" y="147154"/>
                </a:lnTo>
                <a:lnTo>
                  <a:pt x="1977783" y="152603"/>
                </a:lnTo>
                <a:lnTo>
                  <a:pt x="1974367" y="159727"/>
                </a:lnTo>
                <a:lnTo>
                  <a:pt x="1973859" y="167627"/>
                </a:lnTo>
                <a:lnTo>
                  <a:pt x="1976501" y="175348"/>
                </a:lnTo>
                <a:lnTo>
                  <a:pt x="1981936" y="181508"/>
                </a:lnTo>
                <a:lnTo>
                  <a:pt x="1989074" y="184962"/>
                </a:lnTo>
                <a:lnTo>
                  <a:pt x="1996960" y="185483"/>
                </a:lnTo>
                <a:lnTo>
                  <a:pt x="2004695" y="182841"/>
                </a:lnTo>
                <a:lnTo>
                  <a:pt x="2123668" y="113372"/>
                </a:lnTo>
                <a:lnTo>
                  <a:pt x="2159127" y="9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08625" y="2924174"/>
            <a:ext cx="2016760" cy="1657985"/>
          </a:xfrm>
          <a:custGeom>
            <a:avLst/>
            <a:gdLst/>
            <a:ahLst/>
            <a:cxnLst/>
            <a:rect l="l" t="t" r="r" b="b"/>
            <a:pathLst>
              <a:path w="2016759" h="1657985">
                <a:moveTo>
                  <a:pt x="2016252" y="720725"/>
                </a:moveTo>
                <a:lnTo>
                  <a:pt x="1980742" y="700024"/>
                </a:lnTo>
                <a:lnTo>
                  <a:pt x="1861820" y="630694"/>
                </a:lnTo>
                <a:lnTo>
                  <a:pt x="1854085" y="628053"/>
                </a:lnTo>
                <a:lnTo>
                  <a:pt x="1846199" y="628561"/>
                </a:lnTo>
                <a:lnTo>
                  <a:pt x="1839061" y="631977"/>
                </a:lnTo>
                <a:lnTo>
                  <a:pt x="1833626" y="638048"/>
                </a:lnTo>
                <a:lnTo>
                  <a:pt x="1830984" y="645833"/>
                </a:lnTo>
                <a:lnTo>
                  <a:pt x="1831492" y="653745"/>
                </a:lnTo>
                <a:lnTo>
                  <a:pt x="1834908" y="660882"/>
                </a:lnTo>
                <a:lnTo>
                  <a:pt x="1840992" y="666381"/>
                </a:lnTo>
                <a:lnTo>
                  <a:pt x="1898738" y="700024"/>
                </a:lnTo>
                <a:lnTo>
                  <a:pt x="884174" y="700024"/>
                </a:lnTo>
                <a:lnTo>
                  <a:pt x="884174" y="0"/>
                </a:lnTo>
                <a:lnTo>
                  <a:pt x="842899" y="0"/>
                </a:lnTo>
                <a:lnTo>
                  <a:pt x="842949" y="700024"/>
                </a:lnTo>
                <a:lnTo>
                  <a:pt x="467817" y="700024"/>
                </a:lnTo>
                <a:lnTo>
                  <a:pt x="348996" y="630694"/>
                </a:lnTo>
                <a:lnTo>
                  <a:pt x="341210" y="628053"/>
                </a:lnTo>
                <a:lnTo>
                  <a:pt x="333311" y="628561"/>
                </a:lnTo>
                <a:lnTo>
                  <a:pt x="326161" y="631977"/>
                </a:lnTo>
                <a:lnTo>
                  <a:pt x="320675" y="638048"/>
                </a:lnTo>
                <a:lnTo>
                  <a:pt x="318033" y="645833"/>
                </a:lnTo>
                <a:lnTo>
                  <a:pt x="318554" y="653745"/>
                </a:lnTo>
                <a:lnTo>
                  <a:pt x="322008" y="660882"/>
                </a:lnTo>
                <a:lnTo>
                  <a:pt x="328168" y="666381"/>
                </a:lnTo>
                <a:lnTo>
                  <a:pt x="385914" y="700024"/>
                </a:lnTo>
                <a:lnTo>
                  <a:pt x="0" y="700024"/>
                </a:lnTo>
                <a:lnTo>
                  <a:pt x="0" y="741299"/>
                </a:lnTo>
                <a:lnTo>
                  <a:pt x="386143" y="741299"/>
                </a:lnTo>
                <a:lnTo>
                  <a:pt x="328168" y="775081"/>
                </a:lnTo>
                <a:lnTo>
                  <a:pt x="322008" y="780580"/>
                </a:lnTo>
                <a:lnTo>
                  <a:pt x="318554" y="787717"/>
                </a:lnTo>
                <a:lnTo>
                  <a:pt x="318033" y="795629"/>
                </a:lnTo>
                <a:lnTo>
                  <a:pt x="320675" y="803402"/>
                </a:lnTo>
                <a:lnTo>
                  <a:pt x="326161" y="809485"/>
                </a:lnTo>
                <a:lnTo>
                  <a:pt x="333311" y="812901"/>
                </a:lnTo>
                <a:lnTo>
                  <a:pt x="341210" y="813409"/>
                </a:lnTo>
                <a:lnTo>
                  <a:pt x="348996" y="810768"/>
                </a:lnTo>
                <a:lnTo>
                  <a:pt x="468033" y="741299"/>
                </a:lnTo>
                <a:lnTo>
                  <a:pt x="842949" y="741299"/>
                </a:lnTo>
                <a:lnTo>
                  <a:pt x="843013" y="1540217"/>
                </a:lnTo>
                <a:lnTo>
                  <a:pt x="842899" y="1539989"/>
                </a:lnTo>
                <a:lnTo>
                  <a:pt x="809244" y="1482217"/>
                </a:lnTo>
                <a:lnTo>
                  <a:pt x="803744" y="1476146"/>
                </a:lnTo>
                <a:lnTo>
                  <a:pt x="796594" y="1472730"/>
                </a:lnTo>
                <a:lnTo>
                  <a:pt x="788695" y="1472222"/>
                </a:lnTo>
                <a:lnTo>
                  <a:pt x="780923" y="1474851"/>
                </a:lnTo>
                <a:lnTo>
                  <a:pt x="774839" y="1480299"/>
                </a:lnTo>
                <a:lnTo>
                  <a:pt x="771423" y="1487424"/>
                </a:lnTo>
                <a:lnTo>
                  <a:pt x="770915" y="1495323"/>
                </a:lnTo>
                <a:lnTo>
                  <a:pt x="773557" y="1503045"/>
                </a:lnTo>
                <a:lnTo>
                  <a:pt x="863600" y="1657477"/>
                </a:lnTo>
                <a:lnTo>
                  <a:pt x="887514" y="1616456"/>
                </a:lnTo>
                <a:lnTo>
                  <a:pt x="953643" y="1503045"/>
                </a:lnTo>
                <a:lnTo>
                  <a:pt x="956271" y="1495323"/>
                </a:lnTo>
                <a:lnTo>
                  <a:pt x="955763" y="1487424"/>
                </a:lnTo>
                <a:lnTo>
                  <a:pt x="952347" y="1480299"/>
                </a:lnTo>
                <a:lnTo>
                  <a:pt x="946277" y="1474851"/>
                </a:lnTo>
                <a:lnTo>
                  <a:pt x="938491" y="1472222"/>
                </a:lnTo>
                <a:lnTo>
                  <a:pt x="930592" y="1472730"/>
                </a:lnTo>
                <a:lnTo>
                  <a:pt x="923442" y="1476146"/>
                </a:lnTo>
                <a:lnTo>
                  <a:pt x="917956" y="1482217"/>
                </a:lnTo>
                <a:lnTo>
                  <a:pt x="884301" y="1539989"/>
                </a:lnTo>
                <a:lnTo>
                  <a:pt x="884174" y="1616456"/>
                </a:lnTo>
                <a:lnTo>
                  <a:pt x="884174" y="1606042"/>
                </a:lnTo>
                <a:lnTo>
                  <a:pt x="884174" y="1540217"/>
                </a:lnTo>
                <a:lnTo>
                  <a:pt x="884174" y="741299"/>
                </a:lnTo>
                <a:lnTo>
                  <a:pt x="1898967" y="741299"/>
                </a:lnTo>
                <a:lnTo>
                  <a:pt x="1840992" y="775081"/>
                </a:lnTo>
                <a:lnTo>
                  <a:pt x="1834908" y="780580"/>
                </a:lnTo>
                <a:lnTo>
                  <a:pt x="1831492" y="787717"/>
                </a:lnTo>
                <a:lnTo>
                  <a:pt x="1830984" y="795629"/>
                </a:lnTo>
                <a:lnTo>
                  <a:pt x="1833626" y="803402"/>
                </a:lnTo>
                <a:lnTo>
                  <a:pt x="1839061" y="809485"/>
                </a:lnTo>
                <a:lnTo>
                  <a:pt x="1846199" y="812901"/>
                </a:lnTo>
                <a:lnTo>
                  <a:pt x="1854085" y="813409"/>
                </a:lnTo>
                <a:lnTo>
                  <a:pt x="1861820" y="810768"/>
                </a:lnTo>
                <a:lnTo>
                  <a:pt x="1980958" y="741299"/>
                </a:lnTo>
                <a:lnTo>
                  <a:pt x="2016252" y="720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08264" y="2781299"/>
            <a:ext cx="186055" cy="1800860"/>
          </a:xfrm>
          <a:custGeom>
            <a:avLst/>
            <a:gdLst/>
            <a:ahLst/>
            <a:cxnLst/>
            <a:rect l="l" t="t" r="r" b="b"/>
            <a:pathLst>
              <a:path w="186054" h="1800860">
                <a:moveTo>
                  <a:pt x="185483" y="485673"/>
                </a:moveTo>
                <a:lnTo>
                  <a:pt x="184962" y="477774"/>
                </a:lnTo>
                <a:lnTo>
                  <a:pt x="181508" y="470649"/>
                </a:lnTo>
                <a:lnTo>
                  <a:pt x="175361" y="465201"/>
                </a:lnTo>
                <a:lnTo>
                  <a:pt x="169113" y="463080"/>
                </a:lnTo>
                <a:lnTo>
                  <a:pt x="167627" y="462572"/>
                </a:lnTo>
                <a:lnTo>
                  <a:pt x="159727" y="463080"/>
                </a:lnTo>
                <a:lnTo>
                  <a:pt x="152603" y="466496"/>
                </a:lnTo>
                <a:lnTo>
                  <a:pt x="147167" y="472567"/>
                </a:lnTo>
                <a:lnTo>
                  <a:pt x="113385" y="530453"/>
                </a:lnTo>
                <a:lnTo>
                  <a:pt x="113385" y="142875"/>
                </a:lnTo>
                <a:lnTo>
                  <a:pt x="113385" y="0"/>
                </a:lnTo>
                <a:lnTo>
                  <a:pt x="72110" y="0"/>
                </a:lnTo>
                <a:lnTo>
                  <a:pt x="72110" y="142875"/>
                </a:lnTo>
                <a:lnTo>
                  <a:pt x="72110" y="530453"/>
                </a:lnTo>
                <a:lnTo>
                  <a:pt x="38328" y="472567"/>
                </a:lnTo>
                <a:lnTo>
                  <a:pt x="32880" y="466496"/>
                </a:lnTo>
                <a:lnTo>
                  <a:pt x="25755" y="463080"/>
                </a:lnTo>
                <a:lnTo>
                  <a:pt x="17856" y="462572"/>
                </a:lnTo>
                <a:lnTo>
                  <a:pt x="10134" y="465201"/>
                </a:lnTo>
                <a:lnTo>
                  <a:pt x="3975" y="470649"/>
                </a:lnTo>
                <a:lnTo>
                  <a:pt x="520" y="477774"/>
                </a:lnTo>
                <a:lnTo>
                  <a:pt x="0" y="485673"/>
                </a:lnTo>
                <a:lnTo>
                  <a:pt x="2641" y="493395"/>
                </a:lnTo>
                <a:lnTo>
                  <a:pt x="72110" y="612546"/>
                </a:lnTo>
                <a:lnTo>
                  <a:pt x="72110" y="1682978"/>
                </a:lnTo>
                <a:lnTo>
                  <a:pt x="38328" y="1625092"/>
                </a:lnTo>
                <a:lnTo>
                  <a:pt x="32880" y="1619021"/>
                </a:lnTo>
                <a:lnTo>
                  <a:pt x="25755" y="1615605"/>
                </a:lnTo>
                <a:lnTo>
                  <a:pt x="17856" y="1615097"/>
                </a:lnTo>
                <a:lnTo>
                  <a:pt x="10134" y="1617726"/>
                </a:lnTo>
                <a:lnTo>
                  <a:pt x="3975" y="1623174"/>
                </a:lnTo>
                <a:lnTo>
                  <a:pt x="520" y="1630299"/>
                </a:lnTo>
                <a:lnTo>
                  <a:pt x="0" y="1638198"/>
                </a:lnTo>
                <a:lnTo>
                  <a:pt x="2641" y="1645920"/>
                </a:lnTo>
                <a:lnTo>
                  <a:pt x="92684" y="1800352"/>
                </a:lnTo>
                <a:lnTo>
                  <a:pt x="116624" y="1759331"/>
                </a:lnTo>
                <a:lnTo>
                  <a:pt x="182854" y="1645920"/>
                </a:lnTo>
                <a:lnTo>
                  <a:pt x="185483" y="1638198"/>
                </a:lnTo>
                <a:lnTo>
                  <a:pt x="184962" y="1630299"/>
                </a:lnTo>
                <a:lnTo>
                  <a:pt x="181508" y="1623174"/>
                </a:lnTo>
                <a:lnTo>
                  <a:pt x="175361" y="1617726"/>
                </a:lnTo>
                <a:lnTo>
                  <a:pt x="167627" y="1615097"/>
                </a:lnTo>
                <a:lnTo>
                  <a:pt x="159740" y="1615605"/>
                </a:lnTo>
                <a:lnTo>
                  <a:pt x="152603" y="1619021"/>
                </a:lnTo>
                <a:lnTo>
                  <a:pt x="147167" y="1625092"/>
                </a:lnTo>
                <a:lnTo>
                  <a:pt x="113385" y="1682978"/>
                </a:lnTo>
                <a:lnTo>
                  <a:pt x="113385" y="612355"/>
                </a:lnTo>
                <a:lnTo>
                  <a:pt x="116624" y="606806"/>
                </a:lnTo>
                <a:lnTo>
                  <a:pt x="182854" y="493395"/>
                </a:lnTo>
                <a:lnTo>
                  <a:pt x="185483" y="4856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615225"/>
            <a:ext cx="3148965" cy="119634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Fenotipik</a:t>
            </a:r>
            <a:r>
              <a:rPr sz="3200" b="1" u="heavy" spc="-4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oran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Comic Sans MS"/>
                <a:cs typeface="Comic Sans MS"/>
              </a:rPr>
              <a:t>Aa</a:t>
            </a:r>
            <a:r>
              <a:rPr sz="3200" spc="-3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+AA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: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aa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0952" y="2297683"/>
            <a:ext cx="5791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omic Sans MS"/>
                <a:cs typeface="Comic Sans MS"/>
              </a:rPr>
              <a:t>3:1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742" y="3371443"/>
            <a:ext cx="3178810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Genotipik</a:t>
            </a:r>
            <a:r>
              <a:rPr sz="3200" b="1" u="heavy" spc="-6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oran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omic Sans MS"/>
                <a:cs typeface="Comic Sans MS"/>
              </a:rPr>
              <a:t>AA</a:t>
            </a:r>
            <a:r>
              <a:rPr sz="3200" spc="-3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:Aa</a:t>
            </a:r>
            <a:r>
              <a:rPr sz="3200" spc="-3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:aa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0952" y="4053585"/>
            <a:ext cx="8832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omic Sans MS"/>
                <a:cs typeface="Comic Sans MS"/>
              </a:rPr>
              <a:t>1:2:1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7608" y="2273807"/>
            <a:ext cx="871728" cy="8717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4195" y="2273807"/>
            <a:ext cx="871727" cy="8717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7608" y="3640835"/>
            <a:ext cx="871728" cy="8717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64195" y="3640835"/>
            <a:ext cx="871727" cy="871727"/>
          </a:xfrm>
          <a:prstGeom prst="rect">
            <a:avLst/>
          </a:prstGeom>
        </p:spPr>
      </p:pic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645150" y="1982851"/>
          <a:ext cx="3097530" cy="2807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8765"/>
                <a:gridCol w="1548765"/>
              </a:tblGrid>
              <a:tr h="1403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810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AA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476250" algn="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Aa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3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873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Aa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R="497840" algn="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aa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3059049" y="2544101"/>
            <a:ext cx="576580" cy="1914525"/>
          </a:xfrm>
          <a:custGeom>
            <a:avLst/>
            <a:gdLst/>
            <a:ahLst/>
            <a:cxnLst/>
            <a:rect l="l" t="t" r="r" b="b"/>
            <a:pathLst>
              <a:path w="576579" h="1914525">
                <a:moveTo>
                  <a:pt x="576453" y="1821522"/>
                </a:moveTo>
                <a:lnTo>
                  <a:pt x="540943" y="1800821"/>
                </a:lnTo>
                <a:lnTo>
                  <a:pt x="422021" y="1731479"/>
                </a:lnTo>
                <a:lnTo>
                  <a:pt x="414286" y="1728851"/>
                </a:lnTo>
                <a:lnTo>
                  <a:pt x="406387" y="1729359"/>
                </a:lnTo>
                <a:lnTo>
                  <a:pt x="399262" y="1732775"/>
                </a:lnTo>
                <a:lnTo>
                  <a:pt x="393827" y="1738845"/>
                </a:lnTo>
                <a:lnTo>
                  <a:pt x="391185" y="1746631"/>
                </a:lnTo>
                <a:lnTo>
                  <a:pt x="391693" y="1754530"/>
                </a:lnTo>
                <a:lnTo>
                  <a:pt x="395109" y="1761680"/>
                </a:lnTo>
                <a:lnTo>
                  <a:pt x="401193" y="1767166"/>
                </a:lnTo>
                <a:lnTo>
                  <a:pt x="458952" y="1800821"/>
                </a:lnTo>
                <a:lnTo>
                  <a:pt x="0" y="1800821"/>
                </a:lnTo>
                <a:lnTo>
                  <a:pt x="0" y="1842096"/>
                </a:lnTo>
                <a:lnTo>
                  <a:pt x="459168" y="1842096"/>
                </a:lnTo>
                <a:lnTo>
                  <a:pt x="401193" y="1875878"/>
                </a:lnTo>
                <a:lnTo>
                  <a:pt x="395109" y="1881378"/>
                </a:lnTo>
                <a:lnTo>
                  <a:pt x="391693" y="1888515"/>
                </a:lnTo>
                <a:lnTo>
                  <a:pt x="391185" y="1896427"/>
                </a:lnTo>
                <a:lnTo>
                  <a:pt x="393827" y="1904199"/>
                </a:lnTo>
                <a:lnTo>
                  <a:pt x="399262" y="1910283"/>
                </a:lnTo>
                <a:lnTo>
                  <a:pt x="406400" y="1913699"/>
                </a:lnTo>
                <a:lnTo>
                  <a:pt x="414286" y="1914207"/>
                </a:lnTo>
                <a:lnTo>
                  <a:pt x="422021" y="1911565"/>
                </a:lnTo>
                <a:lnTo>
                  <a:pt x="541159" y="1842096"/>
                </a:lnTo>
                <a:lnTo>
                  <a:pt x="576453" y="1821522"/>
                </a:lnTo>
                <a:close/>
              </a:path>
              <a:path w="576579" h="1914525">
                <a:moveTo>
                  <a:pt x="576453" y="92798"/>
                </a:moveTo>
                <a:lnTo>
                  <a:pt x="540994" y="72097"/>
                </a:lnTo>
                <a:lnTo>
                  <a:pt x="422021" y="2628"/>
                </a:lnTo>
                <a:lnTo>
                  <a:pt x="414286" y="0"/>
                </a:lnTo>
                <a:lnTo>
                  <a:pt x="406387" y="520"/>
                </a:lnTo>
                <a:lnTo>
                  <a:pt x="399262" y="3975"/>
                </a:lnTo>
                <a:lnTo>
                  <a:pt x="393827" y="10121"/>
                </a:lnTo>
                <a:lnTo>
                  <a:pt x="391185" y="17856"/>
                </a:lnTo>
                <a:lnTo>
                  <a:pt x="391693" y="25742"/>
                </a:lnTo>
                <a:lnTo>
                  <a:pt x="395109" y="32880"/>
                </a:lnTo>
                <a:lnTo>
                  <a:pt x="401193" y="38315"/>
                </a:lnTo>
                <a:lnTo>
                  <a:pt x="459066" y="72097"/>
                </a:lnTo>
                <a:lnTo>
                  <a:pt x="0" y="72097"/>
                </a:lnTo>
                <a:lnTo>
                  <a:pt x="0" y="113372"/>
                </a:lnTo>
                <a:lnTo>
                  <a:pt x="459066" y="113372"/>
                </a:lnTo>
                <a:lnTo>
                  <a:pt x="401193" y="147154"/>
                </a:lnTo>
                <a:lnTo>
                  <a:pt x="395109" y="152603"/>
                </a:lnTo>
                <a:lnTo>
                  <a:pt x="391693" y="159740"/>
                </a:lnTo>
                <a:lnTo>
                  <a:pt x="391185" y="167627"/>
                </a:lnTo>
                <a:lnTo>
                  <a:pt x="393827" y="175348"/>
                </a:lnTo>
                <a:lnTo>
                  <a:pt x="399262" y="181508"/>
                </a:lnTo>
                <a:lnTo>
                  <a:pt x="406400" y="184962"/>
                </a:lnTo>
                <a:lnTo>
                  <a:pt x="414286" y="185483"/>
                </a:lnTo>
                <a:lnTo>
                  <a:pt x="422021" y="182841"/>
                </a:lnTo>
                <a:lnTo>
                  <a:pt x="541159" y="113372"/>
                </a:lnTo>
                <a:lnTo>
                  <a:pt x="576453" y="92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1056</Words>
  <Application>Microsoft Office PowerPoint</Application>
  <PresentationFormat>Ekran Gösterisi (4:3)</PresentationFormat>
  <Paragraphs>270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Office Theme</vt:lpstr>
      <vt:lpstr>Temel Genetik  Kavramlar-5</vt:lpstr>
      <vt:lpstr>Mendel Genetiği</vt:lpstr>
      <vt:lpstr>Slayt 3</vt:lpstr>
      <vt:lpstr>Neden bezelye ???</vt:lpstr>
      <vt:lpstr>Kalıtımla ilgili bazı temel kavramları  hatırlayalım:</vt:lpstr>
      <vt:lpstr>Slayt 6</vt:lpstr>
      <vt:lpstr>Slayt 7</vt:lpstr>
      <vt:lpstr>Punnett  Karesi</vt:lpstr>
      <vt:lpstr>Slayt 9</vt:lpstr>
      <vt:lpstr>Slayt 10</vt:lpstr>
      <vt:lpstr>Slayt 11</vt:lpstr>
      <vt:lpstr>P1 Monohibrid birleştirme</vt:lpstr>
      <vt:lpstr>Slayt 13</vt:lpstr>
      <vt:lpstr>F1 Monohibrid</vt:lpstr>
      <vt:lpstr>Mendel’in  önermeleri</vt:lpstr>
      <vt:lpstr>Slayt 16</vt:lpstr>
      <vt:lpstr>Slayt 17</vt:lpstr>
      <vt:lpstr>Slayt 18</vt:lpstr>
      <vt:lpstr>Slayt 19</vt:lpstr>
      <vt:lpstr>Slayt 20</vt:lpstr>
      <vt:lpstr>Slayt 21</vt:lpstr>
      <vt:lpstr>Dihibrid birleştirme</vt:lpstr>
      <vt:lpstr>Dihibrid birleştirme</vt:lpstr>
      <vt:lpstr>Slayt 24</vt:lpstr>
      <vt:lpstr>Slayt 25</vt:lpstr>
      <vt:lpstr>POLİHİBRİT BİRLEŞTİRMELER</vt:lpstr>
      <vt:lpstr>Slayt 27</vt:lpstr>
      <vt:lpstr>TEST BİRLEŞTİRMESİ</vt:lpstr>
      <vt:lpstr>SOY AĞACI ANALİZİ (PEDİGRİ) Fenotiplerin kalıtım biçimi bilinemiyorsa ya da test  birleştirmesi yapılamıyorsa soyağaçlarından  yararlanılır.</vt:lpstr>
      <vt:lpstr>MENDEL DIŞI KALITIM</vt:lpstr>
      <vt:lpstr>Multiple allelizm</vt:lpstr>
      <vt:lpstr>Slayt 32</vt:lpstr>
      <vt:lpstr>Allel gen etkileşimleri</vt:lpstr>
      <vt:lpstr>Slayt 34</vt:lpstr>
      <vt:lpstr>Slayt 35</vt:lpstr>
      <vt:lpstr>Slayt 36</vt:lpstr>
      <vt:lpstr>Slayt 37</vt:lpstr>
      <vt:lpstr>Slayt 38</vt:lpstr>
      <vt:lpstr>Pleitropi bir genin birden fazla karakteri  belirlemesidir.</vt:lpstr>
      <vt:lpstr>Slayt 40</vt:lpstr>
      <vt:lpstr>Slayt 41</vt:lpstr>
      <vt:lpstr>Allel olmayan gen etkileşimleri</vt:lpstr>
      <vt:lpstr>melanin üretimi:  B= yoğun melanin  b= düşük melanin</vt:lpstr>
      <vt:lpstr>Çekirdek dışı kalıtım</vt:lpstr>
      <vt:lpstr>Polimeri (multiple genler)</vt:lpstr>
      <vt:lpstr>Bağlı genler</vt:lpstr>
      <vt:lpstr>Slayt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Genetik  Kavramlar-5</dc:title>
  <cp:lastModifiedBy>dell</cp:lastModifiedBy>
  <cp:revision>19</cp:revision>
  <dcterms:created xsi:type="dcterms:W3CDTF">2021-10-19T08:21:17Z</dcterms:created>
  <dcterms:modified xsi:type="dcterms:W3CDTF">2021-11-05T10:32:20Z</dcterms:modified>
</cp:coreProperties>
</file>