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329C0EC-05B5-44F5-A63D-49D82E98B87C}"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1842851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29C0EC-05B5-44F5-A63D-49D82E98B87C}"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21003291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29C0EC-05B5-44F5-A63D-49D82E98B87C}"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724492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329C0EC-05B5-44F5-A63D-49D82E98B87C}"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4006495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329C0EC-05B5-44F5-A63D-49D82E98B87C}" type="datetimeFigureOut">
              <a:rPr lang="tr-TR" smtClean="0"/>
              <a:t>4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2163760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329C0EC-05B5-44F5-A63D-49D82E98B87C}" type="datetimeFigureOut">
              <a:rPr lang="tr-TR" smtClean="0"/>
              <a:t>4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508672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329C0EC-05B5-44F5-A63D-49D82E98B87C}" type="datetimeFigureOut">
              <a:rPr lang="tr-TR" smtClean="0"/>
              <a:t>4 Kas 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169191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329C0EC-05B5-44F5-A63D-49D82E98B87C}" type="datetimeFigureOut">
              <a:rPr lang="tr-TR" smtClean="0"/>
              <a:t>4 Kas 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433625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329C0EC-05B5-44F5-A63D-49D82E98B87C}" type="datetimeFigureOut">
              <a:rPr lang="tr-TR" smtClean="0"/>
              <a:t>4 Kas 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2124702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329C0EC-05B5-44F5-A63D-49D82E98B87C}" type="datetimeFigureOut">
              <a:rPr lang="tr-TR" smtClean="0"/>
              <a:t>4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938704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329C0EC-05B5-44F5-A63D-49D82E98B87C}" type="datetimeFigureOut">
              <a:rPr lang="tr-TR" smtClean="0"/>
              <a:t>4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7A523AA-CDB3-4FCD-B69E-69B320B4F723}" type="slidenum">
              <a:rPr lang="tr-TR" smtClean="0"/>
              <a:t>‹#›</a:t>
            </a:fld>
            <a:endParaRPr lang="tr-TR"/>
          </a:p>
        </p:txBody>
      </p:sp>
    </p:spTree>
    <p:extLst>
      <p:ext uri="{BB962C8B-B14F-4D97-AF65-F5344CB8AC3E}">
        <p14:creationId xmlns:p14="http://schemas.microsoft.com/office/powerpoint/2010/main" val="103057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29C0EC-05B5-44F5-A63D-49D82E98B87C}" type="datetimeFigureOut">
              <a:rPr lang="tr-TR" smtClean="0"/>
              <a:t>4 Kas 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523AA-CDB3-4FCD-B69E-69B320B4F723}" type="slidenum">
              <a:rPr lang="tr-TR" smtClean="0"/>
              <a:t>‹#›</a:t>
            </a:fld>
            <a:endParaRPr lang="tr-TR"/>
          </a:p>
        </p:txBody>
      </p:sp>
    </p:spTree>
    <p:extLst>
      <p:ext uri="{BB962C8B-B14F-4D97-AF65-F5344CB8AC3E}">
        <p14:creationId xmlns:p14="http://schemas.microsoft.com/office/powerpoint/2010/main" val="1795851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095472" y="642918"/>
            <a:ext cx="8072494" cy="5909310"/>
          </a:xfrm>
          <a:prstGeom prst="rect">
            <a:avLst/>
          </a:prstGeom>
          <a:noFill/>
        </p:spPr>
        <p:txBody>
          <a:bodyPr wrap="square" rtlCol="0">
            <a:spAutoFit/>
          </a:bodyPr>
          <a:lstStyle/>
          <a:p>
            <a:pPr algn="ctr"/>
            <a:r>
              <a:rPr lang="tr-TR" dirty="0"/>
              <a:t>GÜVENİLİRLİĞİ ETKİLEYEN FAKTÖRLER</a:t>
            </a:r>
          </a:p>
          <a:p>
            <a:pPr algn="ctr"/>
            <a:endParaRPr lang="tr-TR" dirty="0"/>
          </a:p>
          <a:p>
            <a:r>
              <a:rPr lang="tr-TR" b="1" dirty="0">
                <a:solidFill>
                  <a:schemeClr val="bg1"/>
                </a:solidFill>
              </a:rPr>
              <a:t>1.Ölçme Aracına İlişkin Faktörler</a:t>
            </a:r>
          </a:p>
          <a:p>
            <a:r>
              <a:rPr lang="tr-TR" b="1" dirty="0"/>
              <a:t> </a:t>
            </a:r>
            <a:endParaRPr lang="tr-TR" dirty="0"/>
          </a:p>
          <a:p>
            <a:r>
              <a:rPr lang="tr-TR" b="1" dirty="0">
                <a:solidFill>
                  <a:schemeClr val="bg1"/>
                </a:solidFill>
              </a:rPr>
              <a:t>Testin uzunluğu</a:t>
            </a:r>
            <a:r>
              <a:rPr lang="tr-TR" dirty="0">
                <a:solidFill>
                  <a:schemeClr val="bg1"/>
                </a:solidFill>
              </a:rPr>
              <a:t>, </a:t>
            </a:r>
            <a:r>
              <a:rPr lang="tr-TR" dirty="0"/>
              <a:t>güvenilirlik katsayısının hesaplanmasında kullanılan parametrelerden biridir. Ölçme aracında (testte) yer alan maddelerin sayısı arttıkça güvenilirlik de artar.</a:t>
            </a:r>
          </a:p>
          <a:p>
            <a:r>
              <a:rPr lang="tr-TR" dirty="0"/>
              <a:t> </a:t>
            </a:r>
          </a:p>
          <a:p>
            <a:r>
              <a:rPr lang="tr-TR" b="1" dirty="0">
                <a:solidFill>
                  <a:schemeClr val="bg1"/>
                </a:solidFill>
              </a:rPr>
              <a:t>Test uygulama yönergesi ve maddelerin ifadesi</a:t>
            </a:r>
            <a:r>
              <a:rPr lang="tr-TR" dirty="0">
                <a:solidFill>
                  <a:schemeClr val="bg1"/>
                </a:solidFill>
              </a:rPr>
              <a:t>:</a:t>
            </a:r>
          </a:p>
          <a:p>
            <a:r>
              <a:rPr lang="tr-TR" dirty="0"/>
              <a:t>Açık ve anlaşılır olmayan maddelere verilen cevaplar ölçmeye hata karışmasına neden olacaktır. Bu tür maddelere bireylerin farklı zamanlarda farklı cevaplar verecekleri dikkate alınmalıdır. Bu durum puanların güvenilirliğini düşürür.</a:t>
            </a:r>
          </a:p>
          <a:p>
            <a:r>
              <a:rPr lang="tr-TR" dirty="0"/>
              <a:t> </a:t>
            </a:r>
          </a:p>
          <a:p>
            <a:r>
              <a:rPr lang="tr-TR" dirty="0"/>
              <a:t>Ölçülmek istenilen özellik; </a:t>
            </a:r>
            <a:r>
              <a:rPr lang="tr-TR" b="1" dirty="0">
                <a:solidFill>
                  <a:schemeClr val="bg1"/>
                </a:solidFill>
              </a:rPr>
              <a:t>içerik bakımından homojen maddeler</a:t>
            </a:r>
            <a:r>
              <a:rPr lang="tr-TR" dirty="0"/>
              <a:t>den oluşan testlerden elde edilirse puanların güvenilirliği artar.</a:t>
            </a:r>
          </a:p>
          <a:p>
            <a:r>
              <a:rPr lang="tr-TR" dirty="0"/>
              <a:t> </a:t>
            </a:r>
          </a:p>
          <a:p>
            <a:r>
              <a:rPr lang="tr-TR" dirty="0"/>
              <a:t>Testten elde edilen puanların güvenirliliği</a:t>
            </a:r>
            <a:r>
              <a:rPr lang="tr-TR" dirty="0">
                <a:solidFill>
                  <a:schemeClr val="bg1"/>
                </a:solidFill>
              </a:rPr>
              <a:t>, </a:t>
            </a:r>
            <a:r>
              <a:rPr lang="tr-TR" b="1" dirty="0">
                <a:solidFill>
                  <a:schemeClr val="bg1"/>
                </a:solidFill>
              </a:rPr>
              <a:t>puanlamadaki nesnellik</a:t>
            </a:r>
            <a:r>
              <a:rPr lang="tr-TR" dirty="0">
                <a:solidFill>
                  <a:schemeClr val="bg1"/>
                </a:solidFill>
              </a:rPr>
              <a:t> </a:t>
            </a:r>
            <a:r>
              <a:rPr lang="tr-TR" dirty="0"/>
              <a:t>ile de ilgilidir. Farklı uzmanlar tarafından verilen puanlardaki tutarlılığın yüksek olması, testten elde edilen puanların güvenilirliğini yükseltecektir.</a:t>
            </a:r>
          </a:p>
          <a:p>
            <a:r>
              <a:rPr lang="tr-TR" dirty="0"/>
              <a:t> </a:t>
            </a:r>
          </a:p>
          <a:p>
            <a:endParaRPr lang="tr-TR" dirty="0"/>
          </a:p>
        </p:txBody>
      </p:sp>
    </p:spTree>
    <p:extLst>
      <p:ext uri="{BB962C8B-B14F-4D97-AF65-F5344CB8AC3E}">
        <p14:creationId xmlns:p14="http://schemas.microsoft.com/office/powerpoint/2010/main" val="17303259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991544" y="404664"/>
            <a:ext cx="8208912" cy="5355312"/>
          </a:xfrm>
          <a:prstGeom prst="rect">
            <a:avLst/>
          </a:prstGeom>
          <a:noFill/>
        </p:spPr>
        <p:txBody>
          <a:bodyPr wrap="square" rtlCol="0">
            <a:spAutoFit/>
          </a:bodyPr>
          <a:lstStyle/>
          <a:p>
            <a:pPr algn="ctr"/>
            <a:r>
              <a:rPr lang="tr-TR" b="1" dirty="0"/>
              <a:t>Madde Analizi </a:t>
            </a:r>
          </a:p>
          <a:p>
            <a:endParaRPr lang="tr-TR" dirty="0"/>
          </a:p>
          <a:p>
            <a:r>
              <a:rPr lang="tr-TR" dirty="0"/>
              <a:t>Madde özelliklerini incelemeye yönelik analizlere kısaca madde analizi denilmektedir. Madde analizlerinde sıklıkla kullanılan iki istatistik madde güçlüğü ve madde ayırt ediciliğidir.</a:t>
            </a:r>
          </a:p>
          <a:p>
            <a:endParaRPr lang="tr-TR" dirty="0"/>
          </a:p>
          <a:p>
            <a:r>
              <a:rPr lang="tr-TR" b="1" dirty="0">
                <a:solidFill>
                  <a:schemeClr val="bg1"/>
                </a:solidFill>
              </a:rPr>
              <a:t>Madde güçlüğü:</a:t>
            </a:r>
            <a:r>
              <a:rPr lang="tr-TR" dirty="0"/>
              <a:t>Yetenek testleri, başarı testleri gibi bilgi ve becerilerin ölçüldüğü testlerde yer alan maddelerin doğru cevaplanma oranını gösterir. Madde güçlüklerinin .50 civarında olması beklenir.</a:t>
            </a:r>
          </a:p>
          <a:p>
            <a:endParaRPr lang="tr-TR" dirty="0"/>
          </a:p>
          <a:p>
            <a:r>
              <a:rPr lang="tr-TR" b="1" dirty="0">
                <a:solidFill>
                  <a:schemeClr val="bg1"/>
                </a:solidFill>
              </a:rPr>
              <a:t>Madde ayırt ediciliği: </a:t>
            </a:r>
            <a:r>
              <a:rPr lang="tr-TR" dirty="0"/>
              <a:t>Maddelerin ölçülen özellikle ilgili olarak bireyleri ne derece ayırt ettiğini gösterir. Testin ölçmeyi amaçladığı özelliğe yüksek düzeyde sahip olan bireylerle, düşük düzeyde sahip olan bireyleri ayırt etme gücüdür.</a:t>
            </a:r>
          </a:p>
          <a:p>
            <a:endParaRPr lang="tr-TR" dirty="0"/>
          </a:p>
          <a:p>
            <a:endParaRPr lang="tr-TR" dirty="0"/>
          </a:p>
          <a:p>
            <a:r>
              <a:rPr lang="tr-TR" dirty="0"/>
              <a:t>Madde ayırt edicilik değeri genelde üç yöntem kullanılarak hesaplanmaktadır. Bunlar </a:t>
            </a:r>
          </a:p>
          <a:p>
            <a:pPr marL="342900" indent="-342900">
              <a:buAutoNum type="alphaLcParenR"/>
            </a:pPr>
            <a:r>
              <a:rPr lang="tr-TR" dirty="0" err="1"/>
              <a:t>Kolerasyona</a:t>
            </a:r>
            <a:r>
              <a:rPr lang="tr-TR" dirty="0"/>
              <a:t> dayalı analiz</a:t>
            </a:r>
          </a:p>
          <a:p>
            <a:pPr marL="342900" indent="-342900">
              <a:buAutoNum type="alphaLcParenR"/>
            </a:pPr>
            <a:r>
              <a:rPr lang="tr-TR" dirty="0"/>
              <a:t> Alt-üst %27 grup ortalamaları farkına dayalı analiz</a:t>
            </a:r>
          </a:p>
          <a:p>
            <a:pPr marL="342900" indent="-342900">
              <a:buAutoNum type="alphaLcParenR"/>
            </a:pPr>
            <a:r>
              <a:rPr lang="tr-TR" dirty="0"/>
              <a:t>Basit doğrusal regresyon tekniğiyle madde analizi</a:t>
            </a:r>
          </a:p>
        </p:txBody>
      </p:sp>
    </p:spTree>
    <p:extLst>
      <p:ext uri="{BB962C8B-B14F-4D97-AF65-F5344CB8AC3E}">
        <p14:creationId xmlns:p14="http://schemas.microsoft.com/office/powerpoint/2010/main" val="19039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381224" y="357167"/>
            <a:ext cx="7429552" cy="5078313"/>
          </a:xfrm>
          <a:prstGeom prst="rect">
            <a:avLst/>
          </a:prstGeom>
          <a:noFill/>
        </p:spPr>
        <p:txBody>
          <a:bodyPr wrap="square" rtlCol="0">
            <a:spAutoFit/>
          </a:bodyPr>
          <a:lstStyle/>
          <a:p>
            <a:pPr algn="ctr"/>
            <a:r>
              <a:rPr lang="tr-TR" b="1" dirty="0"/>
              <a:t>ANKET</a:t>
            </a:r>
          </a:p>
          <a:p>
            <a:endParaRPr lang="tr-TR" dirty="0"/>
          </a:p>
          <a:p>
            <a:r>
              <a:rPr lang="tr-TR" dirty="0"/>
              <a:t>İnsanların yaşam koşullarını, davranışlarını, inançlarını veya tutumlarını betimlemeye yönelik bir dizi sorudan oluşan bir araştırma materyali olarak tanımlamaktadır. </a:t>
            </a:r>
          </a:p>
          <a:p>
            <a:endParaRPr lang="tr-TR" dirty="0"/>
          </a:p>
          <a:p>
            <a:r>
              <a:rPr lang="tr-TR" dirty="0"/>
              <a:t>Diğer veri toplama tekniklerine göre farklı bölgelerden çok daha büyük gruplara hızla uygulama olanağının olması ve maliyetinin düşük olması gibi avantajları vardır. Cevaplayıcı </a:t>
            </a:r>
            <a:r>
              <a:rPr lang="tr-TR" dirty="0" err="1"/>
              <a:t>güdülemekte</a:t>
            </a:r>
            <a:r>
              <a:rPr lang="tr-TR" dirty="0"/>
              <a:t> sorunlar yaşanması, daha çok yüzeysel bilgi toplamaya uygun olması ve önceden hazırlanan soruların cevaplanmasının gerekliliği anketin önemli sınırlılıklarını oluşturmaktadır. Öte yandan hedef kitlenin duyarlı olduğu akılda tutulmalıdır.</a:t>
            </a:r>
          </a:p>
          <a:p>
            <a:endParaRPr lang="tr-TR" dirty="0"/>
          </a:p>
          <a:p>
            <a:r>
              <a:rPr lang="tr-TR" dirty="0"/>
              <a:t>Anketlerde ölçülen özelliğe göre dört farklı soru grubu kullanabilir.Bunlar;</a:t>
            </a:r>
          </a:p>
          <a:p>
            <a:endParaRPr lang="tr-TR" dirty="0"/>
          </a:p>
          <a:p>
            <a:r>
              <a:rPr lang="tr-TR" dirty="0"/>
              <a:t>1-) Cevaplayıcıların demografik özelliklerini betimlemeye yönelik </a:t>
            </a:r>
            <a:r>
              <a:rPr lang="tr-TR" b="1" dirty="0">
                <a:solidFill>
                  <a:schemeClr val="bg1"/>
                </a:solidFill>
              </a:rPr>
              <a:t>olgusal sorul</a:t>
            </a:r>
            <a:r>
              <a:rPr lang="tr-TR" dirty="0"/>
              <a:t>ar,</a:t>
            </a:r>
          </a:p>
          <a:p>
            <a:endParaRPr lang="tr-TR" dirty="0"/>
          </a:p>
        </p:txBody>
      </p:sp>
    </p:spTree>
    <p:extLst>
      <p:ext uri="{BB962C8B-B14F-4D97-AF65-F5344CB8AC3E}">
        <p14:creationId xmlns:p14="http://schemas.microsoft.com/office/powerpoint/2010/main" val="1135529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095472" y="500043"/>
            <a:ext cx="8001056" cy="5078313"/>
          </a:xfrm>
          <a:prstGeom prst="rect">
            <a:avLst/>
          </a:prstGeom>
          <a:noFill/>
        </p:spPr>
        <p:txBody>
          <a:bodyPr wrap="square" rtlCol="0">
            <a:spAutoFit/>
          </a:bodyPr>
          <a:lstStyle/>
          <a:p>
            <a:r>
              <a:rPr lang="tr-TR" dirty="0"/>
              <a:t>2-) Cevaplayıcıların bir konuda ne bildiklerini ve bilgiye ulaşma kaynaklarını belirlemeye yönelik </a:t>
            </a:r>
            <a:r>
              <a:rPr lang="tr-TR" b="1" dirty="0">
                <a:solidFill>
                  <a:schemeClr val="bg1"/>
                </a:solidFill>
              </a:rPr>
              <a:t>bilgi soruları</a:t>
            </a:r>
            <a:r>
              <a:rPr lang="tr-TR" dirty="0"/>
              <a:t>,</a:t>
            </a:r>
          </a:p>
          <a:p>
            <a:endParaRPr lang="tr-TR" dirty="0"/>
          </a:p>
          <a:p>
            <a:r>
              <a:rPr lang="tr-TR" dirty="0"/>
              <a:t>3-) Bir konu veya objeye ilişkin davranışlarını, belirlemeye </a:t>
            </a:r>
            <a:r>
              <a:rPr lang="tr-TR" b="1" dirty="0">
                <a:solidFill>
                  <a:schemeClr val="bg1"/>
                </a:solidFill>
              </a:rPr>
              <a:t>yönelik davranış soruları</a:t>
            </a:r>
            <a:r>
              <a:rPr lang="tr-TR" dirty="0"/>
              <a:t>,</a:t>
            </a:r>
          </a:p>
          <a:p>
            <a:endParaRPr lang="tr-TR" dirty="0"/>
          </a:p>
          <a:p>
            <a:r>
              <a:rPr lang="tr-TR" dirty="0"/>
              <a:t>4-) Bir konu veya objeye ilişkin duygularını ve görüşlerini belirlemeye </a:t>
            </a:r>
            <a:r>
              <a:rPr lang="tr-TR" dirty="0" err="1"/>
              <a:t>yönelil</a:t>
            </a:r>
            <a:r>
              <a:rPr lang="tr-TR" dirty="0"/>
              <a:t> </a:t>
            </a:r>
            <a:r>
              <a:rPr lang="tr-TR" b="1" dirty="0">
                <a:solidFill>
                  <a:schemeClr val="bg1"/>
                </a:solidFill>
              </a:rPr>
              <a:t>inanç ve kanı sorularıdır.</a:t>
            </a:r>
            <a:endParaRPr lang="tr-TR" dirty="0"/>
          </a:p>
          <a:p>
            <a:endParaRPr lang="tr-TR" dirty="0"/>
          </a:p>
          <a:p>
            <a:endParaRPr lang="tr-TR" dirty="0"/>
          </a:p>
          <a:p>
            <a:pPr algn="ctr"/>
            <a:r>
              <a:rPr lang="tr-TR" b="1" dirty="0"/>
              <a:t>Anket Geliştirme Süreci</a:t>
            </a:r>
          </a:p>
          <a:p>
            <a:endParaRPr lang="tr-TR" dirty="0"/>
          </a:p>
          <a:p>
            <a:r>
              <a:rPr lang="tr-TR" dirty="0"/>
              <a:t>1.Aşama : Problemi tanımlamadır. (Amaç ve soruları belirleme)</a:t>
            </a:r>
          </a:p>
          <a:p>
            <a:endParaRPr lang="tr-TR" dirty="0"/>
          </a:p>
          <a:p>
            <a:r>
              <a:rPr lang="tr-TR" dirty="0"/>
              <a:t>2.Aşama: Madde yazma ( taslak form oluşturma)</a:t>
            </a:r>
          </a:p>
          <a:p>
            <a:endParaRPr lang="tr-TR" dirty="0"/>
          </a:p>
          <a:p>
            <a:r>
              <a:rPr lang="tr-TR" dirty="0"/>
              <a:t>3.Aşama: Uzman görüşü alma ve ön uygulama formu oluşturma</a:t>
            </a:r>
          </a:p>
          <a:p>
            <a:endParaRPr lang="tr-TR" dirty="0"/>
          </a:p>
          <a:p>
            <a:r>
              <a:rPr lang="tr-TR" dirty="0"/>
              <a:t>4.Aşama: Ön uygulama, analizler ve ankete son şeklini verme</a:t>
            </a:r>
            <a:endParaRPr lang="tr-TR" dirty="0"/>
          </a:p>
        </p:txBody>
      </p:sp>
    </p:spTree>
    <p:extLst>
      <p:ext uri="{BB962C8B-B14F-4D97-AF65-F5344CB8AC3E}">
        <p14:creationId xmlns:p14="http://schemas.microsoft.com/office/powerpoint/2010/main" val="3055825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309786" y="500043"/>
            <a:ext cx="7500990" cy="4524315"/>
          </a:xfrm>
          <a:prstGeom prst="rect">
            <a:avLst/>
          </a:prstGeom>
          <a:noFill/>
        </p:spPr>
        <p:txBody>
          <a:bodyPr wrap="square" rtlCol="0">
            <a:spAutoFit/>
          </a:bodyPr>
          <a:lstStyle/>
          <a:p>
            <a:pPr algn="ctr"/>
            <a:r>
              <a:rPr lang="tr-TR" b="1" dirty="0"/>
              <a:t>Problemi Tanımlama</a:t>
            </a:r>
          </a:p>
          <a:p>
            <a:endParaRPr lang="tr-TR" dirty="0"/>
          </a:p>
          <a:p>
            <a:r>
              <a:rPr lang="tr-TR" dirty="0"/>
              <a:t>Geçerli bir anket geliştirmek için araştırma probleminin iyi tanımlanması ve araştırmanın amaçlarının olabildiğince kesin, iyi biçimlenmiş ve açıkça anlaşılır bir şekilde belirlenmiş olması gerekir. Problemi tanımlamaya, çalışmanın olası anahtar sözcüklerini kullanarak geniş bir literatür taraması ile başlaması uygun bir yöntemdir. Problem tanımlamanın sonucunda araştırmacı, çalışmanın amacını ve araştırmasında  cevabını arayacağı soruları veya test etmek istediği hipotezleri oluşturur.</a:t>
            </a:r>
          </a:p>
          <a:p>
            <a:endParaRPr lang="tr-TR" dirty="0"/>
          </a:p>
          <a:p>
            <a:endParaRPr lang="tr-TR" dirty="0"/>
          </a:p>
          <a:p>
            <a:pPr algn="ctr"/>
            <a:r>
              <a:rPr lang="tr-TR" b="1" dirty="0"/>
              <a:t>Madde Yazma</a:t>
            </a:r>
          </a:p>
          <a:p>
            <a:endParaRPr lang="tr-TR" dirty="0"/>
          </a:p>
          <a:p>
            <a:r>
              <a:rPr lang="tr-TR" dirty="0"/>
              <a:t>Araştırmacı, amaçlarda yer alan değişkenlerden yola çıkarak ihtiyaç duyulan verilerin toplanmasına yönelik maddeleri yazar. Madde yazımı konuya ilişkin literatür taramasını gerektirir. </a:t>
            </a:r>
            <a:endParaRPr lang="tr-TR" dirty="0"/>
          </a:p>
        </p:txBody>
      </p:sp>
    </p:spTree>
    <p:extLst>
      <p:ext uri="{BB962C8B-B14F-4D97-AF65-F5344CB8AC3E}">
        <p14:creationId xmlns:p14="http://schemas.microsoft.com/office/powerpoint/2010/main" val="481956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309786" y="428605"/>
            <a:ext cx="7429552" cy="5632311"/>
          </a:xfrm>
          <a:prstGeom prst="rect">
            <a:avLst/>
          </a:prstGeom>
          <a:noFill/>
        </p:spPr>
        <p:txBody>
          <a:bodyPr wrap="square" rtlCol="0">
            <a:spAutoFit/>
          </a:bodyPr>
          <a:lstStyle/>
          <a:p>
            <a:r>
              <a:rPr lang="tr-TR" dirty="0"/>
              <a:t>Anket soruları, cevap seçeneklerinin belirgin olma durumuna göre açık uçlu sorular ve kapalı uçlu sorular diye ikiye ayrılabilir.</a:t>
            </a:r>
          </a:p>
          <a:p>
            <a:endParaRPr lang="tr-TR" dirty="0"/>
          </a:p>
          <a:p>
            <a:r>
              <a:rPr lang="tr-TR" b="1" dirty="0">
                <a:solidFill>
                  <a:schemeClr val="bg1"/>
                </a:solidFill>
              </a:rPr>
              <a:t>Açık uçlu sorular:</a:t>
            </a:r>
            <a:r>
              <a:rPr lang="tr-TR" dirty="0"/>
              <a:t> Katılımcılardan serbestçe cevap vermelerinin istenmesi durumunda tercih edilir. Böylece konu hakkında daha geniş ve ayrıntılı bilgiye sahip olunur. Geçen sürenin uzun olması ve kodlanarak analiz edilmesindeki güçlükler bu soruların dezavantajlarıdır.</a:t>
            </a:r>
          </a:p>
          <a:p>
            <a:endParaRPr lang="tr-TR" dirty="0"/>
          </a:p>
          <a:p>
            <a:pPr marL="342900" indent="-342900">
              <a:buAutoNum type="alphaLcParenR"/>
            </a:pPr>
            <a:r>
              <a:rPr lang="tr-TR" b="1" dirty="0">
                <a:solidFill>
                  <a:schemeClr val="bg1"/>
                </a:solidFill>
              </a:rPr>
              <a:t>Yorumlama soruları: </a:t>
            </a:r>
            <a:r>
              <a:rPr lang="tr-TR" dirty="0"/>
              <a:t>Belli bir konuyla ilgili olarak daha yansız ve ayrıntılı cevapların toplanmasını amaçlamaktadır. </a:t>
            </a:r>
          </a:p>
          <a:p>
            <a:pPr marL="342900" indent="-342900">
              <a:buAutoNum type="alphaLcParenR"/>
            </a:pPr>
            <a:endParaRPr lang="tr-TR" dirty="0"/>
          </a:p>
          <a:p>
            <a:pPr marL="342900" indent="-342900"/>
            <a:r>
              <a:rPr lang="tr-TR" dirty="0"/>
              <a:t>	Ör: Size göre zihinsel engelli çocukların kaynaştırma uygulamalarında karşılaşılan sorunlar nelerdir? Yazınız</a:t>
            </a:r>
          </a:p>
          <a:p>
            <a:pPr marL="342900" indent="-342900"/>
            <a:endParaRPr lang="tr-TR" dirty="0"/>
          </a:p>
          <a:p>
            <a:pPr marL="342900" indent="-342900"/>
            <a:r>
              <a:rPr lang="tr-TR" b="1" dirty="0">
                <a:solidFill>
                  <a:schemeClr val="bg1"/>
                </a:solidFill>
              </a:rPr>
              <a:t>b)  Listeleme soruları: </a:t>
            </a:r>
            <a:r>
              <a:rPr lang="tr-TR" dirty="0"/>
              <a:t>Verilen cevapları bir düzen içinde sunulmasına olanak vermesi bakımından yararlıdır.</a:t>
            </a:r>
          </a:p>
          <a:p>
            <a:pPr marL="342900" indent="-342900"/>
            <a:r>
              <a:rPr lang="tr-TR" dirty="0"/>
              <a:t>	Ör: Size göre akademik başarısızlığın nedenleri nelerdir?</a:t>
            </a:r>
          </a:p>
          <a:p>
            <a:pPr marL="342900" indent="-342900"/>
            <a:r>
              <a:rPr lang="tr-TR" dirty="0"/>
              <a:t>	1-)….	</a:t>
            </a:r>
          </a:p>
          <a:p>
            <a:pPr marL="342900" indent="-342900"/>
            <a:r>
              <a:rPr lang="tr-TR" dirty="0"/>
              <a:t>	2-)….	</a:t>
            </a:r>
          </a:p>
          <a:p>
            <a:pPr marL="342900" indent="-342900"/>
            <a:endParaRPr lang="tr-TR" dirty="0"/>
          </a:p>
        </p:txBody>
      </p:sp>
    </p:spTree>
    <p:extLst>
      <p:ext uri="{BB962C8B-B14F-4D97-AF65-F5344CB8AC3E}">
        <p14:creationId xmlns:p14="http://schemas.microsoft.com/office/powerpoint/2010/main" val="2432680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452662" y="500042"/>
            <a:ext cx="7500990" cy="5355312"/>
          </a:xfrm>
          <a:prstGeom prst="rect">
            <a:avLst/>
          </a:prstGeom>
          <a:noFill/>
        </p:spPr>
        <p:txBody>
          <a:bodyPr wrap="square" rtlCol="0">
            <a:spAutoFit/>
          </a:bodyPr>
          <a:lstStyle/>
          <a:p>
            <a:r>
              <a:rPr lang="tr-TR" b="1" dirty="0">
                <a:solidFill>
                  <a:schemeClr val="bg1"/>
                </a:solidFill>
              </a:rPr>
              <a:t>c-)  Boşluk doldurma soruları: </a:t>
            </a:r>
            <a:r>
              <a:rPr lang="tr-TR" dirty="0"/>
              <a:t>Cevabın genellikle bir veya birkaç sözcük ile verilebileceği durumlarda, cevaplayıcı için uygun bir boşluk bırakılarak yönetilen sorulardır.</a:t>
            </a:r>
          </a:p>
          <a:p>
            <a:endParaRPr lang="tr-TR" dirty="0"/>
          </a:p>
          <a:p>
            <a:r>
              <a:rPr lang="tr-TR" dirty="0"/>
              <a:t>	Ör: Kaç yıldır öğretmenlik yapmaktasınız ? ….</a:t>
            </a:r>
          </a:p>
          <a:p>
            <a:endParaRPr lang="tr-TR" dirty="0"/>
          </a:p>
          <a:p>
            <a:r>
              <a:rPr lang="tr-TR" b="1" dirty="0">
                <a:solidFill>
                  <a:schemeClr val="bg1"/>
                </a:solidFill>
              </a:rPr>
              <a:t>Kapalı Uçlu Sorular: </a:t>
            </a:r>
            <a:r>
              <a:rPr lang="tr-TR" dirty="0"/>
              <a:t>Cevaplayıcıya olası cevap seçeneklerinin verildiği soru türüdür.</a:t>
            </a:r>
          </a:p>
          <a:p>
            <a:endParaRPr lang="tr-TR" dirty="0"/>
          </a:p>
          <a:p>
            <a:pPr marL="342900" indent="-342900">
              <a:buAutoNum type="alphaLcParenR"/>
            </a:pPr>
            <a:r>
              <a:rPr lang="tr-TR" dirty="0"/>
              <a:t>Sınıflama soruları: Cevapların sadece seçenek bazında sınıflandırılması amacıyla yapılandırılır.</a:t>
            </a:r>
          </a:p>
          <a:p>
            <a:pPr marL="342900" indent="-342900">
              <a:buAutoNum type="alphaLcParenR"/>
            </a:pPr>
            <a:endParaRPr lang="tr-TR" dirty="0"/>
          </a:p>
          <a:p>
            <a:pPr marL="342900" indent="-342900">
              <a:buAutoNum type="alphaLcParenR"/>
            </a:pPr>
            <a:r>
              <a:rPr lang="tr-TR" dirty="0"/>
              <a:t> Sıralama soruları: Cevaplayıcıdan cevap seçeneklerini önem derecesine göre sıralaması istenmesidir.</a:t>
            </a:r>
          </a:p>
          <a:p>
            <a:pPr marL="342900" indent="-342900">
              <a:buAutoNum type="alphaLcParenR"/>
            </a:pPr>
            <a:endParaRPr lang="tr-TR" dirty="0"/>
          </a:p>
          <a:p>
            <a:pPr marL="342900" indent="-342900">
              <a:buAutoNum type="alphaLcParenR"/>
            </a:pPr>
            <a:r>
              <a:rPr lang="tr-TR" dirty="0"/>
              <a:t> Dereceleme soruları: Cevapların oluşturulan bir derecelendirme ölçeği üzerinden toplanmasını gerektirir. ( Katılıyorum, katılmıyorum, kararsızım, katılmıyorum, kesinlikle katılmıyorum)</a:t>
            </a:r>
          </a:p>
          <a:p>
            <a:pPr marL="342900" indent="-342900">
              <a:buAutoNum type="alphaLcParenR"/>
            </a:pPr>
            <a:endParaRPr lang="tr-TR" dirty="0"/>
          </a:p>
        </p:txBody>
      </p:sp>
    </p:spTree>
    <p:extLst>
      <p:ext uri="{BB962C8B-B14F-4D97-AF65-F5344CB8AC3E}">
        <p14:creationId xmlns:p14="http://schemas.microsoft.com/office/powerpoint/2010/main" val="21383203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309786" y="571480"/>
            <a:ext cx="7715304" cy="923330"/>
          </a:xfrm>
          <a:prstGeom prst="rect">
            <a:avLst/>
          </a:prstGeom>
          <a:noFill/>
        </p:spPr>
        <p:txBody>
          <a:bodyPr wrap="square" rtlCol="0">
            <a:spAutoFit/>
          </a:bodyPr>
          <a:lstStyle/>
          <a:p>
            <a:r>
              <a:rPr lang="tr-TR" dirty="0"/>
              <a:t>Anket geliştirmenin ikinci aşaması, Anket Taslak Formunun hazırlanması ile son bulur. Bu form medde havuzundan uygun soruların seçilmesiyle oluşturulur. Bu soruların seçiminde meslektaşlara veya uzmanlara başvurulabilir.</a:t>
            </a:r>
            <a:endParaRPr lang="tr-TR" dirty="0"/>
          </a:p>
        </p:txBody>
      </p:sp>
    </p:spTree>
    <p:extLst>
      <p:ext uri="{BB962C8B-B14F-4D97-AF65-F5344CB8AC3E}">
        <p14:creationId xmlns:p14="http://schemas.microsoft.com/office/powerpoint/2010/main" val="1363647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mtClean="0"/>
              <a:t>Kaynak</a:t>
            </a:r>
          </a:p>
          <a:p>
            <a:r>
              <a:rPr lang="tr-TR" dirty="0" smtClean="0"/>
              <a:t>Büyüköztürk</a:t>
            </a:r>
            <a:r>
              <a:rPr lang="tr-TR" dirty="0"/>
              <a:t>, Ş., Çakmak, EK., Akgün, ÖE., Karadeniz, </a:t>
            </a:r>
            <a:r>
              <a:rPr lang="tr-TR" dirty="0" err="1"/>
              <a:t>Ş.,Funda</a:t>
            </a:r>
            <a:r>
              <a:rPr lang="tr-TR" dirty="0"/>
              <a:t> </a:t>
            </a:r>
            <a:r>
              <a:rPr lang="tr-TR" dirty="0" err="1"/>
              <a:t>Demirel,F</a:t>
            </a:r>
            <a:r>
              <a:rPr lang="tr-TR" dirty="0"/>
              <a:t>.,  Eğitimde Bilimsel Araştırma Yöntemleri, </a:t>
            </a:r>
            <a:r>
              <a:rPr lang="tr-TR" dirty="0" err="1"/>
              <a:t>Pegem</a:t>
            </a:r>
            <a:r>
              <a:rPr lang="tr-TR" dirty="0"/>
              <a:t> Akademi  Yayıncılık,2019,Ankara.</a:t>
            </a:r>
          </a:p>
          <a:p>
            <a:endParaRPr lang="tr-TR" dirty="0"/>
          </a:p>
        </p:txBody>
      </p:sp>
    </p:spTree>
    <p:extLst>
      <p:ext uri="{BB962C8B-B14F-4D97-AF65-F5344CB8AC3E}">
        <p14:creationId xmlns:p14="http://schemas.microsoft.com/office/powerpoint/2010/main" val="4263694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238348" y="1357299"/>
            <a:ext cx="7715304" cy="3693319"/>
          </a:xfrm>
          <a:prstGeom prst="rect">
            <a:avLst/>
          </a:prstGeom>
          <a:noFill/>
        </p:spPr>
        <p:txBody>
          <a:bodyPr wrap="square" rtlCol="0">
            <a:spAutoFit/>
          </a:bodyPr>
          <a:lstStyle/>
          <a:p>
            <a:r>
              <a:rPr lang="tr-TR" b="1" dirty="0">
                <a:solidFill>
                  <a:schemeClr val="bg1"/>
                </a:solidFill>
              </a:rPr>
              <a:t>2.Testi Alan Bireyler ve Gruba Bağlı Faktörler</a:t>
            </a:r>
            <a:endParaRPr lang="tr-TR" dirty="0">
              <a:solidFill>
                <a:schemeClr val="bg1"/>
              </a:solidFill>
            </a:endParaRPr>
          </a:p>
          <a:p>
            <a:r>
              <a:rPr lang="tr-TR" dirty="0"/>
              <a:t> </a:t>
            </a:r>
          </a:p>
          <a:p>
            <a:r>
              <a:rPr lang="tr-TR" dirty="0"/>
              <a:t>Bireylerin sınav esnasındaki motivasyonları, hastalıkları, kaygıları, uykusuzlukları, test konularına yönelik tutumları gibi faktörler, bireysel puanların gerçek puanlardan uzaklaşmasına neden olabilir.</a:t>
            </a:r>
          </a:p>
          <a:p>
            <a:r>
              <a:rPr lang="tr-TR" dirty="0"/>
              <a:t> </a:t>
            </a:r>
          </a:p>
          <a:p>
            <a:r>
              <a:rPr lang="tr-TR" dirty="0"/>
              <a:t>Öte yandan test alan grubun ölçülen özellik bakımından homojen olması güvenilirliği olumsuz etkiler. Bireylerin testten ele ettikleri puanların birbirine çok yakın (homojen) olması, daha sonra yapılacak ölçümlere bireysel puanların sıralamasının çok çabuk değişmesine, bu da güvenilirliğin (puanlardaki kararlılık, tutarlılığın) azalmasına neden olacaktır.</a:t>
            </a:r>
          </a:p>
          <a:p>
            <a:r>
              <a:rPr lang="tr-TR" dirty="0"/>
              <a:t> </a:t>
            </a:r>
          </a:p>
          <a:p>
            <a:endParaRPr lang="tr-TR" dirty="0"/>
          </a:p>
        </p:txBody>
      </p:sp>
    </p:spTree>
    <p:extLst>
      <p:ext uri="{BB962C8B-B14F-4D97-AF65-F5344CB8AC3E}">
        <p14:creationId xmlns:p14="http://schemas.microsoft.com/office/powerpoint/2010/main" val="2068330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024034" y="642919"/>
            <a:ext cx="8072494" cy="5632311"/>
          </a:xfrm>
          <a:prstGeom prst="rect">
            <a:avLst/>
          </a:prstGeom>
          <a:noFill/>
        </p:spPr>
        <p:txBody>
          <a:bodyPr wrap="square" rtlCol="0">
            <a:spAutoFit/>
          </a:bodyPr>
          <a:lstStyle/>
          <a:p>
            <a:r>
              <a:rPr lang="tr-TR" b="1" dirty="0">
                <a:solidFill>
                  <a:schemeClr val="bg1"/>
                </a:solidFill>
              </a:rPr>
              <a:t>3.Uygulama Koşulları ve Zaman</a:t>
            </a:r>
          </a:p>
          <a:p>
            <a:r>
              <a:rPr lang="tr-TR" b="1" dirty="0"/>
              <a:t> </a:t>
            </a:r>
            <a:endParaRPr lang="tr-TR" dirty="0"/>
          </a:p>
          <a:p>
            <a:r>
              <a:rPr lang="tr-TR" dirty="0"/>
              <a:t>Sınav koşullarının standart olması, tüm bireyler için eşit olması bireysel puanların uygulama koşullarından bağımsız olmasını sağlar. Aksi taktirde bireyler arasındaki farkların gerçek farkları yansıttığını söylemek zordur. </a:t>
            </a:r>
          </a:p>
          <a:p>
            <a:r>
              <a:rPr lang="tr-TR" dirty="0"/>
              <a:t>Sınavın yapıldığı yerin fiziksel koşullarının ve sınav zamanının tüm bireyler için eşit olmaması, puanların güvenilirliğini düşürecektir.</a:t>
            </a:r>
          </a:p>
          <a:p>
            <a:r>
              <a:rPr lang="tr-TR" dirty="0"/>
              <a:t> </a:t>
            </a:r>
          </a:p>
          <a:p>
            <a:pPr algn="ctr"/>
            <a:r>
              <a:rPr lang="tr-TR" dirty="0"/>
              <a:t> </a:t>
            </a:r>
          </a:p>
          <a:p>
            <a:pPr algn="ctr"/>
            <a:r>
              <a:rPr lang="tr-TR" b="1" dirty="0"/>
              <a:t>GEÇERLİK</a:t>
            </a:r>
          </a:p>
          <a:p>
            <a:pPr algn="ctr"/>
            <a:endParaRPr lang="tr-TR" dirty="0"/>
          </a:p>
          <a:p>
            <a:r>
              <a:rPr lang="tr-TR" dirty="0"/>
              <a:t>Testin bireyin ölçülmek istenen özelliğini  diğer özelliklerle karıştırmadan ne derece doğru ölçtüğüyle ilgilidir. Bir başka değişle; ölçme sonuçlarının geçerliliği, amaçlanan ölçmenin gerçekleştirilebilme derecesidir.</a:t>
            </a:r>
          </a:p>
          <a:p>
            <a:r>
              <a:rPr lang="tr-TR" dirty="0"/>
              <a:t> </a:t>
            </a:r>
          </a:p>
          <a:p>
            <a:r>
              <a:rPr lang="tr-TR" dirty="0"/>
              <a:t>Geçerlilik, test puanlarına dayalı tahminlerin uygunluğuna, anlamlılığına ve kullanışlılığına ilişkin kanıtlar toplanmasını gerektirir. Araştırmacılar ölçme araçlarının geçerliliği ile ilgili bilgiler ele etmek için testlerin kullanış amacına uygun yöntemler kullanırlar.</a:t>
            </a:r>
          </a:p>
          <a:p>
            <a:endParaRPr lang="tr-TR" dirty="0"/>
          </a:p>
        </p:txBody>
      </p:sp>
    </p:spTree>
    <p:extLst>
      <p:ext uri="{BB962C8B-B14F-4D97-AF65-F5344CB8AC3E}">
        <p14:creationId xmlns:p14="http://schemas.microsoft.com/office/powerpoint/2010/main" val="1648875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095472" y="571480"/>
            <a:ext cx="8143932" cy="3970318"/>
          </a:xfrm>
          <a:prstGeom prst="rect">
            <a:avLst/>
          </a:prstGeom>
          <a:noFill/>
        </p:spPr>
        <p:txBody>
          <a:bodyPr wrap="square" rtlCol="0">
            <a:spAutoFit/>
          </a:bodyPr>
          <a:lstStyle/>
          <a:p>
            <a:r>
              <a:rPr lang="tr-TR" b="1" dirty="0">
                <a:solidFill>
                  <a:schemeClr val="bg1"/>
                </a:solidFill>
              </a:rPr>
              <a:t>Geçerlik Türleri:</a:t>
            </a:r>
          </a:p>
          <a:p>
            <a:r>
              <a:rPr lang="tr-TR" dirty="0"/>
              <a:t>Literatürlerde değişik sınıflandırmalara rastlamakla birlikte, geçerlik türlerinin 3 grupta toplanması daha çok tercih edilmektedir.</a:t>
            </a:r>
          </a:p>
          <a:p>
            <a:r>
              <a:rPr lang="tr-TR" dirty="0"/>
              <a:t> </a:t>
            </a:r>
          </a:p>
          <a:p>
            <a:r>
              <a:rPr lang="tr-TR" b="1" dirty="0">
                <a:solidFill>
                  <a:schemeClr val="bg1"/>
                </a:solidFill>
              </a:rPr>
              <a:t>1.Kapsam Geçerliği:</a:t>
            </a:r>
            <a:endParaRPr lang="tr-TR" dirty="0">
              <a:solidFill>
                <a:schemeClr val="bg1"/>
              </a:solidFill>
            </a:endParaRPr>
          </a:p>
          <a:p>
            <a:r>
              <a:rPr lang="tr-TR" dirty="0"/>
              <a:t>Testi oluşturan maddelerin (soruların) ölçülmek istenilen davranışlar bütününü ölçmede ne derece temsil ettiğine, örneklediğine ilişkindir. Buna göre kapsam geçerliliği; ölçme anacına yönelik olarak test maddelerinin sayısı ve kalitesiyle yakından ilgilidir.</a:t>
            </a:r>
          </a:p>
          <a:p>
            <a:r>
              <a:rPr lang="tr-TR" dirty="0"/>
              <a:t>Kavram geçerliliğinde “Test maddeleri ölçülmek istenen davranışı yeterince yansıtıyor mu” sorusunun cevabı aranır.</a:t>
            </a:r>
          </a:p>
          <a:p>
            <a:r>
              <a:rPr lang="tr-TR" dirty="0"/>
              <a:t>Kavram geçerliğine sahip bir test, ölçülecek davranış alanı için iyi bir davranış örneklemi olarak görülür.</a:t>
            </a:r>
          </a:p>
          <a:p>
            <a:r>
              <a:rPr lang="tr-TR" dirty="0"/>
              <a:t> </a:t>
            </a:r>
          </a:p>
        </p:txBody>
      </p:sp>
    </p:spTree>
    <p:extLst>
      <p:ext uri="{BB962C8B-B14F-4D97-AF65-F5344CB8AC3E}">
        <p14:creationId xmlns:p14="http://schemas.microsoft.com/office/powerpoint/2010/main" val="2182603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166910" y="714357"/>
            <a:ext cx="8001024" cy="3139321"/>
          </a:xfrm>
          <a:prstGeom prst="rect">
            <a:avLst/>
          </a:prstGeom>
        </p:spPr>
        <p:txBody>
          <a:bodyPr wrap="square">
            <a:spAutoFit/>
          </a:bodyPr>
          <a:lstStyle/>
          <a:p>
            <a:r>
              <a:rPr lang="tr-TR" b="1" dirty="0">
                <a:solidFill>
                  <a:schemeClr val="bg1"/>
                </a:solidFill>
              </a:rPr>
              <a:t>2. Ölçüte Dayalı Geçerlik</a:t>
            </a:r>
            <a:r>
              <a:rPr lang="tr-TR" dirty="0">
                <a:solidFill>
                  <a:schemeClr val="bg1"/>
                </a:solidFill>
              </a:rPr>
              <a:t>:</a:t>
            </a:r>
          </a:p>
          <a:p>
            <a:r>
              <a:rPr lang="tr-TR" dirty="0"/>
              <a:t>Ölçme sonuçlarının ölçülen özellikle ilişkili bir testten elde edilen ya da kayıtlarda var olan ve ölçüt olarak alınan geçerli ve güvenilir bir puan setiyle olan korelasyonudur.</a:t>
            </a:r>
          </a:p>
          <a:p>
            <a:r>
              <a:rPr lang="tr-TR" dirty="0"/>
              <a:t>Buna göre ölçüt geçerliliği çalışmalarının sonuçlarına; ölçütün uygun olması, ölçüte ait puanların güvenilir ve geçerli olması ölçüsünde güvenebiliriz.</a:t>
            </a:r>
          </a:p>
          <a:p>
            <a:r>
              <a:rPr lang="tr-TR" dirty="0"/>
              <a:t> </a:t>
            </a:r>
          </a:p>
          <a:p>
            <a:r>
              <a:rPr lang="tr-TR" dirty="0"/>
              <a:t>Ölçüt geçerliliği, ölçüt puanlarının elde ediliş zamanına göre ikiye ayrılır:</a:t>
            </a:r>
          </a:p>
          <a:p>
            <a:r>
              <a:rPr lang="tr-TR" dirty="0"/>
              <a:t>Ölçüt puanları test puanları ile aynı zamanda veya yakın zaman önce elde edilmişse </a:t>
            </a:r>
            <a:r>
              <a:rPr lang="tr-TR" b="1" dirty="0"/>
              <a:t>eşzaman geçerliliği</a:t>
            </a:r>
            <a:r>
              <a:rPr lang="tr-TR" dirty="0"/>
              <a:t>, ölçüt puanı ileriki zamanda elde edilmişse </a:t>
            </a:r>
            <a:r>
              <a:rPr lang="tr-TR" b="1" dirty="0"/>
              <a:t>yordama geçerliliği</a:t>
            </a:r>
            <a:r>
              <a:rPr lang="tr-TR" dirty="0"/>
              <a:t> adı verilir.</a:t>
            </a:r>
          </a:p>
          <a:p>
            <a:endParaRPr lang="tr-TR" dirty="0"/>
          </a:p>
        </p:txBody>
      </p:sp>
    </p:spTree>
    <p:extLst>
      <p:ext uri="{BB962C8B-B14F-4D97-AF65-F5344CB8AC3E}">
        <p14:creationId xmlns:p14="http://schemas.microsoft.com/office/powerpoint/2010/main" val="2800903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etin kutusu"/>
          <p:cNvSpPr txBox="1"/>
          <p:nvPr/>
        </p:nvSpPr>
        <p:spPr>
          <a:xfrm>
            <a:off x="2024034" y="714356"/>
            <a:ext cx="8001056" cy="4801314"/>
          </a:xfrm>
          <a:prstGeom prst="rect">
            <a:avLst/>
          </a:prstGeom>
          <a:noFill/>
        </p:spPr>
        <p:txBody>
          <a:bodyPr wrap="square" rtlCol="0">
            <a:spAutoFit/>
          </a:bodyPr>
          <a:lstStyle/>
          <a:p>
            <a:r>
              <a:rPr lang="tr-TR" b="1" dirty="0">
                <a:solidFill>
                  <a:schemeClr val="bg1"/>
                </a:solidFill>
              </a:rPr>
              <a:t>3.Yapı Geçerliği:</a:t>
            </a:r>
            <a:endParaRPr lang="tr-TR" dirty="0">
              <a:solidFill>
                <a:schemeClr val="bg1"/>
              </a:solidFill>
            </a:endParaRPr>
          </a:p>
          <a:p>
            <a:r>
              <a:rPr lang="tr-TR" dirty="0"/>
              <a:t>Bilimin kuramsal boyutunda var olan olgular, kavramsal veya işlevsel olarak tanımlanırlar ve olgular arasındaki ilişkiler ölçmeden yararlanılarak açıklanmaya çalışılır. İspatlanamayan, sadece ölçme ile fark edilebilen bu hipotetik olgulara “yapılar” denir. </a:t>
            </a:r>
          </a:p>
          <a:p>
            <a:r>
              <a:rPr lang="tr-TR" dirty="0"/>
              <a:t> </a:t>
            </a:r>
          </a:p>
          <a:p>
            <a:r>
              <a:rPr lang="tr-TR" dirty="0"/>
              <a:t>Bir başka anlatımla yapı; testten elde edilen puanların test ile ölçülmek istenen kavramın (yapının) gerçekte ne derece ölçülebildiği ile ilgilidir.</a:t>
            </a:r>
          </a:p>
          <a:p>
            <a:r>
              <a:rPr lang="tr-TR" dirty="0"/>
              <a:t> </a:t>
            </a:r>
          </a:p>
          <a:p>
            <a:r>
              <a:rPr lang="tr-TR" dirty="0"/>
              <a:t>Bireyin tutum, güdü, performans, yetenek gibi pek çok psikolojik yapılarını, özelliklerini ölçmeyi amaçlayan araştırmacılar; bu yapının işlevsel tanımlarından yola çıkarak çok sayıda ölçülebilir, gözlenebilir sorular oluştururlar.</a:t>
            </a:r>
          </a:p>
          <a:p>
            <a:r>
              <a:rPr lang="tr-TR" dirty="0"/>
              <a:t> </a:t>
            </a:r>
          </a:p>
          <a:p>
            <a:r>
              <a:rPr lang="tr-TR" dirty="0"/>
              <a:t>Yapı geçerliliğini incelemek amacıyla sık kullanılan iki yöntem vardır. Bunlar; </a:t>
            </a:r>
            <a:r>
              <a:rPr lang="tr-TR" b="1" dirty="0"/>
              <a:t>faktör analizi</a:t>
            </a:r>
            <a:r>
              <a:rPr lang="tr-TR" dirty="0"/>
              <a:t> ve </a:t>
            </a:r>
            <a:r>
              <a:rPr lang="tr-TR" b="1" dirty="0"/>
              <a:t>hipotez</a:t>
            </a:r>
            <a:r>
              <a:rPr lang="tr-TR" dirty="0"/>
              <a:t> </a:t>
            </a:r>
            <a:r>
              <a:rPr lang="tr-TR" b="1" dirty="0"/>
              <a:t>testi</a:t>
            </a:r>
            <a:r>
              <a:rPr lang="tr-TR" dirty="0"/>
              <a:t>dir.</a:t>
            </a:r>
          </a:p>
          <a:p>
            <a:r>
              <a:rPr lang="tr-TR" dirty="0"/>
              <a:t> </a:t>
            </a:r>
          </a:p>
          <a:p>
            <a:endParaRPr lang="tr-TR" dirty="0"/>
          </a:p>
        </p:txBody>
      </p:sp>
    </p:spTree>
    <p:extLst>
      <p:ext uri="{BB962C8B-B14F-4D97-AF65-F5344CB8AC3E}">
        <p14:creationId xmlns:p14="http://schemas.microsoft.com/office/powerpoint/2010/main" val="259535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381224" y="642918"/>
            <a:ext cx="7286676" cy="5355312"/>
          </a:xfrm>
          <a:prstGeom prst="rect">
            <a:avLst/>
          </a:prstGeom>
          <a:noFill/>
        </p:spPr>
        <p:txBody>
          <a:bodyPr wrap="square" rtlCol="0">
            <a:spAutoFit/>
          </a:bodyPr>
          <a:lstStyle/>
          <a:p>
            <a:r>
              <a:rPr lang="tr-TR" b="1" dirty="0">
                <a:solidFill>
                  <a:schemeClr val="bg1"/>
                </a:solidFill>
              </a:rPr>
              <a:t>Hipotez testi </a:t>
            </a:r>
            <a:r>
              <a:rPr lang="tr-TR" dirty="0"/>
              <a:t>ile; benzer ölçekler arasında beklenen pozitif ve negatif bir korelasyonun veya özelliği bilinen grupların test puanları arasındaki farkın anlamlılığı test edilebilir.</a:t>
            </a:r>
          </a:p>
          <a:p>
            <a:r>
              <a:rPr lang="tr-TR" dirty="0"/>
              <a:t> </a:t>
            </a:r>
          </a:p>
          <a:p>
            <a:r>
              <a:rPr lang="tr-TR" b="1" dirty="0">
                <a:solidFill>
                  <a:schemeClr val="bg1"/>
                </a:solidFill>
              </a:rPr>
              <a:t>Faktör analizi</a:t>
            </a:r>
            <a:r>
              <a:rPr lang="tr-TR" dirty="0">
                <a:solidFill>
                  <a:schemeClr val="bg1"/>
                </a:solidFill>
              </a:rPr>
              <a:t>; </a:t>
            </a:r>
            <a:r>
              <a:rPr lang="tr-TR" dirty="0"/>
              <a:t>yapı geçerliliğe ilişkin, “Bu testten elde edilen puanlar, testin ölçtüğünü varsaydığı şeyi ölçüyor mu?” sorusuna cevap arar. Bu anlamda faktör analizi, test/ölçek puanlarının yapı geçerliğinin değerlendirilmesinde önemli katkı sağlar.</a:t>
            </a:r>
          </a:p>
          <a:p>
            <a:endParaRPr lang="tr-TR" dirty="0"/>
          </a:p>
          <a:p>
            <a:r>
              <a:rPr lang="tr-TR" b="1" dirty="0">
                <a:solidFill>
                  <a:schemeClr val="bg1"/>
                </a:solidFill>
              </a:rPr>
              <a:t>Görünüş Geçerliliği: </a:t>
            </a:r>
            <a:endParaRPr lang="tr-TR" dirty="0">
              <a:solidFill>
                <a:schemeClr val="bg1"/>
              </a:solidFill>
            </a:endParaRPr>
          </a:p>
          <a:p>
            <a:r>
              <a:rPr lang="tr-TR" dirty="0"/>
              <a:t>Literatürlerde rastlanan bir geçerlik türü de görünüş geçerliğidir. Bir ölçme aracının ismi, açıklamaları ve sorularıyla ölçmeyi amaçladığı özelliği ölçüyor görünmesi durumudur.</a:t>
            </a:r>
          </a:p>
          <a:p>
            <a:r>
              <a:rPr lang="tr-TR" dirty="0"/>
              <a:t> Örneğin; Bir fizik testinde ön sayfada testin adının içeriği yansıtacak şekilde yazılmış olması, cevaplama yönergesinin ölçülmek istenilen fizik konularıyla bağlantılı olarak testin amacı ve kapsamı hakkında bilgiler içermesi, testin ilk görüşte ile ilgili sorular izlenimi vermesi görünüş geçerliğini gösterir.</a:t>
            </a:r>
          </a:p>
          <a:p>
            <a:endParaRPr lang="tr-TR" dirty="0"/>
          </a:p>
          <a:p>
            <a:endParaRPr lang="tr-TR" dirty="0"/>
          </a:p>
        </p:txBody>
      </p:sp>
    </p:spTree>
    <p:extLst>
      <p:ext uri="{BB962C8B-B14F-4D97-AF65-F5344CB8AC3E}">
        <p14:creationId xmlns:p14="http://schemas.microsoft.com/office/powerpoint/2010/main" val="536151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207568" y="404664"/>
            <a:ext cx="7776864" cy="5355312"/>
          </a:xfrm>
          <a:prstGeom prst="rect">
            <a:avLst/>
          </a:prstGeom>
          <a:noFill/>
        </p:spPr>
        <p:txBody>
          <a:bodyPr wrap="square" rtlCol="0">
            <a:spAutoFit/>
          </a:bodyPr>
          <a:lstStyle/>
          <a:p>
            <a:r>
              <a:rPr lang="tr-TR" dirty="0">
                <a:solidFill>
                  <a:schemeClr val="bg1"/>
                </a:solidFill>
              </a:rPr>
              <a:t>Geçerliliği etkileyen faktörler: </a:t>
            </a:r>
          </a:p>
          <a:p>
            <a:endParaRPr lang="tr-TR" dirty="0"/>
          </a:p>
          <a:p>
            <a:r>
              <a:rPr lang="tr-TR" dirty="0">
                <a:solidFill>
                  <a:schemeClr val="bg1"/>
                </a:solidFill>
              </a:rPr>
              <a:t>1-)Ölçme sonuçlarının güvenilirliği: </a:t>
            </a:r>
            <a:r>
              <a:rPr lang="tr-TR" dirty="0"/>
              <a:t>Bir testten elde edilen puanların geçerliği, puanların güvenilir olmasını gerektirir. Tutarlı ölçümlerin elde edilmediği bir uygulamada geçerliğin yüksek olması beklenemez.</a:t>
            </a:r>
          </a:p>
          <a:p>
            <a:endParaRPr lang="tr-TR" dirty="0"/>
          </a:p>
          <a:p>
            <a:r>
              <a:rPr lang="tr-TR" dirty="0">
                <a:solidFill>
                  <a:schemeClr val="bg1"/>
                </a:solidFill>
              </a:rPr>
              <a:t>2-)Ölçme yöntemi ve madde sayısı: </a:t>
            </a:r>
            <a:r>
              <a:rPr lang="tr-TR" dirty="0"/>
              <a:t>Bir testin ölçmeyi amaçladığı davranışların iyi bir örneklemi olması beklenir. Bunun için hem testte yer alacak maddelerin sayıca yeterli olması hem de kaliteli olmaları beklenir. Madde sayısı arttıkça testin ölçülmek istenilen davranışları, konuları kapsama olasılığı artacak ve geçerlilik bundan olumlu yönde etkilenecektir.</a:t>
            </a:r>
          </a:p>
          <a:p>
            <a:endParaRPr lang="tr-TR" dirty="0"/>
          </a:p>
          <a:p>
            <a:r>
              <a:rPr lang="tr-TR" dirty="0">
                <a:solidFill>
                  <a:schemeClr val="bg1"/>
                </a:solidFill>
              </a:rPr>
              <a:t>3-) Puanlayıcı yanlılığı: </a:t>
            </a:r>
            <a:r>
              <a:rPr lang="tr-TR" dirty="0"/>
              <a:t>Öğrencilerin testte veya yazılı bir sınava verdikleri cevapları puanlandırmada puanlayıcıların yazının güzelliği, öğrencinin sınıf içindeki davranışları gibi değişik faktörleri gözeterek fazla veya eksik puan vermesi geçerliği düşürecektir.</a:t>
            </a:r>
          </a:p>
          <a:p>
            <a:endParaRPr lang="tr-TR" dirty="0"/>
          </a:p>
          <a:p>
            <a:r>
              <a:rPr lang="tr-TR" dirty="0">
                <a:solidFill>
                  <a:schemeClr val="bg1"/>
                </a:solidFill>
              </a:rPr>
              <a:t>4-)Uygulama koşulları: </a:t>
            </a:r>
            <a:r>
              <a:rPr lang="tr-TR" dirty="0"/>
              <a:t>Ölçmelerin standart, uygun koşullarda yapılması da geçerliği olumsuz yönde etkiler. Örneğin sınav ortamının gürültülü olması.</a:t>
            </a:r>
            <a:endParaRPr lang="tr-TR" dirty="0"/>
          </a:p>
        </p:txBody>
      </p:sp>
    </p:spTree>
    <p:extLst>
      <p:ext uri="{BB962C8B-B14F-4D97-AF65-F5344CB8AC3E}">
        <p14:creationId xmlns:p14="http://schemas.microsoft.com/office/powerpoint/2010/main" val="28336552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991544" y="404665"/>
            <a:ext cx="8208912" cy="2031325"/>
          </a:xfrm>
          <a:prstGeom prst="rect">
            <a:avLst/>
          </a:prstGeom>
          <a:noFill/>
        </p:spPr>
        <p:txBody>
          <a:bodyPr wrap="square" rtlCol="0">
            <a:spAutoFit/>
          </a:bodyPr>
          <a:lstStyle/>
          <a:p>
            <a:pPr algn="ctr"/>
            <a:r>
              <a:rPr lang="tr-TR" b="1" dirty="0"/>
              <a:t>Güvenilirlik ve Geçerlik Arasındaki İlişki</a:t>
            </a:r>
          </a:p>
          <a:p>
            <a:endParaRPr lang="tr-TR" dirty="0"/>
          </a:p>
          <a:p>
            <a:r>
              <a:rPr lang="tr-TR" dirty="0"/>
              <a:t>Bir testten elde edilen puanlar için hesaplanan geçerlik katsayısı, güvenilirliğin karekökünden fazla olamaz. Örneğin, güvenilirlik katsayısı .81 olan test puanları için geçerlik katsayısı .90’ı geçemez. Ancak güvenilir ölçmelerin olması, geçerliği garantilemez. Örneğin matematik başarı testi tutarlı ölçümler verebilir ancak başarı yerine matematik yeteneği ile daha çok ilgili olduğu görülebilir.</a:t>
            </a:r>
            <a:endParaRPr lang="tr-TR" dirty="0"/>
          </a:p>
        </p:txBody>
      </p:sp>
    </p:spTree>
    <p:extLst>
      <p:ext uri="{BB962C8B-B14F-4D97-AF65-F5344CB8AC3E}">
        <p14:creationId xmlns:p14="http://schemas.microsoft.com/office/powerpoint/2010/main" val="169539876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1641</Words>
  <Application>Microsoft Office PowerPoint</Application>
  <PresentationFormat>Geniş ekran</PresentationFormat>
  <Paragraphs>144</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gülbin özçelikay</cp:lastModifiedBy>
  <cp:revision>1</cp:revision>
  <dcterms:created xsi:type="dcterms:W3CDTF">2021-11-04T07:40:00Z</dcterms:created>
  <dcterms:modified xsi:type="dcterms:W3CDTF">2021-11-04T07:41:17Z</dcterms:modified>
</cp:coreProperties>
</file>