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16" r:id="rId4"/>
    <p:sldId id="321" r:id="rId5"/>
    <p:sldId id="317" r:id="rId6"/>
    <p:sldId id="320" r:id="rId7"/>
    <p:sldId id="318" r:id="rId8"/>
    <p:sldId id="319" r:id="rId9"/>
    <p:sldId id="32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D780C-5157-4E00-A033-FC5B2B7B4AAA}" type="doc">
      <dgm:prSet loTypeId="urn:microsoft.com/office/officeart/2005/8/layout/cycle7" loCatId="cycle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153398E9-50B3-42CB-AC71-E3915F698AD6}">
      <dgm:prSet phldrT="[Metin]" custT="1"/>
      <dgm:spPr/>
      <dgm:t>
        <a:bodyPr/>
        <a:lstStyle/>
        <a:p>
          <a:r>
            <a:rPr lang="tr-TR" sz="2300" dirty="0" smtClean="0">
              <a:latin typeface="Times New Roman" pitchFamily="18" charset="0"/>
              <a:cs typeface="Times New Roman" pitchFamily="18" charset="0"/>
            </a:rPr>
            <a:t>Özel İstihdam Bürosu </a:t>
          </a:r>
          <a:endParaRPr lang="tr-TR" sz="2300" dirty="0">
            <a:latin typeface="Times New Roman" pitchFamily="18" charset="0"/>
            <a:cs typeface="Times New Roman" pitchFamily="18" charset="0"/>
          </a:endParaRPr>
        </a:p>
      </dgm:t>
    </dgm:pt>
    <dgm:pt modelId="{BC5A4EB4-AD1A-4F99-BBFA-34F93B00D1C6}" type="parTrans" cxnId="{6E2839BD-E0C2-4AB4-8E13-854395BEC832}">
      <dgm:prSet/>
      <dgm:spPr/>
      <dgm:t>
        <a:bodyPr/>
        <a:lstStyle/>
        <a:p>
          <a:endParaRPr lang="tr-TR"/>
        </a:p>
      </dgm:t>
    </dgm:pt>
    <dgm:pt modelId="{A80824F2-FE69-4EB5-AF25-5778D21D06C5}" type="sibTrans" cxnId="{6E2839BD-E0C2-4AB4-8E13-854395BEC832}">
      <dgm:prSet/>
      <dgm:spPr/>
      <dgm:t>
        <a:bodyPr/>
        <a:lstStyle/>
        <a:p>
          <a:endParaRPr lang="tr-TR"/>
        </a:p>
      </dgm:t>
    </dgm:pt>
    <dgm:pt modelId="{672A4DA4-3AA5-46EB-BCF9-A7B05598C6E9}">
      <dgm:prSet phldrT="[Metin]" custT="1"/>
      <dgm:spPr/>
      <dgm:t>
        <a:bodyPr/>
        <a:lstStyle/>
        <a:p>
          <a:r>
            <a:rPr lang="tr-TR" sz="2300" dirty="0" smtClean="0">
              <a:latin typeface="Times New Roman" pitchFamily="18" charset="0"/>
              <a:cs typeface="Times New Roman" pitchFamily="18" charset="0"/>
            </a:rPr>
            <a:t>Ödünç İşçi </a:t>
          </a:r>
        </a:p>
      </dgm:t>
    </dgm:pt>
    <dgm:pt modelId="{8317BC15-AB34-4582-A9E8-81161F2FB88C}" type="parTrans" cxnId="{9C884745-4F15-4F7F-98AB-B656A3AB24D7}">
      <dgm:prSet/>
      <dgm:spPr/>
      <dgm:t>
        <a:bodyPr/>
        <a:lstStyle/>
        <a:p>
          <a:endParaRPr lang="tr-TR"/>
        </a:p>
      </dgm:t>
    </dgm:pt>
    <dgm:pt modelId="{9C7098EA-6B9D-40F5-85C9-CFD84A64EAE4}" type="sibTrans" cxnId="{9C884745-4F15-4F7F-98AB-B656A3AB24D7}">
      <dgm:prSet/>
      <dgm:spPr/>
      <dgm:t>
        <a:bodyPr/>
        <a:lstStyle/>
        <a:p>
          <a:endParaRPr lang="tr-TR"/>
        </a:p>
      </dgm:t>
    </dgm:pt>
    <dgm:pt modelId="{C2A3EEAC-0D96-49FD-8182-A0FD8BA87B04}">
      <dgm:prSet phldrT="[Metin]" custT="1"/>
      <dgm:spPr/>
      <dgm:t>
        <a:bodyPr/>
        <a:lstStyle/>
        <a:p>
          <a:r>
            <a:rPr lang="tr-TR" sz="2300" dirty="0" smtClean="0">
              <a:latin typeface="Times New Roman" pitchFamily="18" charset="0"/>
              <a:cs typeface="Times New Roman" pitchFamily="18" charset="0"/>
            </a:rPr>
            <a:t>Ödünç Alan İşveren </a:t>
          </a:r>
        </a:p>
      </dgm:t>
    </dgm:pt>
    <dgm:pt modelId="{5BE380BD-AAC5-41A9-91CF-88C9FA577EC4}" type="parTrans" cxnId="{92719021-428E-4B15-92F4-59D37ED33A70}">
      <dgm:prSet/>
      <dgm:spPr/>
      <dgm:t>
        <a:bodyPr/>
        <a:lstStyle/>
        <a:p>
          <a:endParaRPr lang="tr-TR"/>
        </a:p>
      </dgm:t>
    </dgm:pt>
    <dgm:pt modelId="{F0A648CB-2C25-4B83-BCD1-E02BC0C17098}" type="sibTrans" cxnId="{92719021-428E-4B15-92F4-59D37ED33A70}">
      <dgm:prSet/>
      <dgm:spPr/>
      <dgm:t>
        <a:bodyPr/>
        <a:lstStyle/>
        <a:p>
          <a:endParaRPr lang="tr-TR"/>
        </a:p>
      </dgm:t>
    </dgm:pt>
    <dgm:pt modelId="{22BE0F50-F435-4CAE-875D-8C6AC857DB8F}" type="pres">
      <dgm:prSet presAssocID="{233D780C-5157-4E00-A033-FC5B2B7B4A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E229995-3F0C-49C6-9C26-C9923BDC1340}" type="pres">
      <dgm:prSet presAssocID="{153398E9-50B3-42CB-AC71-E3915F698AD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1D3F54-AFC3-48A6-A713-9F6383EB435F}" type="pres">
      <dgm:prSet presAssocID="{A80824F2-FE69-4EB5-AF25-5778D21D06C5}" presName="sibTrans" presStyleLbl="sibTrans2D1" presStyleIdx="0" presStyleCnt="3"/>
      <dgm:spPr/>
      <dgm:t>
        <a:bodyPr/>
        <a:lstStyle/>
        <a:p>
          <a:endParaRPr lang="tr-TR"/>
        </a:p>
      </dgm:t>
    </dgm:pt>
    <dgm:pt modelId="{5C842E50-634F-488E-8BC3-409EDEF4E966}" type="pres">
      <dgm:prSet presAssocID="{A80824F2-FE69-4EB5-AF25-5778D21D06C5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79E0BF5D-F983-4DA0-ACD2-FD804EB477B0}" type="pres">
      <dgm:prSet presAssocID="{672A4DA4-3AA5-46EB-BCF9-A7B05598C6E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E8061A-E64F-41F6-8AE8-F6586CAE960F}" type="pres">
      <dgm:prSet presAssocID="{9C7098EA-6B9D-40F5-85C9-CFD84A64EAE4}" presName="sibTrans" presStyleLbl="sibTrans2D1" presStyleIdx="1" presStyleCnt="3"/>
      <dgm:spPr/>
      <dgm:t>
        <a:bodyPr/>
        <a:lstStyle/>
        <a:p>
          <a:endParaRPr lang="tr-TR"/>
        </a:p>
      </dgm:t>
    </dgm:pt>
    <dgm:pt modelId="{9F9EBB61-8FF4-4FE9-8C1E-CDDD57C3BE80}" type="pres">
      <dgm:prSet presAssocID="{9C7098EA-6B9D-40F5-85C9-CFD84A64EAE4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B4ABC3E9-B2BF-4B49-8ACA-8247A0CD6892}" type="pres">
      <dgm:prSet presAssocID="{C2A3EEAC-0D96-49FD-8182-A0FD8BA87B0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B1244F-A2B0-470F-96A3-2C8A2307A825}" type="pres">
      <dgm:prSet presAssocID="{F0A648CB-2C25-4B83-BCD1-E02BC0C17098}" presName="sibTrans" presStyleLbl="sibTrans2D1" presStyleIdx="2" presStyleCnt="3"/>
      <dgm:spPr/>
      <dgm:t>
        <a:bodyPr/>
        <a:lstStyle/>
        <a:p>
          <a:endParaRPr lang="tr-TR"/>
        </a:p>
      </dgm:t>
    </dgm:pt>
    <dgm:pt modelId="{E3DFDF2F-4EE6-4872-9C04-B0AAC4BCA799}" type="pres">
      <dgm:prSet presAssocID="{F0A648CB-2C25-4B83-BCD1-E02BC0C17098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6E2839BD-E0C2-4AB4-8E13-854395BEC832}" srcId="{233D780C-5157-4E00-A033-FC5B2B7B4AAA}" destId="{153398E9-50B3-42CB-AC71-E3915F698AD6}" srcOrd="0" destOrd="0" parTransId="{BC5A4EB4-AD1A-4F99-BBFA-34F93B00D1C6}" sibTransId="{A80824F2-FE69-4EB5-AF25-5778D21D06C5}"/>
    <dgm:cxn modelId="{71DF0AA3-E8B6-4FE9-BC49-BDDC50D41890}" type="presOf" srcId="{153398E9-50B3-42CB-AC71-E3915F698AD6}" destId="{CE229995-3F0C-49C6-9C26-C9923BDC1340}" srcOrd="0" destOrd="0" presId="urn:microsoft.com/office/officeart/2005/8/layout/cycle7"/>
    <dgm:cxn modelId="{B921EE6B-FB3B-407B-AD52-C970A484C216}" type="presOf" srcId="{9C7098EA-6B9D-40F5-85C9-CFD84A64EAE4}" destId="{9F9EBB61-8FF4-4FE9-8C1E-CDDD57C3BE80}" srcOrd="1" destOrd="0" presId="urn:microsoft.com/office/officeart/2005/8/layout/cycle7"/>
    <dgm:cxn modelId="{797B4815-2996-4E24-A1C9-82DC93FDB846}" type="presOf" srcId="{F0A648CB-2C25-4B83-BCD1-E02BC0C17098}" destId="{90B1244F-A2B0-470F-96A3-2C8A2307A825}" srcOrd="0" destOrd="0" presId="urn:microsoft.com/office/officeart/2005/8/layout/cycle7"/>
    <dgm:cxn modelId="{E821B197-A72B-4713-82F2-CA0B3BB43E4D}" type="presOf" srcId="{233D780C-5157-4E00-A033-FC5B2B7B4AAA}" destId="{22BE0F50-F435-4CAE-875D-8C6AC857DB8F}" srcOrd="0" destOrd="0" presId="urn:microsoft.com/office/officeart/2005/8/layout/cycle7"/>
    <dgm:cxn modelId="{299F5A8E-17BB-4725-A08C-84B32C4238EB}" type="presOf" srcId="{A80824F2-FE69-4EB5-AF25-5778D21D06C5}" destId="{531D3F54-AFC3-48A6-A713-9F6383EB435F}" srcOrd="0" destOrd="0" presId="urn:microsoft.com/office/officeart/2005/8/layout/cycle7"/>
    <dgm:cxn modelId="{D6311ED7-A9A3-421C-B794-63B8EC06AFC3}" type="presOf" srcId="{C2A3EEAC-0D96-49FD-8182-A0FD8BA87B04}" destId="{B4ABC3E9-B2BF-4B49-8ACA-8247A0CD6892}" srcOrd="0" destOrd="0" presId="urn:microsoft.com/office/officeart/2005/8/layout/cycle7"/>
    <dgm:cxn modelId="{92719021-428E-4B15-92F4-59D37ED33A70}" srcId="{233D780C-5157-4E00-A033-FC5B2B7B4AAA}" destId="{C2A3EEAC-0D96-49FD-8182-A0FD8BA87B04}" srcOrd="2" destOrd="0" parTransId="{5BE380BD-AAC5-41A9-91CF-88C9FA577EC4}" sibTransId="{F0A648CB-2C25-4B83-BCD1-E02BC0C17098}"/>
    <dgm:cxn modelId="{40D68D01-2BE4-4A9B-91D0-C1FCCDF0DE1B}" type="presOf" srcId="{672A4DA4-3AA5-46EB-BCF9-A7B05598C6E9}" destId="{79E0BF5D-F983-4DA0-ACD2-FD804EB477B0}" srcOrd="0" destOrd="0" presId="urn:microsoft.com/office/officeart/2005/8/layout/cycle7"/>
    <dgm:cxn modelId="{6BE9D9D1-7B0C-4D3A-A17E-EAC23155E088}" type="presOf" srcId="{9C7098EA-6B9D-40F5-85C9-CFD84A64EAE4}" destId="{CCE8061A-E64F-41F6-8AE8-F6586CAE960F}" srcOrd="0" destOrd="0" presId="urn:microsoft.com/office/officeart/2005/8/layout/cycle7"/>
    <dgm:cxn modelId="{94F9E419-F882-4760-841D-B153A54E859F}" type="presOf" srcId="{F0A648CB-2C25-4B83-BCD1-E02BC0C17098}" destId="{E3DFDF2F-4EE6-4872-9C04-B0AAC4BCA799}" srcOrd="1" destOrd="0" presId="urn:microsoft.com/office/officeart/2005/8/layout/cycle7"/>
    <dgm:cxn modelId="{9C884745-4F15-4F7F-98AB-B656A3AB24D7}" srcId="{233D780C-5157-4E00-A033-FC5B2B7B4AAA}" destId="{672A4DA4-3AA5-46EB-BCF9-A7B05598C6E9}" srcOrd="1" destOrd="0" parTransId="{8317BC15-AB34-4582-A9E8-81161F2FB88C}" sibTransId="{9C7098EA-6B9D-40F5-85C9-CFD84A64EAE4}"/>
    <dgm:cxn modelId="{B9FF03A4-11CF-4101-8B91-C789BF88C1DC}" type="presOf" srcId="{A80824F2-FE69-4EB5-AF25-5778D21D06C5}" destId="{5C842E50-634F-488E-8BC3-409EDEF4E966}" srcOrd="1" destOrd="0" presId="urn:microsoft.com/office/officeart/2005/8/layout/cycle7"/>
    <dgm:cxn modelId="{FBB33B71-3379-49EC-8749-8258A50A47A7}" type="presParOf" srcId="{22BE0F50-F435-4CAE-875D-8C6AC857DB8F}" destId="{CE229995-3F0C-49C6-9C26-C9923BDC1340}" srcOrd="0" destOrd="0" presId="urn:microsoft.com/office/officeart/2005/8/layout/cycle7"/>
    <dgm:cxn modelId="{43AE89B8-3C37-4CAC-A3AD-F3CDE4BC62AA}" type="presParOf" srcId="{22BE0F50-F435-4CAE-875D-8C6AC857DB8F}" destId="{531D3F54-AFC3-48A6-A713-9F6383EB435F}" srcOrd="1" destOrd="0" presId="urn:microsoft.com/office/officeart/2005/8/layout/cycle7"/>
    <dgm:cxn modelId="{845EB240-4F42-41E9-AF03-BEA3C65BF90E}" type="presParOf" srcId="{531D3F54-AFC3-48A6-A713-9F6383EB435F}" destId="{5C842E50-634F-488E-8BC3-409EDEF4E966}" srcOrd="0" destOrd="0" presId="urn:microsoft.com/office/officeart/2005/8/layout/cycle7"/>
    <dgm:cxn modelId="{23EBB23F-5B4D-488D-BB1F-7FF4AD9B5E95}" type="presParOf" srcId="{22BE0F50-F435-4CAE-875D-8C6AC857DB8F}" destId="{79E0BF5D-F983-4DA0-ACD2-FD804EB477B0}" srcOrd="2" destOrd="0" presId="urn:microsoft.com/office/officeart/2005/8/layout/cycle7"/>
    <dgm:cxn modelId="{F8203989-3B61-4B8E-B48D-865211FD4BD7}" type="presParOf" srcId="{22BE0F50-F435-4CAE-875D-8C6AC857DB8F}" destId="{CCE8061A-E64F-41F6-8AE8-F6586CAE960F}" srcOrd="3" destOrd="0" presId="urn:microsoft.com/office/officeart/2005/8/layout/cycle7"/>
    <dgm:cxn modelId="{25E705A8-9604-45D1-9DE3-A8B1E1AAD86A}" type="presParOf" srcId="{CCE8061A-E64F-41F6-8AE8-F6586CAE960F}" destId="{9F9EBB61-8FF4-4FE9-8C1E-CDDD57C3BE80}" srcOrd="0" destOrd="0" presId="urn:microsoft.com/office/officeart/2005/8/layout/cycle7"/>
    <dgm:cxn modelId="{C4C7C099-DCAC-4BD1-8029-179964652AB4}" type="presParOf" srcId="{22BE0F50-F435-4CAE-875D-8C6AC857DB8F}" destId="{B4ABC3E9-B2BF-4B49-8ACA-8247A0CD6892}" srcOrd="4" destOrd="0" presId="urn:microsoft.com/office/officeart/2005/8/layout/cycle7"/>
    <dgm:cxn modelId="{AC9E4521-8744-4049-81F2-9C2FEA95E8D6}" type="presParOf" srcId="{22BE0F50-F435-4CAE-875D-8C6AC857DB8F}" destId="{90B1244F-A2B0-470F-96A3-2C8A2307A825}" srcOrd="5" destOrd="0" presId="urn:microsoft.com/office/officeart/2005/8/layout/cycle7"/>
    <dgm:cxn modelId="{88AD0AF4-41FD-4FC7-9F7C-4F39FB9DB736}" type="presParOf" srcId="{90B1244F-A2B0-470F-96A3-2C8A2307A825}" destId="{E3DFDF2F-4EE6-4872-9C04-B0AAC4BCA79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29995-3F0C-49C6-9C26-C9923BDC1340}">
      <dsp:nvSpPr>
        <dsp:cNvPr id="0" name=""/>
        <dsp:cNvSpPr/>
      </dsp:nvSpPr>
      <dsp:spPr>
        <a:xfrm>
          <a:off x="2208404" y="1291"/>
          <a:ext cx="2147504" cy="1073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latin typeface="Times New Roman" pitchFamily="18" charset="0"/>
              <a:cs typeface="Times New Roman" pitchFamily="18" charset="0"/>
            </a:rPr>
            <a:t>Özel İstihdam Bürosu </a:t>
          </a:r>
          <a:endParaRPr lang="tr-TR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9853" y="32740"/>
        <a:ext cx="2084606" cy="1010854"/>
      </dsp:txXfrm>
    </dsp:sp>
    <dsp:sp modelId="{531D3F54-AFC3-48A6-A713-9F6383EB435F}">
      <dsp:nvSpPr>
        <dsp:cNvPr id="0" name=""/>
        <dsp:cNvSpPr/>
      </dsp:nvSpPr>
      <dsp:spPr>
        <a:xfrm rot="3600000">
          <a:off x="3609106" y="1886162"/>
          <a:ext cx="1119605" cy="37581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3721850" y="1961325"/>
        <a:ext cx="894117" cy="225487"/>
      </dsp:txXfrm>
    </dsp:sp>
    <dsp:sp modelId="{79E0BF5D-F983-4DA0-ACD2-FD804EB477B0}">
      <dsp:nvSpPr>
        <dsp:cNvPr id="0" name=""/>
        <dsp:cNvSpPr/>
      </dsp:nvSpPr>
      <dsp:spPr>
        <a:xfrm>
          <a:off x="3981910" y="3073094"/>
          <a:ext cx="2147504" cy="1073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latin typeface="Times New Roman" pitchFamily="18" charset="0"/>
              <a:cs typeface="Times New Roman" pitchFamily="18" charset="0"/>
            </a:rPr>
            <a:t>Ödünç İşçi </a:t>
          </a:r>
        </a:p>
      </dsp:txBody>
      <dsp:txXfrm>
        <a:off x="4013359" y="3104543"/>
        <a:ext cx="2084606" cy="1010854"/>
      </dsp:txXfrm>
    </dsp:sp>
    <dsp:sp modelId="{CCE8061A-E64F-41F6-8AE8-F6586CAE960F}">
      <dsp:nvSpPr>
        <dsp:cNvPr id="0" name=""/>
        <dsp:cNvSpPr/>
      </dsp:nvSpPr>
      <dsp:spPr>
        <a:xfrm rot="10800000">
          <a:off x="2722353" y="3422063"/>
          <a:ext cx="1119605" cy="37581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 rot="10800000">
        <a:off x="2835097" y="3497226"/>
        <a:ext cx="894117" cy="225487"/>
      </dsp:txXfrm>
    </dsp:sp>
    <dsp:sp modelId="{B4ABC3E9-B2BF-4B49-8ACA-8247A0CD6892}">
      <dsp:nvSpPr>
        <dsp:cNvPr id="0" name=""/>
        <dsp:cNvSpPr/>
      </dsp:nvSpPr>
      <dsp:spPr>
        <a:xfrm>
          <a:off x="434898" y="3073094"/>
          <a:ext cx="2147504" cy="1073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latin typeface="Times New Roman" pitchFamily="18" charset="0"/>
              <a:cs typeface="Times New Roman" pitchFamily="18" charset="0"/>
            </a:rPr>
            <a:t>Ödünç Alan İşveren </a:t>
          </a:r>
        </a:p>
      </dsp:txBody>
      <dsp:txXfrm>
        <a:off x="466347" y="3104543"/>
        <a:ext cx="2084606" cy="1010854"/>
      </dsp:txXfrm>
    </dsp:sp>
    <dsp:sp modelId="{90B1244F-A2B0-470F-96A3-2C8A2307A825}">
      <dsp:nvSpPr>
        <dsp:cNvPr id="0" name=""/>
        <dsp:cNvSpPr/>
      </dsp:nvSpPr>
      <dsp:spPr>
        <a:xfrm rot="18000000">
          <a:off x="1835600" y="1886162"/>
          <a:ext cx="1119605" cy="37581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100" kern="1200"/>
        </a:p>
      </dsp:txBody>
      <dsp:txXfrm>
        <a:off x="1948344" y="1961325"/>
        <a:ext cx="894117" cy="225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09.02.2018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2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8032" y="4005064"/>
            <a:ext cx="86044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Meslek edinilmiş ödünç iş ilişkisinin tarafları arasındaki hukuki ilişkiler ve bu ilişkinin kurulabilmesinin koşulları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Tarafları Arasındaki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İlişkiler 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0"/>
          </p:nvPr>
        </p:nvGraphicFramePr>
        <p:xfrm>
          <a:off x="2133600" y="1844675"/>
          <a:ext cx="6564313" cy="414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7020272" y="3558788"/>
            <a:ext cx="18722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İş Sözleşmesi 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2123728" y="3501008"/>
            <a:ext cx="18722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İşçi Sağlama </a:t>
            </a:r>
            <a:br>
              <a:rPr lang="tr-TR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Sözleşmesi </a:t>
            </a:r>
          </a:p>
        </p:txBody>
      </p:sp>
      <p:sp>
        <p:nvSpPr>
          <p:cNvPr id="9" name="8 Metin kutusu"/>
          <p:cNvSpPr txBox="1"/>
          <p:nvPr/>
        </p:nvSpPr>
        <p:spPr>
          <a:xfrm>
            <a:off x="4067944" y="6021288"/>
            <a:ext cx="28083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300" dirty="0" smtClean="0">
                <a:latin typeface="Times New Roman" pitchFamily="18" charset="0"/>
                <a:cs typeface="Times New Roman" pitchFamily="18" charset="0"/>
              </a:rPr>
              <a:t>İş Sözleşmesi Benzeri Hukuki İlişki </a:t>
            </a:r>
          </a:p>
        </p:txBody>
      </p:sp>
      <p:sp>
        <p:nvSpPr>
          <p:cNvPr id="10" name="9 Eşittir"/>
          <p:cNvSpPr/>
          <p:nvPr/>
        </p:nvSpPr>
        <p:spPr>
          <a:xfrm>
            <a:off x="6516216" y="3645024"/>
            <a:ext cx="432048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1" name="10 Eşittir"/>
          <p:cNvSpPr/>
          <p:nvPr/>
        </p:nvSpPr>
        <p:spPr>
          <a:xfrm>
            <a:off x="3707904" y="3789040"/>
            <a:ext cx="432048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11 Eşittir"/>
          <p:cNvSpPr/>
          <p:nvPr/>
        </p:nvSpPr>
        <p:spPr>
          <a:xfrm rot="5400000">
            <a:off x="5148064" y="5733256"/>
            <a:ext cx="432048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641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Tarafları Arasındaki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İlişkiler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2420889"/>
            <a:ext cx="7524328" cy="489654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tr-TR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Özel istihdam bürosu ile ödünç işçi arasındaki iş sözleşmesi;</a:t>
            </a:r>
            <a:endParaRPr lang="tr-TR" sz="21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Yazılı bir şekilde yapılmalıdır. </a:t>
            </a:r>
            <a:endParaRPr lang="tr-TR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sözleşmesinin türü tartışmalıdır. Belirsiz süreli iş sözleşmesi şeklinde mi yapılmalıdır? Yoksa belirli süreli iş sözleşmesi </a:t>
            </a:r>
            <a:b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şeklinde mi bağıtlanmalıdır?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  Meslek edinilmiş ödünç iş ilişkisinde işveren, özel istihdam bürosudur. </a:t>
            </a:r>
            <a:endParaRPr lang="tr-TR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17463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Tarafları Arasındaki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İlişkiler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2420889"/>
            <a:ext cx="7524328" cy="489654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tr-TR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 Sağlama Sözleşmesinde Bulunması Gereken Hususlar;</a:t>
            </a: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Sözleşmenin başlangıç ve bitiş tarihi </a:t>
            </a: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İşin niteliği </a:t>
            </a: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Özel istihdam bürosunun hizmet bedeli </a:t>
            </a:r>
          </a:p>
          <a:p>
            <a:pPr marL="342900" indent="-342900">
              <a:spcBef>
                <a:spcPts val="1200"/>
              </a:spcBef>
            </a:pPr>
            <a:r>
              <a:rPr lang="tr-TR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Varsa geçici işçi çalıştıran işverenin ve özel istihdam </a:t>
            </a:r>
            <a:b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bürosunun özel yükümlülükleri</a:t>
            </a:r>
            <a:r>
              <a:rPr lang="tr-TR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99391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Tarafları Arasındaki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İlişkiler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1988840"/>
            <a:ext cx="7524328" cy="489654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tr-TR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 Sağlama </a:t>
            </a:r>
            <a:r>
              <a:rPr lang="tr-TR" sz="2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Sözleşmesine İlişkin Genel Açıklamalar;</a:t>
            </a:r>
          </a:p>
          <a:p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 sağlama sözleşmesi ile özel istihdam bürosu ödünç vereceği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seçimi ile ilgili olarak ortalama bir işçinin devri konusunda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sorumluluk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altına girmektedir. Başka bir ifadeyle özel istihdam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bürosu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işçi sağlama sözleşmesinde kararlaştırılan veya mesleki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açıdan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bulunması zorunlu niteliklere haiz bir işçiyi ödünç vermek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suretiyle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sözleşmeden doğan asıl yükümlülüğünü ifa etmiş olacaktır. Öğretide bu niteliği itibariyle özel istihdam bürosunun borcunun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cins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(nevi) borcu niteliğini taşıdığı belirtilmektedir. Bununla birlikte işçi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sağlama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sözleşmesinde belirli bir işçinin verilebileceği de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kararlaştırılabilir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Böyle bir durumda özel istihdam bürosu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herhangi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işçiyi vermek suretiyle değil yalnızca ismen belirlenen işçiyi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vermek suretiyle üstlenmiş olduğu taahhüdü yerine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getirebilecektir.</a:t>
            </a:r>
            <a:endParaRPr lang="tr-TR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84721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Tarafları Arasındaki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Hukuki İlişkiler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1844825"/>
            <a:ext cx="7524328" cy="50131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Sözleşmesi Benzeri Hukuki İlişkinin İçerdiği Hak ve </a:t>
            </a:r>
            <a:b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Yükümlülükler;</a:t>
            </a:r>
          </a:p>
          <a:p>
            <a:pPr marL="342900" indent="-342900">
              <a:spcBef>
                <a:spcPts val="1200"/>
              </a:spcBef>
            </a:pPr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Ödünç İşçi açısından;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görme borcu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Sadakat borcu 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İtaat borcu   </a:t>
            </a:r>
          </a:p>
          <a:p>
            <a:pPr marL="457200" indent="-457200">
              <a:spcBef>
                <a:spcPts val="1200"/>
              </a:spcBef>
            </a:pPr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Ödünç alan işveren açısından;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Yönetim hakkı 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İşçiyi gözetme borcu </a:t>
            </a:r>
          </a:p>
          <a:p>
            <a:pPr marL="7200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Eşit işlem borcu </a:t>
            </a:r>
          </a:p>
          <a:p>
            <a:pPr marL="457200" indent="-457200">
              <a:spcBef>
                <a:spcPts val="1200"/>
              </a:spcBef>
            </a:pPr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9413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772816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Kurulmasının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Koşulları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259632" y="1844825"/>
            <a:ext cx="5256584" cy="5013175"/>
          </a:xfrm>
        </p:spPr>
        <p:txBody>
          <a:bodyPr/>
          <a:lstStyle/>
          <a:p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Başvuru nedenleri;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Kanununun 13. maddesinin beşinci fıkrası ile 74.maddesinde belirtilen hâller, işçinin </a:t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askerlik hizmeti hâli ve iş sözleşmesinin askıda </a:t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kaldığı diğer hâller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Mevsimlik tarım işleri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 hizmetleri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İşletmenin günlük işlerinden sayılmayan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aralıklı olarak gördürülen işler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sağlığı ve güvenliği bakımından acil olan işler </a:t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veya üretimi önemli ölçüde etkileyen zorlayıcı </a:t>
            </a:r>
            <a:b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nedenlerin ortaya çıkması hâli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f) </a:t>
            </a:r>
            <a: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İşletmenin ortalama mal ve hizmet üretim </a:t>
            </a:r>
            <a:b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kapasitesinin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geçici iş ilişkisi kurulmasını gerektirecek ölçüde ve öngörülemeyen şekilde artması hâli</a:t>
            </a:r>
          </a:p>
          <a:p>
            <a:r>
              <a:rPr lang="tr-T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Mevsimlik işler hariç </a:t>
            </a:r>
            <a: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dönemsellik arz eden iş </a:t>
            </a:r>
            <a:b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artışları</a:t>
            </a:r>
            <a:r>
              <a:rPr lang="tr-TR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hâli</a:t>
            </a:r>
          </a:p>
          <a:p>
            <a:endParaRPr lang="tr-TR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1691680" y="3933056"/>
            <a:ext cx="46805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7 Sağ Ayraç"/>
          <p:cNvSpPr/>
          <p:nvPr/>
        </p:nvSpPr>
        <p:spPr>
          <a:xfrm>
            <a:off x="6516216" y="2276872"/>
            <a:ext cx="227456" cy="151216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ağ Ayraç"/>
          <p:cNvSpPr/>
          <p:nvPr/>
        </p:nvSpPr>
        <p:spPr>
          <a:xfrm>
            <a:off x="6516216" y="4005064"/>
            <a:ext cx="227456" cy="2664296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6804248" y="2649106"/>
            <a:ext cx="2267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Süre sınırı </a:t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u="sng" dirty="0" smtClean="0">
                <a:latin typeface="Times New Roman" pitchFamily="18" charset="0"/>
                <a:cs typeface="Times New Roman" pitchFamily="18" charset="0"/>
              </a:rPr>
              <a:t>bulunmayan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haller </a:t>
            </a: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6804248" y="5025370"/>
            <a:ext cx="2267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Süre sınırı </a:t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000" b="1" u="sng" dirty="0" smtClean="0">
                <a:latin typeface="Times New Roman" pitchFamily="18" charset="0"/>
                <a:cs typeface="Times New Roman" pitchFamily="18" charset="0"/>
              </a:rPr>
              <a:t>bulunan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haller </a:t>
            </a: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5312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343262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İlişkisinin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Kurulamayacağı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Haller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73423"/>
            <a:ext cx="7272808" cy="4147865"/>
          </a:xfrm>
        </p:spPr>
        <p:txBody>
          <a:bodyPr/>
          <a:lstStyle/>
          <a:p>
            <a:r>
              <a:rPr lang="tr-TR" sz="2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Kanunumuz </a:t>
            </a:r>
            <a:r>
              <a:rPr lang="tr-TR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uyarınca;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toplu işçi çıkarılan işyerlerinde sekiz ay süreyle,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kamu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kurum ve kuruluşlarında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altında maden çıkarılan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işyerlerinde,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kurulamaz (md.7/4).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Ayrıca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alan işverenin işyerinde grev ve lokavt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uygulanmaktaysa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6356 sayılı Sendikalar ve Toplu İş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Kanununun 65. maddesi hükümleri saklı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kalmak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üzere ödünç alan işveren işyerinde ödünç işçi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çalıştırılamayacaktır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(md.7/5).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9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217</Words>
  <Application>Microsoft Office PowerPoint</Application>
  <PresentationFormat>Ekran Gösterisi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Meslek Edinilmiş Ödünç İş  İlişkisinin Tarafları Arasındaki  Hukuki İlişkiler </vt:lpstr>
      <vt:lpstr>Meslek Edinilmiş Ödünç İş  İlişkisinin Tarafları Arasındaki  Hukuki İlişkiler </vt:lpstr>
      <vt:lpstr>Meslek Edinilmiş Ödünç İş  İlişkisinin Tarafları Arasındaki  Hukuki İlişkiler </vt:lpstr>
      <vt:lpstr>Meslek Edinilmiş Ödünç İş  İlişkisinin Tarafları Arasındaki  Hukuki İlişkiler </vt:lpstr>
      <vt:lpstr>Meslek Edinilmiş Ödünç İş  İlişkisinin Tarafları Arasındaki  Hukuki İlişkiler </vt:lpstr>
      <vt:lpstr>Meslek Edinilmiş Ödünç İş  İlişkisinin Kurulmasının  Koşulları</vt:lpstr>
      <vt:lpstr>Meslek Edinilmiş Ödünç İş  İlişkisinin Kurulamayacağı  Haller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340</cp:revision>
  <dcterms:created xsi:type="dcterms:W3CDTF">2014-04-01T16:35:38Z</dcterms:created>
  <dcterms:modified xsi:type="dcterms:W3CDTF">2018-02-08T22:26:50Z</dcterms:modified>
</cp:coreProperties>
</file>