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7" r:id="rId4"/>
    <p:sldId id="268" r:id="rId5"/>
    <p:sldId id="270" r:id="rId6"/>
    <p:sldId id="288" r:id="rId7"/>
    <p:sldId id="287" r:id="rId8"/>
    <p:sldId id="285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31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8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9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93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22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58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00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04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0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59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CB4430-31EC-4AE5-A1AC-3D243026625B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62B124-A239-450A-B1EF-AB2CEA8327F9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E5664B-9B97-5F2D-0E7D-3BEB56BC93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>
                <a:solidFill>
                  <a:srgbClr val="FF0000"/>
                </a:solidFill>
              </a:rPr>
              <a:t>GENİTOÜRİNER SİSTEM KANSERLERİNDE RADYOTERAPİ-1</a:t>
            </a:r>
          </a:p>
        </p:txBody>
      </p:sp>
    </p:spTree>
    <p:extLst>
      <p:ext uri="{BB962C8B-B14F-4D97-AF65-F5344CB8AC3E}">
        <p14:creationId xmlns:p14="http://schemas.microsoft.com/office/powerpoint/2010/main" val="9297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20D51F-D46E-5C4F-E71F-F93A2997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PROSTAT SBRT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BB8935-2FBF-6117-A94D-E45B64EE5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Erken evre prostat kanseri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36,25Gy/5frk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Fiducial</a:t>
            </a:r>
            <a:r>
              <a:rPr lang="tr-TR" dirty="0"/>
              <a:t>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Vakum yatak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MR füzyon</a:t>
            </a:r>
          </a:p>
        </p:txBody>
      </p:sp>
      <p:pic>
        <p:nvPicPr>
          <p:cNvPr id="3074" name="Picture 2" descr="PROstate Multicentre External beam radioTHErapy Using a Stereotactic boost:  the PROMETHEUS study protocol | BMC Cancer | Full Text">
            <a:extLst>
              <a:ext uri="{FF2B5EF4-FFF2-40B4-BE49-F238E27FC236}">
                <a16:creationId xmlns:a16="http://schemas.microsoft.com/office/drawing/2014/main" id="{A4C3E2D2-8152-E5D5-8F21-D912FDC6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6543"/>
            <a:ext cx="5269856" cy="381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6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B4D92F-E0C0-F31C-39CF-13CA21E6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PROSTAT BRAKİTERAPİSİ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223943-1796-CBAF-3C83-53BB24E01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Deneyim gerektiriyor.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EBRT ile kombine kullanılabilir.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56E3D05-D487-95DB-099F-9ABFCDDA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93" y="2830250"/>
            <a:ext cx="6935414" cy="224758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03B0337-23EA-4943-E6AF-3148A37001AE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21606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615DA8-70F4-2B34-5450-843A5BDB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KAVRAMLAR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A01566-45B4-1A6C-AFF7-DAD0419A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Prostat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Seminal</a:t>
            </a:r>
            <a:r>
              <a:rPr lang="tr-TR" dirty="0"/>
              <a:t> vezikül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Böbrek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Üreter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Mesane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Pelvik lenfatikler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Üretra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Rektum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İnce bağırsak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A9F1AE8-5DE0-9D76-BA07-FEDD0DAFB25A}"/>
              </a:ext>
            </a:extLst>
          </p:cNvPr>
          <p:cNvSpPr txBox="1"/>
          <p:nvPr/>
        </p:nvSpPr>
        <p:spPr>
          <a:xfrm>
            <a:off x="6278252" y="1845734"/>
            <a:ext cx="4877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Penil</a:t>
            </a:r>
            <a:r>
              <a:rPr lang="tr-TR" dirty="0"/>
              <a:t> </a:t>
            </a:r>
            <a:r>
              <a:rPr lang="tr-TR" dirty="0" err="1"/>
              <a:t>bulb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Testis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SBRT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Sakrum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Sakral</a:t>
            </a:r>
            <a:r>
              <a:rPr lang="tr-TR" dirty="0"/>
              <a:t> </a:t>
            </a:r>
            <a:r>
              <a:rPr lang="tr-TR" dirty="0" err="1"/>
              <a:t>pleksus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Pelvik yetmezlik kırığı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Hipofraksiyonasyon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Femur başları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46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E15210-3B02-081D-329C-F791692D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HANGİ KANSERLER?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1513A6-E75C-E68D-A618-D3AF7CF30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PROSTAT KANSERİ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TESTİS KANSERİ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MESANE KANSERİ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BÖBREK KANSERİ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ÜRETRA KANSERİ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PENİL KANSER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19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D2808E-1AE3-641E-38AA-C33A7C40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SİMULASYON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4CCE8F-7581-59DE-CF72-528470C5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İnce bağırsakları uzaklaştırmak istiyorsak=mesane dolu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vakum </a:t>
            </a:r>
            <a:r>
              <a:rPr lang="tr-TR" dirty="0" err="1"/>
              <a:t>yatak,pelvik</a:t>
            </a:r>
            <a:r>
              <a:rPr lang="tr-TR" dirty="0"/>
              <a:t> maske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Kollar yukarda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IV-oral kontrast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Lavman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026" name="Picture 2" descr="Showed an impact of bladder filling on small bowel (a) Empty bladder,... |  Download Scientific Diagram">
            <a:extLst>
              <a:ext uri="{FF2B5EF4-FFF2-40B4-BE49-F238E27FC236}">
                <a16:creationId xmlns:a16="http://schemas.microsoft.com/office/drawing/2014/main" id="{422F564C-B487-4F37-4CBF-F5E78825E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2"/>
          <a:stretch/>
        </p:blipFill>
        <p:spPr bwMode="auto">
          <a:xfrm>
            <a:off x="4095750" y="3707579"/>
            <a:ext cx="8096250" cy="22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EE6A82-61EC-06CA-B9B5-55F1F264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PROSTAT KANSERİ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2B35A6-707D-CF43-8D34-393643E4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Erkeklerde en sık kanser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İdrar yapmada </a:t>
            </a:r>
            <a:r>
              <a:rPr lang="tr-TR" dirty="0" err="1"/>
              <a:t>zorluk,kesik</a:t>
            </a:r>
            <a:r>
              <a:rPr lang="tr-TR" dirty="0"/>
              <a:t> kesik işeme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Definitif</a:t>
            </a:r>
            <a:r>
              <a:rPr lang="tr-TR" dirty="0"/>
              <a:t> veya adjuvan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Prostat(yatağı)+-</a:t>
            </a:r>
            <a:r>
              <a:rPr lang="tr-TR" dirty="0" err="1"/>
              <a:t>seminal</a:t>
            </a:r>
            <a:r>
              <a:rPr lang="tr-TR" dirty="0"/>
              <a:t> vezikül+-pelvik lenfatikler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Definitif</a:t>
            </a:r>
            <a:r>
              <a:rPr lang="tr-TR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Prostata 78 </a:t>
            </a:r>
            <a:r>
              <a:rPr lang="tr-TR" dirty="0" err="1"/>
              <a:t>Gy</a:t>
            </a:r>
            <a:r>
              <a:rPr lang="tr-TR" dirty="0"/>
              <a:t>/39frk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Seminal</a:t>
            </a:r>
            <a:r>
              <a:rPr lang="tr-TR" dirty="0"/>
              <a:t> veziküle 54-64 </a:t>
            </a:r>
            <a:r>
              <a:rPr lang="tr-TR" dirty="0" err="1"/>
              <a:t>Gy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Lenfatiklere 50 </a:t>
            </a:r>
            <a:r>
              <a:rPr lang="tr-TR" dirty="0" err="1"/>
              <a:t>Gy</a:t>
            </a:r>
            <a:r>
              <a:rPr lang="tr-TR" dirty="0"/>
              <a:t>/25 </a:t>
            </a:r>
            <a:r>
              <a:rPr lang="tr-TR" dirty="0" err="1"/>
              <a:t>frk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Hipofraksiyonasyon:60 </a:t>
            </a:r>
            <a:r>
              <a:rPr lang="tr-TR" dirty="0" err="1"/>
              <a:t>Gy</a:t>
            </a:r>
            <a:r>
              <a:rPr lang="tr-TR" dirty="0"/>
              <a:t>/30 </a:t>
            </a:r>
            <a:r>
              <a:rPr lang="tr-TR" dirty="0" err="1"/>
              <a:t>frk</a:t>
            </a:r>
            <a:r>
              <a:rPr lang="tr-TR" dirty="0"/>
              <a:t> veya 70 </a:t>
            </a:r>
            <a:r>
              <a:rPr lang="tr-TR" dirty="0" err="1"/>
              <a:t>Gy</a:t>
            </a:r>
            <a:r>
              <a:rPr lang="tr-TR" dirty="0"/>
              <a:t>/28frk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Adjuvan/salvaj:70Gy/35frk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398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2DEAB8-D7F5-D0F5-867A-A4DAB831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PROSTAT KANSERİ-EVRELEME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A7C923-6571-F46F-03A8-A2B6044F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T1: klinik olarak saptanmayan </a:t>
            </a:r>
            <a:r>
              <a:rPr lang="tr-TR" dirty="0" err="1"/>
              <a:t>palpabl</a:t>
            </a:r>
            <a:r>
              <a:rPr lang="tr-TR" dirty="0"/>
              <a:t> </a:t>
            </a:r>
            <a:r>
              <a:rPr lang="tr-TR" dirty="0" err="1"/>
              <a:t>omayan</a:t>
            </a:r>
            <a:r>
              <a:rPr lang="tr-TR" dirty="0"/>
              <a:t> tümör</a:t>
            </a:r>
          </a:p>
          <a:p>
            <a:r>
              <a:rPr lang="tr-TR" dirty="0"/>
              <a:t>T2: </a:t>
            </a:r>
            <a:r>
              <a:rPr lang="tr-TR" dirty="0" err="1"/>
              <a:t>tm</a:t>
            </a:r>
            <a:r>
              <a:rPr lang="tr-TR" dirty="0"/>
              <a:t> klinik olarak saptanabilir ve prostata sınırlı hastalık</a:t>
            </a:r>
          </a:p>
          <a:p>
            <a:r>
              <a:rPr lang="tr-TR" dirty="0"/>
              <a:t>T2a: prostatın bir lobunda yarısından az</a:t>
            </a:r>
          </a:p>
          <a:p>
            <a:r>
              <a:rPr lang="tr-TR" dirty="0"/>
              <a:t>T2b: prostatın bir lobunda yarıdan fazla</a:t>
            </a:r>
          </a:p>
          <a:p>
            <a:r>
              <a:rPr lang="tr-TR" dirty="0"/>
              <a:t>T2c: prostatın her iki lobunda </a:t>
            </a:r>
          </a:p>
          <a:p>
            <a:r>
              <a:rPr lang="tr-TR" dirty="0"/>
              <a:t>T3a: </a:t>
            </a:r>
            <a:r>
              <a:rPr lang="tr-TR" dirty="0" err="1"/>
              <a:t>ekstraprostatik</a:t>
            </a:r>
            <a:r>
              <a:rPr lang="tr-TR" dirty="0"/>
              <a:t> yayılım</a:t>
            </a:r>
          </a:p>
          <a:p>
            <a:r>
              <a:rPr lang="tr-TR" dirty="0"/>
              <a:t>T3b: </a:t>
            </a:r>
            <a:r>
              <a:rPr lang="tr-TR" dirty="0" err="1"/>
              <a:t>seminal</a:t>
            </a:r>
            <a:r>
              <a:rPr lang="tr-TR" dirty="0"/>
              <a:t> vezikül tutulumu</a:t>
            </a:r>
          </a:p>
          <a:p>
            <a:r>
              <a:rPr lang="tr-TR" dirty="0"/>
              <a:t>T4 : komşu organ invazyonu (rektum, mesane, </a:t>
            </a:r>
            <a:r>
              <a:rPr lang="tr-TR" dirty="0" err="1"/>
              <a:t>eksternal</a:t>
            </a:r>
            <a:r>
              <a:rPr lang="tr-TR" dirty="0"/>
              <a:t> </a:t>
            </a:r>
            <a:r>
              <a:rPr lang="tr-TR" dirty="0" err="1"/>
              <a:t>sfinkter</a:t>
            </a:r>
            <a:r>
              <a:rPr lang="tr-TR" dirty="0"/>
              <a:t>, </a:t>
            </a:r>
            <a:r>
              <a:rPr lang="tr-TR" dirty="0" err="1"/>
              <a:t>levator</a:t>
            </a:r>
            <a:r>
              <a:rPr lang="tr-TR" dirty="0"/>
              <a:t> kaslar, pelvik duvar gibi)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199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AB0AF5-1D84-434F-31DF-C1493CE9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TOKSİSİTE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8130F6-AA83-C3ED-6C68-3F63D95A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AKUT:  </a:t>
            </a:r>
          </a:p>
          <a:p>
            <a:pPr lvl="1"/>
            <a:r>
              <a:rPr lang="tr-TR" sz="2000" dirty="0" err="1"/>
              <a:t>dizüri</a:t>
            </a:r>
            <a:r>
              <a:rPr lang="tr-TR" sz="2000" dirty="0"/>
              <a:t>, </a:t>
            </a:r>
            <a:r>
              <a:rPr lang="tr-TR" sz="2000" dirty="0" err="1"/>
              <a:t>urgency</a:t>
            </a:r>
            <a:r>
              <a:rPr lang="tr-TR" sz="2000" dirty="0"/>
              <a:t>, </a:t>
            </a:r>
            <a:r>
              <a:rPr lang="tr-TR" sz="2000" dirty="0" err="1"/>
              <a:t>nokturi</a:t>
            </a:r>
            <a:r>
              <a:rPr lang="tr-TR" sz="2000" dirty="0"/>
              <a:t>, </a:t>
            </a:r>
            <a:r>
              <a:rPr lang="tr-TR" sz="2000" dirty="0" err="1"/>
              <a:t>uriner</a:t>
            </a:r>
            <a:r>
              <a:rPr lang="tr-TR" sz="2000" dirty="0"/>
              <a:t> retansiyon, </a:t>
            </a:r>
            <a:r>
              <a:rPr lang="tr-TR" sz="2000" dirty="0" err="1"/>
              <a:t>proktit</a:t>
            </a:r>
            <a:r>
              <a:rPr lang="tr-TR" sz="2000" dirty="0"/>
              <a:t>, </a:t>
            </a:r>
            <a:r>
              <a:rPr lang="tr-TR" sz="2000" dirty="0" err="1"/>
              <a:t>diare</a:t>
            </a:r>
            <a:r>
              <a:rPr lang="tr-TR" sz="2000" dirty="0"/>
              <a:t>, halsizlik</a:t>
            </a:r>
          </a:p>
          <a:p>
            <a:pPr lvl="1"/>
            <a:r>
              <a:rPr lang="tr-TR" sz="2000" dirty="0"/>
              <a:t> </a:t>
            </a:r>
            <a:r>
              <a:rPr lang="tr-TR" sz="2800" dirty="0"/>
              <a:t>GEÇ:</a:t>
            </a:r>
          </a:p>
          <a:p>
            <a:pPr lvl="1"/>
            <a:r>
              <a:rPr lang="tr-TR" sz="2800" dirty="0"/>
              <a:t> </a:t>
            </a:r>
            <a:r>
              <a:rPr lang="tr-TR" sz="2000" dirty="0" err="1"/>
              <a:t>uriner</a:t>
            </a:r>
            <a:r>
              <a:rPr lang="tr-TR" sz="2000" dirty="0"/>
              <a:t> </a:t>
            </a:r>
            <a:r>
              <a:rPr lang="tr-TR" sz="2000" dirty="0" err="1"/>
              <a:t>striktür</a:t>
            </a:r>
            <a:r>
              <a:rPr lang="tr-TR" sz="2000" dirty="0"/>
              <a:t>, rektal kanama, </a:t>
            </a:r>
            <a:r>
              <a:rPr lang="tr-TR" sz="2000" dirty="0" err="1"/>
              <a:t>ejakulsyon</a:t>
            </a:r>
            <a:r>
              <a:rPr lang="tr-TR" sz="2000" dirty="0"/>
              <a:t> bozukluğu, hematüri</a:t>
            </a:r>
          </a:p>
          <a:p>
            <a:pPr lvl="1"/>
            <a:r>
              <a:rPr lang="tr-TR" dirty="0"/>
              <a:t>ADT ye bağlı:</a:t>
            </a:r>
          </a:p>
          <a:p>
            <a:pPr lvl="1"/>
            <a:r>
              <a:rPr lang="tr-TR" dirty="0"/>
              <a:t> </a:t>
            </a:r>
            <a:r>
              <a:rPr lang="tr-TR" sz="2000" dirty="0"/>
              <a:t>sıcak basmalar, libido </a:t>
            </a:r>
            <a:r>
              <a:rPr lang="tr-TR" sz="2000" dirty="0" err="1"/>
              <a:t>kaybı,kas</a:t>
            </a:r>
            <a:r>
              <a:rPr lang="tr-TR" sz="2000" dirty="0"/>
              <a:t> </a:t>
            </a:r>
            <a:r>
              <a:rPr lang="tr-TR" sz="2000" dirty="0" err="1"/>
              <a:t>kütlsinde</a:t>
            </a:r>
            <a:r>
              <a:rPr lang="tr-TR" sz="2000" dirty="0"/>
              <a:t> azalma anemi osteoporoz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377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887D81-8F64-1FB3-43AF-66E50421A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46" y="647294"/>
            <a:ext cx="6071962" cy="503972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8D37CF9-F5B0-FEEC-73AB-ADB7710E4023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81243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tıbbi görüntüleme, radyoloji, tıbbi, tıbbi radyografi içeren bir resim&#10;&#10;Açıklama otomatik olarak oluşturuldu">
            <a:extLst>
              <a:ext uri="{FF2B5EF4-FFF2-40B4-BE49-F238E27FC236}">
                <a16:creationId xmlns:a16="http://schemas.microsoft.com/office/drawing/2014/main" id="{8D20198A-0A96-5F3A-1102-276FDB84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64" y="841248"/>
            <a:ext cx="5033177" cy="51755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56B565E-06EE-C477-7532-5A2D9C5EF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3" y="1194727"/>
            <a:ext cx="5092361" cy="44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2585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1749</TotalTime>
  <Words>283</Words>
  <Application>Microsoft Office PowerPoint</Application>
  <PresentationFormat>Geniş ekran</PresentationFormat>
  <Paragraphs>73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Geçmişe bakış</vt:lpstr>
      <vt:lpstr>GENİTOÜRİNER SİSTEM KANSERLERİNDE RADYOTERAPİ-1</vt:lpstr>
      <vt:lpstr>KAVRAMLAR</vt:lpstr>
      <vt:lpstr>HANGİ KANSERLER?</vt:lpstr>
      <vt:lpstr>SİMULASYON</vt:lpstr>
      <vt:lpstr>PROSTAT KANSERİ</vt:lpstr>
      <vt:lpstr>PROSTAT KANSERİ-EVRELEME</vt:lpstr>
      <vt:lpstr>TOKSİSİTE</vt:lpstr>
      <vt:lpstr>PowerPoint Sunusu</vt:lpstr>
      <vt:lpstr>PowerPoint Sunusu</vt:lpstr>
      <vt:lpstr>PROSTAT SBRT</vt:lpstr>
      <vt:lpstr>PROSTAT BRAKİTERAPİSİ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GENİTOÜRİNER SİSTEM KANSERLERİNDE RADYOTERAPİ</dc:title>
  <dc:creator>yunus babayiğit</dc:creator>
  <cp:lastModifiedBy>yunus babayiğit</cp:lastModifiedBy>
  <cp:revision>17</cp:revision>
  <dcterms:created xsi:type="dcterms:W3CDTF">2023-11-19T19:29:10Z</dcterms:created>
  <dcterms:modified xsi:type="dcterms:W3CDTF">2024-06-02T20:52:20Z</dcterms:modified>
</cp:coreProperties>
</file>