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336" r:id="rId4"/>
    <p:sldId id="293" r:id="rId5"/>
    <p:sldId id="307" r:id="rId6"/>
    <p:sldId id="308" r:id="rId7"/>
    <p:sldId id="309" r:id="rId8"/>
    <p:sldId id="310" r:id="rId9"/>
    <p:sldId id="311" r:id="rId10"/>
    <p:sldId id="313" r:id="rId11"/>
    <p:sldId id="316" r:id="rId12"/>
    <p:sldId id="317" r:id="rId13"/>
    <p:sldId id="318" r:id="rId14"/>
    <p:sldId id="319" r:id="rId15"/>
    <p:sldId id="328" r:id="rId16"/>
    <p:sldId id="320" r:id="rId17"/>
    <p:sldId id="321" r:id="rId18"/>
    <p:sldId id="331" r:id="rId19"/>
    <p:sldId id="325" r:id="rId20"/>
    <p:sldId id="326" r:id="rId21"/>
    <p:sldId id="332" r:id="rId22"/>
    <p:sldId id="322" r:id="rId23"/>
    <p:sldId id="327" r:id="rId24"/>
    <p:sldId id="333" r:id="rId25"/>
    <p:sldId id="323" r:id="rId26"/>
    <p:sldId id="324" r:id="rId27"/>
    <p:sldId id="33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9600"/>
    <a:srgbClr val="253600"/>
    <a:srgbClr val="6C2900"/>
    <a:srgbClr val="2597FF"/>
    <a:srgbClr val="FF9E1D"/>
    <a:srgbClr val="D68B1C"/>
    <a:srgbClr val="6CA800"/>
    <a:srgbClr val="EE7D00"/>
    <a:srgbClr val="552579"/>
    <a:srgbClr val="D096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ema Uygulanmış Stil 2 - Vurgu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98" autoAdjust="0"/>
    <p:restoredTop sz="94660"/>
  </p:normalViewPr>
  <p:slideViewPr>
    <p:cSldViewPr>
      <p:cViewPr varScale="1">
        <p:scale>
          <a:sx n="110" d="100"/>
          <a:sy n="110" d="100"/>
        </p:scale>
        <p:origin x="-1632" y="-96"/>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420CDD-8B8D-471F-9B43-D972CB8B41D7}" type="doc">
      <dgm:prSet loTypeId="urn:microsoft.com/office/officeart/2005/8/layout/arrow5" loCatId="relationship" qsTypeId="urn:microsoft.com/office/officeart/2005/8/quickstyle/simple1" qsCatId="simple" csTypeId="urn:microsoft.com/office/officeart/2005/8/colors/colorful1" csCatId="colorful" phldr="1"/>
      <dgm:spPr/>
      <dgm:t>
        <a:bodyPr/>
        <a:lstStyle/>
        <a:p>
          <a:endParaRPr lang="tr-TR"/>
        </a:p>
      </dgm:t>
    </dgm:pt>
    <dgm:pt modelId="{63C05F40-F8CC-4C82-9886-7C500F66C243}">
      <dgm:prSet phldrT="[Metin]"/>
      <dgm:spPr/>
      <dgm:t>
        <a:bodyPr/>
        <a:lstStyle/>
        <a:p>
          <a:r>
            <a:rPr lang="tr-TR" dirty="0" smtClean="0"/>
            <a:t>Uygunluk</a:t>
          </a:r>
          <a:endParaRPr lang="tr-TR" dirty="0"/>
        </a:p>
      </dgm:t>
    </dgm:pt>
    <dgm:pt modelId="{7B43940F-FAE7-4175-9ABB-6A1C9A30EE86}" type="parTrans" cxnId="{69B3DDFF-983D-43ED-AD0A-E2B60ED6E059}">
      <dgm:prSet/>
      <dgm:spPr/>
      <dgm:t>
        <a:bodyPr/>
        <a:lstStyle/>
        <a:p>
          <a:endParaRPr lang="tr-TR"/>
        </a:p>
      </dgm:t>
    </dgm:pt>
    <dgm:pt modelId="{1F29CAF4-5C1A-4F93-8444-649DBE2561C0}" type="sibTrans" cxnId="{69B3DDFF-983D-43ED-AD0A-E2B60ED6E059}">
      <dgm:prSet/>
      <dgm:spPr/>
      <dgm:t>
        <a:bodyPr/>
        <a:lstStyle/>
        <a:p>
          <a:endParaRPr lang="tr-TR"/>
        </a:p>
      </dgm:t>
    </dgm:pt>
    <dgm:pt modelId="{75156DB8-4D75-4F1D-9061-731C9D585E7C}">
      <dgm:prSet phldrT="[Metin]"/>
      <dgm:spPr/>
      <dgm:t>
        <a:bodyPr/>
        <a:lstStyle/>
        <a:p>
          <a:r>
            <a:rPr lang="tr-TR" dirty="0" smtClean="0"/>
            <a:t>Güvenirlik</a:t>
          </a:r>
          <a:endParaRPr lang="tr-TR" dirty="0"/>
        </a:p>
      </dgm:t>
    </dgm:pt>
    <dgm:pt modelId="{246F2C2E-CD99-42E0-B163-6A0CB06CA0B4}" type="parTrans" cxnId="{D0BAEB0B-739A-4BF6-A12E-27C8BC5BBC31}">
      <dgm:prSet/>
      <dgm:spPr/>
      <dgm:t>
        <a:bodyPr/>
        <a:lstStyle/>
        <a:p>
          <a:endParaRPr lang="tr-TR"/>
        </a:p>
      </dgm:t>
    </dgm:pt>
    <dgm:pt modelId="{AD1CE319-817A-41C0-B312-A766EF8C2BD1}" type="sibTrans" cxnId="{D0BAEB0B-739A-4BF6-A12E-27C8BC5BBC31}">
      <dgm:prSet/>
      <dgm:spPr/>
      <dgm:t>
        <a:bodyPr/>
        <a:lstStyle/>
        <a:p>
          <a:endParaRPr lang="tr-TR"/>
        </a:p>
      </dgm:t>
    </dgm:pt>
    <dgm:pt modelId="{3A9A82A4-3950-454C-B4F3-32818858FA70}" type="pres">
      <dgm:prSet presAssocID="{AA420CDD-8B8D-471F-9B43-D972CB8B41D7}" presName="diagram" presStyleCnt="0">
        <dgm:presLayoutVars>
          <dgm:dir/>
          <dgm:resizeHandles val="exact"/>
        </dgm:presLayoutVars>
      </dgm:prSet>
      <dgm:spPr/>
      <dgm:t>
        <a:bodyPr/>
        <a:lstStyle/>
        <a:p>
          <a:endParaRPr lang="tr-TR"/>
        </a:p>
      </dgm:t>
    </dgm:pt>
    <dgm:pt modelId="{794280F1-782F-4A38-9F4A-073DAE3EE477}" type="pres">
      <dgm:prSet presAssocID="{63C05F40-F8CC-4C82-9886-7C500F66C243}" presName="arrow" presStyleLbl="node1" presStyleIdx="0" presStyleCnt="2" custScaleY="100102">
        <dgm:presLayoutVars>
          <dgm:bulletEnabled val="1"/>
        </dgm:presLayoutVars>
      </dgm:prSet>
      <dgm:spPr/>
      <dgm:t>
        <a:bodyPr/>
        <a:lstStyle/>
        <a:p>
          <a:endParaRPr lang="tr-TR"/>
        </a:p>
      </dgm:t>
    </dgm:pt>
    <dgm:pt modelId="{EDB1AAE8-5F9A-4F92-A67C-45C5EE404E1B}" type="pres">
      <dgm:prSet presAssocID="{75156DB8-4D75-4F1D-9061-731C9D585E7C}" presName="arrow" presStyleLbl="node1" presStyleIdx="1" presStyleCnt="2" custScaleY="100102">
        <dgm:presLayoutVars>
          <dgm:bulletEnabled val="1"/>
        </dgm:presLayoutVars>
      </dgm:prSet>
      <dgm:spPr/>
      <dgm:t>
        <a:bodyPr/>
        <a:lstStyle/>
        <a:p>
          <a:endParaRPr lang="tr-TR"/>
        </a:p>
      </dgm:t>
    </dgm:pt>
  </dgm:ptLst>
  <dgm:cxnLst>
    <dgm:cxn modelId="{F93A81A5-3DAD-4BD9-9609-86EDE3426A08}" type="presOf" srcId="{75156DB8-4D75-4F1D-9061-731C9D585E7C}" destId="{EDB1AAE8-5F9A-4F92-A67C-45C5EE404E1B}" srcOrd="0" destOrd="0" presId="urn:microsoft.com/office/officeart/2005/8/layout/arrow5"/>
    <dgm:cxn modelId="{D0BAEB0B-739A-4BF6-A12E-27C8BC5BBC31}" srcId="{AA420CDD-8B8D-471F-9B43-D972CB8B41D7}" destId="{75156DB8-4D75-4F1D-9061-731C9D585E7C}" srcOrd="1" destOrd="0" parTransId="{246F2C2E-CD99-42E0-B163-6A0CB06CA0B4}" sibTransId="{AD1CE319-817A-41C0-B312-A766EF8C2BD1}"/>
    <dgm:cxn modelId="{1E26C86B-55D7-4D71-8A41-4F5881D8418C}" type="presOf" srcId="{63C05F40-F8CC-4C82-9886-7C500F66C243}" destId="{794280F1-782F-4A38-9F4A-073DAE3EE477}" srcOrd="0" destOrd="0" presId="urn:microsoft.com/office/officeart/2005/8/layout/arrow5"/>
    <dgm:cxn modelId="{69B3DDFF-983D-43ED-AD0A-E2B60ED6E059}" srcId="{AA420CDD-8B8D-471F-9B43-D972CB8B41D7}" destId="{63C05F40-F8CC-4C82-9886-7C500F66C243}" srcOrd="0" destOrd="0" parTransId="{7B43940F-FAE7-4175-9ABB-6A1C9A30EE86}" sibTransId="{1F29CAF4-5C1A-4F93-8444-649DBE2561C0}"/>
    <dgm:cxn modelId="{256F475D-832A-41EE-A8E3-048336D547AB}" type="presOf" srcId="{AA420CDD-8B8D-471F-9B43-D972CB8B41D7}" destId="{3A9A82A4-3950-454C-B4F3-32818858FA70}" srcOrd="0" destOrd="0" presId="urn:microsoft.com/office/officeart/2005/8/layout/arrow5"/>
    <dgm:cxn modelId="{140D5782-18A4-4336-A2BB-74CCADDFE58B}" type="presParOf" srcId="{3A9A82A4-3950-454C-B4F3-32818858FA70}" destId="{794280F1-782F-4A38-9F4A-073DAE3EE477}" srcOrd="0" destOrd="0" presId="urn:microsoft.com/office/officeart/2005/8/layout/arrow5"/>
    <dgm:cxn modelId="{E9284975-6E6E-4555-9724-7AA11B4697D5}" type="presParOf" srcId="{3A9A82A4-3950-454C-B4F3-32818858FA70}" destId="{EDB1AAE8-5F9A-4F92-A67C-45C5EE404E1B}"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4280F1-782F-4A38-9F4A-073DAE3EE477}">
      <dsp:nvSpPr>
        <dsp:cNvPr id="0" name=""/>
        <dsp:cNvSpPr/>
      </dsp:nvSpPr>
      <dsp:spPr>
        <a:xfrm rot="16200000">
          <a:off x="709" y="296"/>
          <a:ext cx="1829999" cy="1831866"/>
        </a:xfrm>
        <a:prstGeom prst="downArrow">
          <a:avLst>
            <a:gd name="adj1" fmla="val 50000"/>
            <a:gd name="adj2" fmla="val 35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tr-TR" sz="2200" kern="1200" dirty="0" smtClean="0"/>
            <a:t>Uygunluk</a:t>
          </a:r>
          <a:endParaRPr lang="tr-TR" sz="2200" kern="1200" dirty="0"/>
        </a:p>
      </dsp:txBody>
      <dsp:txXfrm rot="5400000">
        <a:off x="-224" y="458729"/>
        <a:ext cx="1511616" cy="914999"/>
      </dsp:txXfrm>
    </dsp:sp>
    <dsp:sp modelId="{EDB1AAE8-5F9A-4F92-A67C-45C5EE404E1B}">
      <dsp:nvSpPr>
        <dsp:cNvPr id="0" name=""/>
        <dsp:cNvSpPr/>
      </dsp:nvSpPr>
      <dsp:spPr>
        <a:xfrm rot="5400000">
          <a:off x="2292326" y="296"/>
          <a:ext cx="1829999" cy="1831866"/>
        </a:xfrm>
        <a:prstGeom prst="downArrow">
          <a:avLst>
            <a:gd name="adj1" fmla="val 50000"/>
            <a:gd name="adj2" fmla="val 35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tr-TR" sz="2200" kern="1200" dirty="0" smtClean="0"/>
            <a:t>Güvenirlik</a:t>
          </a:r>
          <a:endParaRPr lang="tr-TR" sz="2200" kern="1200" dirty="0"/>
        </a:p>
      </dsp:txBody>
      <dsp:txXfrm rot="-5400000">
        <a:off x="2611643" y="458729"/>
        <a:ext cx="1511616" cy="914999"/>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977194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29213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6768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5708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7804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6901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6713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88381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03215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8098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8292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3074F12-AA26-4AC8-9962-C36BB8F32554}" type="datetimeFigureOut">
              <a:rPr lang="en-US" smtClean="0"/>
              <a:pPr/>
              <a:t>11/29/2017</a:t>
            </a:fld>
            <a:endParaRPr lang="en-US"/>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3515045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96260" y="4497935"/>
            <a:ext cx="8551480" cy="763525"/>
          </a:xfrm>
          <a:effectLst>
            <a:outerShdw blurRad="50800" dist="38100" dir="2700000" algn="tl" rotWithShape="0">
              <a:prstClr val="black">
                <a:alpha val="63000"/>
              </a:prstClr>
            </a:outerShdw>
          </a:effectLst>
        </p:spPr>
        <p:txBody>
          <a:bodyPr>
            <a:normAutofit/>
          </a:bodyPr>
          <a:lstStyle/>
          <a:p>
            <a:r>
              <a:rPr lang="tr-TR" b="1" dirty="0" smtClean="0">
                <a:solidFill>
                  <a:schemeClr val="bg1"/>
                </a:solidFill>
              </a:rPr>
              <a:t>ÖLÇME-DEĞERLENDİRME 4. DERS</a:t>
            </a:r>
            <a:endParaRPr lang="en-US" b="1" dirty="0">
              <a:solidFill>
                <a:schemeClr val="bg1"/>
              </a:solidFill>
            </a:endParaRPr>
          </a:p>
        </p:txBody>
      </p:sp>
      <p:pic>
        <p:nvPicPr>
          <p:cNvPr id="1026" name="Picture 2" descr="j0300840"/>
          <p:cNvPicPr>
            <a:picLocks noChangeAspect="1" noChangeArrowheads="1"/>
          </p:cNvPicPr>
          <p:nvPr/>
        </p:nvPicPr>
        <p:blipFill>
          <a:blip r:embed="rId3" cstate="print">
            <a:grayscl/>
          </a:blip>
          <a:srcRect/>
          <a:stretch>
            <a:fillRect/>
          </a:stretch>
        </p:blipFill>
        <p:spPr bwMode="auto">
          <a:xfrm>
            <a:off x="0" y="0"/>
            <a:ext cx="2247900" cy="1895475"/>
          </a:xfrm>
          <a:prstGeom prst="rect">
            <a:avLst/>
          </a:prstGeom>
          <a:noFill/>
          <a:ln w="9525">
            <a:noFill/>
            <a:miter lim="800000"/>
            <a:headEnd/>
            <a:tailEnd/>
          </a:ln>
        </p:spPr>
      </p:pic>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825625"/>
            <a:ext cx="8093365" cy="4351338"/>
          </a:xfrm>
        </p:spPr>
        <p:style>
          <a:lnRef idx="2">
            <a:schemeClr val="accent6">
              <a:shade val="50000"/>
            </a:schemeClr>
          </a:lnRef>
          <a:fillRef idx="1">
            <a:schemeClr val="accent6"/>
          </a:fillRef>
          <a:effectRef idx="0">
            <a:schemeClr val="accent6"/>
          </a:effectRef>
          <a:fontRef idx="minor">
            <a:schemeClr val="lt1"/>
          </a:fontRef>
        </p:style>
        <p:txBody>
          <a:bodyPr>
            <a:noAutofit/>
          </a:bodyPr>
          <a:lstStyle/>
          <a:p>
            <a:pPr algn="just">
              <a:lnSpc>
                <a:spcPct val="150000"/>
              </a:lnSpc>
            </a:pPr>
            <a:r>
              <a:rPr lang="tr-TR" sz="2100" b="1" dirty="0">
                <a:solidFill>
                  <a:schemeClr val="tx1"/>
                </a:solidFill>
              </a:rPr>
              <a:t>Örneğin; </a:t>
            </a:r>
            <a:r>
              <a:rPr lang="tr-TR" sz="2100" dirty="0">
                <a:solidFill>
                  <a:schemeClr val="tx1"/>
                </a:solidFill>
              </a:rPr>
              <a:t>bir öğretmen derste aktif olan, soru soran, sorulara cevap veren, zeki olan bir öğrenci için sınavlarda başarılı olacağının tahminini yapması veya </a:t>
            </a:r>
            <a:r>
              <a:rPr lang="tr-TR" sz="2100" dirty="0" err="1">
                <a:solidFill>
                  <a:schemeClr val="tx1"/>
                </a:solidFill>
              </a:rPr>
              <a:t>YGS’de</a:t>
            </a:r>
            <a:r>
              <a:rPr lang="tr-TR" sz="2100" dirty="0">
                <a:solidFill>
                  <a:schemeClr val="tx1"/>
                </a:solidFill>
              </a:rPr>
              <a:t> ilk 1000’e giren bir öğrencinin üniversite öğreniminde ve gelecekteki yaşamında başarılı olacak denmesi birer yordamadır. </a:t>
            </a:r>
          </a:p>
          <a:p>
            <a:pPr algn="just">
              <a:lnSpc>
                <a:spcPct val="150000"/>
              </a:lnSpc>
            </a:pPr>
            <a:r>
              <a:rPr lang="tr-TR" sz="2100" dirty="0">
                <a:solidFill>
                  <a:schemeClr val="tx1"/>
                </a:solidFill>
              </a:rPr>
              <a:t>Yordama geçerliği, özellikle seçme ve yerleştirme amacıyla kullanılan testlerde aranır. ÖSYM tarafından yapılan seçme ve yerleştirme sınavları da (KPSS, YGS, YDS gibi) yordama geçerliğiyle alakalıdır. </a:t>
            </a:r>
          </a:p>
          <a:p>
            <a:endParaRPr lang="tr-TR" sz="2000" dirty="0">
              <a:solidFill>
                <a:schemeClr val="tx1"/>
              </a:solidFill>
            </a:endParaRPr>
          </a:p>
        </p:txBody>
      </p:sp>
      <p:sp>
        <p:nvSpPr>
          <p:cNvPr id="4" name="Başlık 1"/>
          <p:cNvSpPr>
            <a:spLocks noGrp="1"/>
          </p:cNvSpPr>
          <p:nvPr>
            <p:ph type="title"/>
          </p:nvPr>
        </p:nvSpPr>
        <p:spPr>
          <a:xfrm>
            <a:off x="448965" y="365126"/>
            <a:ext cx="8066385"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4012813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825625"/>
            <a:ext cx="8066385" cy="4351338"/>
          </a:xfrm>
        </p:spPr>
        <p:style>
          <a:lnRef idx="3">
            <a:schemeClr val="lt1"/>
          </a:lnRef>
          <a:fillRef idx="1">
            <a:schemeClr val="accent1"/>
          </a:fillRef>
          <a:effectRef idx="1">
            <a:schemeClr val="accent1"/>
          </a:effectRef>
          <a:fontRef idx="minor">
            <a:schemeClr val="lt1"/>
          </a:fontRef>
        </p:style>
        <p:txBody>
          <a:bodyPr>
            <a:normAutofit/>
          </a:bodyPr>
          <a:lstStyle/>
          <a:p>
            <a:pPr algn="just">
              <a:lnSpc>
                <a:spcPct val="150000"/>
              </a:lnSpc>
            </a:pPr>
            <a:r>
              <a:rPr lang="tr-TR" sz="2500" b="1" dirty="0">
                <a:solidFill>
                  <a:schemeClr val="tx1"/>
                </a:solidFill>
              </a:rPr>
              <a:t>2.1.3. Yapı geçerliği: </a:t>
            </a:r>
            <a:r>
              <a:rPr lang="tr-TR" sz="2500" dirty="0">
                <a:solidFill>
                  <a:schemeClr val="tx1"/>
                </a:solidFill>
              </a:rPr>
              <a:t>Yapı, testin oluşumuyla ilgilidir. Testin oluşumu belirlediğimiz amaca hizmet ediyorsa, o testin yapı geçerliği yüksektir. Yani hazırlanan testteki tüm soruların ölçülmek istenen özellikle ilgili olması gerekir. </a:t>
            </a:r>
            <a:endParaRPr lang="tr-TR" sz="2500" dirty="0" smtClean="0">
              <a:solidFill>
                <a:schemeClr val="tx1"/>
              </a:solidFill>
            </a:endParaRPr>
          </a:p>
          <a:p>
            <a:pPr algn="just">
              <a:lnSpc>
                <a:spcPct val="150000"/>
              </a:lnSpc>
            </a:pPr>
            <a:r>
              <a:rPr lang="tr-TR" sz="2500" b="1" dirty="0" smtClean="0">
                <a:solidFill>
                  <a:schemeClr val="tx1"/>
                </a:solidFill>
              </a:rPr>
              <a:t>Örneğin</a:t>
            </a:r>
            <a:r>
              <a:rPr lang="tr-TR" sz="2500" b="1" dirty="0">
                <a:solidFill>
                  <a:schemeClr val="tx1"/>
                </a:solidFill>
              </a:rPr>
              <a:t>; </a:t>
            </a:r>
            <a:r>
              <a:rPr lang="tr-TR" sz="2500" dirty="0">
                <a:solidFill>
                  <a:schemeClr val="tx1"/>
                </a:solidFill>
              </a:rPr>
              <a:t>tarih dersi sınavında matematik soruları sorulması yapı geçerliliğini düşürür. </a:t>
            </a:r>
          </a:p>
        </p:txBody>
      </p:sp>
      <p:sp>
        <p:nvSpPr>
          <p:cNvPr id="4" name="Başlık 1"/>
          <p:cNvSpPr>
            <a:spLocks noGrp="1"/>
          </p:cNvSpPr>
          <p:nvPr>
            <p:ph type="title"/>
          </p:nvPr>
        </p:nvSpPr>
        <p:spPr>
          <a:xfrm>
            <a:off x="448965" y="365126"/>
            <a:ext cx="8066385"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1402270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825625"/>
            <a:ext cx="8066385" cy="4351338"/>
          </a:xfrm>
        </p:spPr>
        <p:style>
          <a:lnRef idx="3">
            <a:schemeClr val="lt1"/>
          </a:lnRef>
          <a:fillRef idx="1">
            <a:schemeClr val="accent2"/>
          </a:fillRef>
          <a:effectRef idx="1">
            <a:schemeClr val="accent2"/>
          </a:effectRef>
          <a:fontRef idx="minor">
            <a:schemeClr val="lt1"/>
          </a:fontRef>
        </p:style>
        <p:txBody>
          <a:bodyPr>
            <a:normAutofit/>
          </a:bodyPr>
          <a:lstStyle/>
          <a:p>
            <a:pPr algn="just">
              <a:lnSpc>
                <a:spcPct val="150000"/>
              </a:lnSpc>
            </a:pPr>
            <a:r>
              <a:rPr lang="tr-TR" sz="2400" dirty="0">
                <a:solidFill>
                  <a:schemeClr val="tx1"/>
                </a:solidFill>
              </a:rPr>
              <a:t>Yapı geçerliği, bir ölçme aracının ölçmeye çalıştığı özellik ile nasıl bir yapıyı ortaya koymaya çalışıyorsa o yapıyı gerçekten ölçebilmesidir. Yani </a:t>
            </a:r>
            <a:r>
              <a:rPr lang="tr-TR" sz="2400" b="1" dirty="0">
                <a:solidFill>
                  <a:schemeClr val="tx1"/>
                </a:solidFill>
              </a:rPr>
              <a:t>hazırlanan testte ölçülmek istenen yapının bölümleri gerçekte neyi ölçmek istiyorsa uygulamada da onu ölçmelidir. </a:t>
            </a:r>
            <a:r>
              <a:rPr lang="tr-TR" sz="2400" dirty="0">
                <a:solidFill>
                  <a:schemeClr val="tx1"/>
                </a:solidFill>
              </a:rPr>
              <a:t>Başarıyı ölçmek istiyorsak soruların tamamı bununla ilgili olmalıdır. </a:t>
            </a:r>
          </a:p>
        </p:txBody>
      </p:sp>
      <p:sp>
        <p:nvSpPr>
          <p:cNvPr id="4" name="Başlık 1"/>
          <p:cNvSpPr>
            <a:spLocks noGrp="1"/>
          </p:cNvSpPr>
          <p:nvPr>
            <p:ph type="title"/>
          </p:nvPr>
        </p:nvSpPr>
        <p:spPr>
          <a:xfrm>
            <a:off x="448965" y="365126"/>
            <a:ext cx="8066385"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1316256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70" y="1443835"/>
            <a:ext cx="7886700" cy="4351338"/>
          </a:xfrm>
        </p:spPr>
        <p:style>
          <a:lnRef idx="2">
            <a:schemeClr val="accent5"/>
          </a:lnRef>
          <a:fillRef idx="1">
            <a:schemeClr val="lt1"/>
          </a:fillRef>
          <a:effectRef idx="0">
            <a:schemeClr val="accent5"/>
          </a:effectRef>
          <a:fontRef idx="minor">
            <a:schemeClr val="dk1"/>
          </a:fontRef>
        </p:style>
        <p:txBody>
          <a:bodyPr>
            <a:normAutofit/>
          </a:bodyPr>
          <a:lstStyle/>
          <a:p>
            <a:pPr algn="just">
              <a:lnSpc>
                <a:spcPct val="150000"/>
              </a:lnSpc>
            </a:pPr>
            <a:r>
              <a:rPr lang="tr-TR" sz="1800" b="1" dirty="0">
                <a:solidFill>
                  <a:schemeClr val="tx1"/>
                </a:solidFill>
              </a:rPr>
              <a:t>2013 KPSS: </a:t>
            </a:r>
            <a:r>
              <a:rPr lang="tr-TR" sz="1800" dirty="0">
                <a:solidFill>
                  <a:schemeClr val="tx1"/>
                </a:solidFill>
              </a:rPr>
              <a:t>Üniversite öğrencilerindeki </a:t>
            </a:r>
            <a:r>
              <a:rPr lang="tr-TR" sz="1800" b="1" dirty="0" err="1">
                <a:solidFill>
                  <a:schemeClr val="tx1"/>
                </a:solidFill>
              </a:rPr>
              <a:t>ertelemecilik</a:t>
            </a:r>
            <a:r>
              <a:rPr lang="tr-TR" sz="1800" b="1" dirty="0">
                <a:solidFill>
                  <a:schemeClr val="tx1"/>
                </a:solidFill>
              </a:rPr>
              <a:t> </a:t>
            </a:r>
            <a:r>
              <a:rPr lang="tr-TR" sz="1800" dirty="0">
                <a:solidFill>
                  <a:schemeClr val="tx1"/>
                </a:solidFill>
              </a:rPr>
              <a:t>eğilimini belirleyen bir ölçek geliştiren araştırmacı, hazırlamış olduğu ölçeği üniversite öğrencilerinden seçtiği bir gruba posta yoluyla göndermiştir. Öğrencilerden, ölçeği cevapladıktan sonra kendisine geri postalamalarını istemiştir. Araştırmacı, öğrencilerin ölçekten aldıkları puanlar ile zarfların geri gelmesi için geçen gün sayısı arasındaki korelasyon katsayısını hesaplamıştır. </a:t>
            </a:r>
          </a:p>
          <a:p>
            <a:pPr algn="just">
              <a:lnSpc>
                <a:spcPct val="150000"/>
              </a:lnSpc>
            </a:pPr>
            <a:r>
              <a:rPr lang="tr-TR" sz="1800" b="1" dirty="0">
                <a:solidFill>
                  <a:schemeClr val="tx1"/>
                </a:solidFill>
              </a:rPr>
              <a:t>Bu korelasyon katsayısı, ölçeğin hangi özelliği hakkında bilgi verir? </a:t>
            </a:r>
            <a:endParaRPr lang="tr-TR" sz="1800" dirty="0">
              <a:solidFill>
                <a:schemeClr val="tx1"/>
              </a:solidFill>
            </a:endParaRPr>
          </a:p>
          <a:p>
            <a:pPr marL="0" indent="0" algn="just">
              <a:lnSpc>
                <a:spcPct val="150000"/>
              </a:lnSpc>
              <a:buNone/>
            </a:pPr>
            <a:r>
              <a:rPr lang="tr-TR" sz="1800" b="1" dirty="0" smtClean="0">
                <a:solidFill>
                  <a:schemeClr val="tx1"/>
                </a:solidFill>
              </a:rPr>
              <a:t>         A</a:t>
            </a:r>
            <a:r>
              <a:rPr lang="tr-TR" sz="1800" b="1" dirty="0">
                <a:solidFill>
                  <a:schemeClr val="tx1"/>
                </a:solidFill>
              </a:rPr>
              <a:t>) </a:t>
            </a:r>
            <a:r>
              <a:rPr lang="tr-TR" sz="1800" dirty="0">
                <a:solidFill>
                  <a:schemeClr val="tx1"/>
                </a:solidFill>
              </a:rPr>
              <a:t>İç tutarlılığı </a:t>
            </a:r>
            <a:r>
              <a:rPr lang="tr-TR" sz="1800" dirty="0" smtClean="0">
                <a:solidFill>
                  <a:schemeClr val="tx1"/>
                </a:solidFill>
              </a:rPr>
              <a:t> </a:t>
            </a:r>
            <a:r>
              <a:rPr lang="tr-TR" sz="1800" b="1" dirty="0" smtClean="0">
                <a:solidFill>
                  <a:schemeClr val="tx1"/>
                </a:solidFill>
              </a:rPr>
              <a:t>B</a:t>
            </a:r>
            <a:r>
              <a:rPr lang="tr-TR" sz="1800" b="1" dirty="0">
                <a:solidFill>
                  <a:schemeClr val="tx1"/>
                </a:solidFill>
              </a:rPr>
              <a:t>) </a:t>
            </a:r>
            <a:r>
              <a:rPr lang="tr-TR" sz="1800" dirty="0">
                <a:solidFill>
                  <a:schemeClr val="tx1"/>
                </a:solidFill>
              </a:rPr>
              <a:t>Yansızlığı </a:t>
            </a:r>
            <a:r>
              <a:rPr lang="tr-TR" sz="1800" dirty="0" smtClean="0">
                <a:solidFill>
                  <a:schemeClr val="tx1"/>
                </a:solidFill>
              </a:rPr>
              <a:t> </a:t>
            </a:r>
            <a:r>
              <a:rPr lang="tr-TR" sz="1800" b="1" dirty="0" smtClean="0">
                <a:solidFill>
                  <a:schemeClr val="tx1"/>
                </a:solidFill>
              </a:rPr>
              <a:t>C</a:t>
            </a:r>
            <a:r>
              <a:rPr lang="tr-TR" sz="1800" b="1" dirty="0">
                <a:solidFill>
                  <a:schemeClr val="tx1"/>
                </a:solidFill>
              </a:rPr>
              <a:t>) </a:t>
            </a:r>
            <a:r>
              <a:rPr lang="tr-TR" sz="1800" dirty="0">
                <a:solidFill>
                  <a:schemeClr val="tx1"/>
                </a:solidFill>
              </a:rPr>
              <a:t>Kullanışlılığı </a:t>
            </a:r>
            <a:r>
              <a:rPr lang="tr-TR" sz="1800" dirty="0" smtClean="0">
                <a:solidFill>
                  <a:schemeClr val="tx1"/>
                </a:solidFill>
              </a:rPr>
              <a:t> </a:t>
            </a:r>
            <a:r>
              <a:rPr lang="tr-TR" sz="1800" b="1" dirty="0" smtClean="0">
                <a:solidFill>
                  <a:schemeClr val="tx1"/>
                </a:solidFill>
              </a:rPr>
              <a:t>D</a:t>
            </a:r>
            <a:r>
              <a:rPr lang="tr-TR" sz="1800" b="1" dirty="0">
                <a:solidFill>
                  <a:schemeClr val="tx1"/>
                </a:solidFill>
              </a:rPr>
              <a:t>) </a:t>
            </a:r>
            <a:r>
              <a:rPr lang="tr-TR" sz="1800" dirty="0">
                <a:solidFill>
                  <a:schemeClr val="tx1"/>
                </a:solidFill>
              </a:rPr>
              <a:t>Kararlılığı </a:t>
            </a:r>
            <a:r>
              <a:rPr lang="tr-TR" sz="1800" dirty="0" smtClean="0">
                <a:solidFill>
                  <a:schemeClr val="tx1"/>
                </a:solidFill>
              </a:rPr>
              <a:t> </a:t>
            </a:r>
            <a:r>
              <a:rPr lang="tr-TR" sz="1800" b="1" dirty="0" smtClean="0">
                <a:solidFill>
                  <a:schemeClr val="tx1"/>
                </a:solidFill>
              </a:rPr>
              <a:t>E</a:t>
            </a:r>
            <a:r>
              <a:rPr lang="tr-TR" sz="1800" b="1" dirty="0">
                <a:solidFill>
                  <a:schemeClr val="tx1"/>
                </a:solidFill>
              </a:rPr>
              <a:t>) </a:t>
            </a:r>
            <a:r>
              <a:rPr lang="tr-TR" sz="1800" dirty="0">
                <a:solidFill>
                  <a:schemeClr val="tx1"/>
                </a:solidFill>
              </a:rPr>
              <a:t>Yapı geçerliği </a:t>
            </a:r>
            <a:endParaRPr lang="tr-TR" sz="1800" dirty="0" smtClean="0">
              <a:solidFill>
                <a:schemeClr val="tx1"/>
              </a:solidFill>
            </a:endParaRPr>
          </a:p>
          <a:p>
            <a:pPr marL="0" indent="0" algn="just">
              <a:lnSpc>
                <a:spcPct val="150000"/>
              </a:lnSpc>
              <a:buNone/>
            </a:pPr>
            <a:endParaRPr lang="tr-TR" sz="1600" dirty="0">
              <a:solidFill>
                <a:schemeClr val="tx1"/>
              </a:solidFill>
            </a:endParaRPr>
          </a:p>
        </p:txBody>
      </p:sp>
    </p:spTree>
    <p:extLst>
      <p:ext uri="{BB962C8B-B14F-4D97-AF65-F5344CB8AC3E}">
        <p14:creationId xmlns:p14="http://schemas.microsoft.com/office/powerpoint/2010/main" val="2844312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70" y="1443835"/>
            <a:ext cx="7886700" cy="4351338"/>
          </a:xfrm>
        </p:spPr>
        <p:style>
          <a:lnRef idx="2">
            <a:schemeClr val="accent3"/>
          </a:lnRef>
          <a:fillRef idx="1">
            <a:schemeClr val="lt1"/>
          </a:fillRef>
          <a:effectRef idx="0">
            <a:schemeClr val="accent3"/>
          </a:effectRef>
          <a:fontRef idx="minor">
            <a:schemeClr val="dk1"/>
          </a:fontRef>
        </p:style>
        <p:txBody>
          <a:bodyPr>
            <a:normAutofit/>
          </a:bodyPr>
          <a:lstStyle/>
          <a:p>
            <a:pPr algn="just">
              <a:lnSpc>
                <a:spcPct val="150000"/>
              </a:lnSpc>
            </a:pPr>
            <a:r>
              <a:rPr lang="tr-TR" sz="1800" b="1" dirty="0">
                <a:solidFill>
                  <a:schemeClr val="tx1"/>
                </a:solidFill>
              </a:rPr>
              <a:t>2011 KPSS: </a:t>
            </a:r>
            <a:r>
              <a:rPr lang="tr-TR" sz="1800" dirty="0">
                <a:solidFill>
                  <a:schemeClr val="tx1"/>
                </a:solidFill>
              </a:rPr>
              <a:t>Başarı testi geliştiren bir uzman, pilot uygulama için on öğrenciyi tek tek sınava almıştır. Bu uygulamada öğrencilerden maddeleri sesli olarak çözmelerini isteyen uzman, öğrencilerin maddeleri çözerken kullandıkları bilişsel süreçleri açığa çıkarmayı amaçlamıştır. </a:t>
            </a:r>
          </a:p>
          <a:p>
            <a:pPr algn="just">
              <a:lnSpc>
                <a:spcPct val="150000"/>
              </a:lnSpc>
            </a:pPr>
            <a:r>
              <a:rPr lang="tr-TR" sz="1800" b="1" dirty="0">
                <a:solidFill>
                  <a:schemeClr val="tx1"/>
                </a:solidFill>
              </a:rPr>
              <a:t>Uzmanın bu çalışması, geliştirilen testin en çok hangi özelliği hakkında bilgi sağlar? </a:t>
            </a:r>
            <a:endParaRPr lang="tr-TR" sz="1800" dirty="0">
              <a:solidFill>
                <a:schemeClr val="tx1"/>
              </a:solidFill>
            </a:endParaRPr>
          </a:p>
          <a:p>
            <a:pPr algn="just">
              <a:lnSpc>
                <a:spcPct val="150000"/>
              </a:lnSpc>
            </a:pPr>
            <a:r>
              <a:rPr lang="tr-TR" sz="1800" b="1" dirty="0" smtClean="0">
                <a:solidFill>
                  <a:schemeClr val="tx1"/>
                </a:solidFill>
              </a:rPr>
              <a:t>A</a:t>
            </a:r>
            <a:r>
              <a:rPr lang="tr-TR" sz="1800" b="1" dirty="0">
                <a:solidFill>
                  <a:schemeClr val="tx1"/>
                </a:solidFill>
              </a:rPr>
              <a:t>) </a:t>
            </a:r>
            <a:r>
              <a:rPr lang="tr-TR" sz="1800" dirty="0">
                <a:solidFill>
                  <a:schemeClr val="tx1"/>
                </a:solidFill>
              </a:rPr>
              <a:t>İç tutarlılığı </a:t>
            </a:r>
            <a:r>
              <a:rPr lang="tr-TR" sz="1800" b="1" dirty="0">
                <a:solidFill>
                  <a:schemeClr val="tx1"/>
                </a:solidFill>
              </a:rPr>
              <a:t>B) </a:t>
            </a:r>
            <a:r>
              <a:rPr lang="tr-TR" sz="1800" dirty="0">
                <a:solidFill>
                  <a:schemeClr val="tx1"/>
                </a:solidFill>
              </a:rPr>
              <a:t>Objektifliği </a:t>
            </a:r>
            <a:r>
              <a:rPr lang="tr-TR" sz="1800" b="1" dirty="0">
                <a:solidFill>
                  <a:schemeClr val="tx1"/>
                </a:solidFill>
              </a:rPr>
              <a:t>C) </a:t>
            </a:r>
            <a:r>
              <a:rPr lang="tr-TR" sz="1800" dirty="0">
                <a:solidFill>
                  <a:schemeClr val="tx1"/>
                </a:solidFill>
              </a:rPr>
              <a:t>Kullanışlılığı </a:t>
            </a:r>
            <a:r>
              <a:rPr lang="tr-TR" sz="1800" b="1" dirty="0">
                <a:solidFill>
                  <a:schemeClr val="tx1"/>
                </a:solidFill>
              </a:rPr>
              <a:t>D) </a:t>
            </a:r>
            <a:r>
              <a:rPr lang="tr-TR" sz="1800" dirty="0">
                <a:solidFill>
                  <a:schemeClr val="tx1"/>
                </a:solidFill>
              </a:rPr>
              <a:t>Yapı geçerliği </a:t>
            </a:r>
            <a:r>
              <a:rPr lang="tr-TR" sz="1800" b="1" dirty="0">
                <a:solidFill>
                  <a:schemeClr val="tx1"/>
                </a:solidFill>
              </a:rPr>
              <a:t>E) </a:t>
            </a:r>
            <a:r>
              <a:rPr lang="tr-TR" sz="1800" dirty="0">
                <a:solidFill>
                  <a:schemeClr val="tx1"/>
                </a:solidFill>
              </a:rPr>
              <a:t>Yordama geçerliği </a:t>
            </a:r>
          </a:p>
          <a:p>
            <a:endParaRPr lang="tr-TR" sz="1800" dirty="0">
              <a:solidFill>
                <a:schemeClr val="tx1"/>
              </a:solidFill>
            </a:endParaRPr>
          </a:p>
        </p:txBody>
      </p:sp>
    </p:spTree>
    <p:extLst>
      <p:ext uri="{BB962C8B-B14F-4D97-AF65-F5344CB8AC3E}">
        <p14:creationId xmlns:p14="http://schemas.microsoft.com/office/powerpoint/2010/main" val="1490327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749245"/>
            <a:ext cx="8066385" cy="435133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lnSpc>
                <a:spcPct val="150000"/>
              </a:lnSpc>
            </a:pPr>
            <a:r>
              <a:rPr lang="tr-TR" sz="2600" b="1" i="1" dirty="0" smtClean="0">
                <a:solidFill>
                  <a:schemeClr val="tx1"/>
                </a:solidFill>
              </a:rPr>
              <a:t>2.1.4 Uygunluk </a:t>
            </a:r>
            <a:r>
              <a:rPr lang="tr-TR" sz="2600" b="1" i="1" dirty="0">
                <a:solidFill>
                  <a:schemeClr val="tx1"/>
                </a:solidFill>
              </a:rPr>
              <a:t>(benzer ölçekler) </a:t>
            </a:r>
            <a:r>
              <a:rPr lang="tr-TR" sz="2600" b="1" i="1" dirty="0" smtClean="0">
                <a:solidFill>
                  <a:schemeClr val="tx1"/>
                </a:solidFill>
              </a:rPr>
              <a:t>geçerliliği</a:t>
            </a:r>
            <a:r>
              <a:rPr lang="tr-TR" sz="2600" b="1" i="1" dirty="0">
                <a:solidFill>
                  <a:schemeClr val="tx1"/>
                </a:solidFill>
              </a:rPr>
              <a:t>: </a:t>
            </a:r>
            <a:r>
              <a:rPr lang="tr-TR" sz="2600" dirty="0" smtClean="0">
                <a:solidFill>
                  <a:schemeClr val="tx1"/>
                </a:solidFill>
              </a:rPr>
              <a:t>Hazırlanan </a:t>
            </a:r>
            <a:r>
              <a:rPr lang="tr-TR" sz="2600" dirty="0">
                <a:solidFill>
                  <a:schemeClr val="tx1"/>
                </a:solidFill>
              </a:rPr>
              <a:t>ölçme </a:t>
            </a:r>
            <a:r>
              <a:rPr lang="tr-TR" sz="2600" dirty="0" smtClean="0">
                <a:solidFill>
                  <a:schemeClr val="tx1"/>
                </a:solidFill>
              </a:rPr>
              <a:t>aracının</a:t>
            </a:r>
            <a:r>
              <a:rPr lang="tr-TR" sz="2600" dirty="0">
                <a:solidFill>
                  <a:schemeClr val="tx1"/>
                </a:solidFill>
              </a:rPr>
              <a:t>, </a:t>
            </a:r>
            <a:r>
              <a:rPr lang="tr-TR" sz="2600" dirty="0" smtClean="0">
                <a:solidFill>
                  <a:schemeClr val="tx1"/>
                </a:solidFill>
              </a:rPr>
              <a:t>daha önceden ayn</a:t>
            </a:r>
            <a:r>
              <a:rPr lang="tr-TR" sz="2600" dirty="0">
                <a:solidFill>
                  <a:schemeClr val="tx1"/>
                </a:solidFill>
              </a:rPr>
              <a:t>ı</a:t>
            </a:r>
            <a:r>
              <a:rPr lang="tr-TR" sz="2600" dirty="0" smtClean="0">
                <a:solidFill>
                  <a:schemeClr val="tx1"/>
                </a:solidFill>
              </a:rPr>
              <a:t> özelliği </a:t>
            </a:r>
            <a:r>
              <a:rPr lang="tr-TR" sz="2600" dirty="0">
                <a:solidFill>
                  <a:schemeClr val="tx1"/>
                </a:solidFill>
              </a:rPr>
              <a:t>ölçmek </a:t>
            </a:r>
            <a:r>
              <a:rPr lang="tr-TR" sz="2600" dirty="0" smtClean="0">
                <a:solidFill>
                  <a:schemeClr val="tx1"/>
                </a:solidFill>
              </a:rPr>
              <a:t>amacıyla hazırlanmış </a:t>
            </a:r>
            <a:r>
              <a:rPr lang="tr-TR" sz="2600" dirty="0">
                <a:solidFill>
                  <a:schemeClr val="tx1"/>
                </a:solidFill>
              </a:rPr>
              <a:t>ve geçerli ve </a:t>
            </a:r>
            <a:r>
              <a:rPr lang="tr-TR" sz="2600" dirty="0" smtClean="0">
                <a:solidFill>
                  <a:schemeClr val="tx1"/>
                </a:solidFill>
              </a:rPr>
              <a:t>güvenilir olduğu kanıtlanmış bir </a:t>
            </a:r>
            <a:r>
              <a:rPr lang="tr-TR" sz="2600" dirty="0">
                <a:solidFill>
                  <a:schemeClr val="tx1"/>
                </a:solidFill>
              </a:rPr>
              <a:t>ölçme </a:t>
            </a:r>
            <a:r>
              <a:rPr lang="tr-TR" sz="2600" dirty="0" smtClean="0">
                <a:solidFill>
                  <a:schemeClr val="tx1"/>
                </a:solidFill>
              </a:rPr>
              <a:t>arac</a:t>
            </a:r>
            <a:r>
              <a:rPr lang="tr-TR" sz="2600" dirty="0">
                <a:solidFill>
                  <a:schemeClr val="tx1"/>
                </a:solidFill>
              </a:rPr>
              <a:t>ı</a:t>
            </a:r>
            <a:r>
              <a:rPr lang="tr-TR" sz="2600" dirty="0" smtClean="0">
                <a:solidFill>
                  <a:schemeClr val="tx1"/>
                </a:solidFill>
              </a:rPr>
              <a:t> </a:t>
            </a:r>
            <a:r>
              <a:rPr lang="tr-TR" sz="2600" dirty="0">
                <a:solidFill>
                  <a:schemeClr val="tx1"/>
                </a:solidFill>
              </a:rPr>
              <a:t>ile </a:t>
            </a:r>
            <a:r>
              <a:rPr lang="tr-TR" sz="2600" dirty="0" smtClean="0">
                <a:solidFill>
                  <a:schemeClr val="tx1"/>
                </a:solidFill>
              </a:rPr>
              <a:t>karşılaştırılarak benzerliğinin bulunması, yeni aracın </a:t>
            </a:r>
            <a:r>
              <a:rPr lang="tr-TR" sz="2600" dirty="0">
                <a:solidFill>
                  <a:schemeClr val="tx1"/>
                </a:solidFill>
              </a:rPr>
              <a:t>da önceki gibi geçerli ve onunla benzer bir özellik </a:t>
            </a:r>
            <a:r>
              <a:rPr lang="tr-TR" sz="2600" dirty="0" smtClean="0">
                <a:solidFill>
                  <a:schemeClr val="tx1"/>
                </a:solidFill>
              </a:rPr>
              <a:t>ölçtüğü yönünde </a:t>
            </a:r>
            <a:r>
              <a:rPr lang="tr-TR" sz="2600" dirty="0">
                <a:solidFill>
                  <a:schemeClr val="tx1"/>
                </a:solidFill>
              </a:rPr>
              <a:t>bilgi verir.</a:t>
            </a:r>
          </a:p>
        </p:txBody>
      </p:sp>
      <p:sp>
        <p:nvSpPr>
          <p:cNvPr id="4" name="Başlık 1"/>
          <p:cNvSpPr>
            <a:spLocks noGrp="1"/>
          </p:cNvSpPr>
          <p:nvPr>
            <p:ph type="title"/>
          </p:nvPr>
        </p:nvSpPr>
        <p:spPr>
          <a:xfrm>
            <a:off x="448965" y="365126"/>
            <a:ext cx="8066385"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17843852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443835"/>
            <a:ext cx="8229600" cy="4733855"/>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just">
              <a:lnSpc>
                <a:spcPct val="150000"/>
              </a:lnSpc>
            </a:pPr>
            <a:r>
              <a:rPr lang="tr-TR" sz="1800" b="1" i="1" dirty="0" smtClean="0">
                <a:solidFill>
                  <a:schemeClr val="tx1"/>
                </a:solidFill>
              </a:rPr>
              <a:t>2.1.5. </a:t>
            </a:r>
            <a:r>
              <a:rPr lang="tr-TR" sz="1800" b="1" i="1" dirty="0">
                <a:solidFill>
                  <a:schemeClr val="tx1"/>
                </a:solidFill>
              </a:rPr>
              <a:t>Görünüş geçerliği: </a:t>
            </a:r>
            <a:r>
              <a:rPr lang="tr-TR" sz="1800" dirty="0">
                <a:solidFill>
                  <a:schemeClr val="tx1"/>
                </a:solidFill>
              </a:rPr>
              <a:t>Bir ölçme aracının, ölçmek istediği değişkeni ne derece ölçebilir göründüğü ile ilgilidir. Testin bütünü için gerekli olan görünüş geçerliği her bir soru içinde geçerlidir. Testteki her bir soru ölçmek istediği özelliği ölçüyor görünmelidir. Yani test neyi ölçer nitelikte görünüyorsa onu ölçmelidir. </a:t>
            </a:r>
          </a:p>
          <a:p>
            <a:pPr algn="just">
              <a:lnSpc>
                <a:spcPct val="150000"/>
              </a:lnSpc>
            </a:pPr>
            <a:r>
              <a:rPr lang="tr-TR" sz="1800" dirty="0">
                <a:solidFill>
                  <a:schemeClr val="tx1"/>
                </a:solidFill>
              </a:rPr>
              <a:t>Görünüş geçerliği bir testin gerçekten ne ölçtüğüyle değil, onun ne ölçüyor göründüğü ile ilgilidir. </a:t>
            </a:r>
            <a:endParaRPr lang="tr-TR" sz="1800" dirty="0" smtClean="0">
              <a:solidFill>
                <a:schemeClr val="tx1"/>
              </a:solidFill>
            </a:endParaRPr>
          </a:p>
          <a:p>
            <a:pPr algn="just">
              <a:lnSpc>
                <a:spcPct val="150000"/>
              </a:lnSpc>
            </a:pPr>
            <a:endParaRPr lang="tr-TR" sz="1800" dirty="0">
              <a:solidFill>
                <a:schemeClr val="tx1"/>
              </a:solidFill>
            </a:endParaRPr>
          </a:p>
          <a:p>
            <a:pPr algn="just">
              <a:lnSpc>
                <a:spcPct val="150000"/>
              </a:lnSpc>
            </a:pPr>
            <a:r>
              <a:rPr lang="tr-TR" sz="1800" dirty="0">
                <a:solidFill>
                  <a:schemeClr val="tx1"/>
                </a:solidFill>
              </a:rPr>
              <a:t>Örneğin; kapağında ölçme ve değerlendirme testi yazılı olan bir testin içinde ölçme ve değerlendirme ile ilgili sorular varsa testin görünüş geçerliği vardır. </a:t>
            </a:r>
          </a:p>
        </p:txBody>
      </p:sp>
      <p:sp>
        <p:nvSpPr>
          <p:cNvPr id="4" name="Başlık 1"/>
          <p:cNvSpPr>
            <a:spLocks noGrp="1"/>
          </p:cNvSpPr>
          <p:nvPr>
            <p:ph type="title"/>
          </p:nvPr>
        </p:nvSpPr>
        <p:spPr>
          <a:xfrm>
            <a:off x="448965" y="222195"/>
            <a:ext cx="8246070"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33979950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a:t>Bir Ölçme Aracının Geçerliğini Etkileyen Faktörler </a:t>
            </a:r>
            <a:endParaRPr lang="tr-TR" dirty="0"/>
          </a:p>
        </p:txBody>
      </p:sp>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Güvenirliği etkileyen her şey geçerliği de etkiler. </a:t>
            </a:r>
          </a:p>
          <a:p>
            <a:pPr algn="just">
              <a:lnSpc>
                <a:spcPct val="150000"/>
              </a:lnSpc>
            </a:pPr>
            <a:r>
              <a:rPr lang="tr-TR" sz="2400" b="1" dirty="0">
                <a:solidFill>
                  <a:schemeClr val="tx1"/>
                </a:solidFill>
              </a:rPr>
              <a:t>2. </a:t>
            </a:r>
            <a:r>
              <a:rPr lang="tr-TR" sz="2400" dirty="0">
                <a:solidFill>
                  <a:schemeClr val="tx1"/>
                </a:solidFill>
              </a:rPr>
              <a:t>Ölçme aracı öncelikle güvenilir olmalıdır. </a:t>
            </a:r>
            <a:r>
              <a:rPr lang="tr-TR" sz="2400" dirty="0" smtClean="0">
                <a:solidFill>
                  <a:schemeClr val="tx1"/>
                </a:solidFill>
              </a:rPr>
              <a:t>Güvenilir </a:t>
            </a:r>
            <a:r>
              <a:rPr lang="tr-TR" sz="2400" dirty="0">
                <a:solidFill>
                  <a:schemeClr val="tx1"/>
                </a:solidFill>
              </a:rPr>
              <a:t>olmayan bir testin geçerliğinden söz edilemez. </a:t>
            </a:r>
          </a:p>
          <a:p>
            <a:pPr algn="just">
              <a:lnSpc>
                <a:spcPct val="150000"/>
              </a:lnSpc>
            </a:pPr>
            <a:r>
              <a:rPr lang="tr-TR" sz="2400" b="1" dirty="0">
                <a:solidFill>
                  <a:schemeClr val="tx1"/>
                </a:solidFill>
              </a:rPr>
              <a:t>3. </a:t>
            </a:r>
            <a:r>
              <a:rPr lang="tr-TR" sz="2400" dirty="0">
                <a:solidFill>
                  <a:schemeClr val="tx1"/>
                </a:solidFill>
              </a:rPr>
              <a:t>Hedef davranışlar ile ölçme aracındaki sorular arasındaki ilişki (Eğer her bir soru hedef davranışla alakalıysa geçerlik artar, değilse geçerlik </a:t>
            </a:r>
            <a:r>
              <a:rPr lang="tr-TR" sz="2400" dirty="0" smtClean="0">
                <a:solidFill>
                  <a:schemeClr val="tx1"/>
                </a:solidFill>
              </a:rPr>
              <a:t>düşer</a:t>
            </a:r>
            <a:r>
              <a:rPr lang="tr-TR" sz="2400" dirty="0">
                <a:solidFill>
                  <a:schemeClr val="tx1"/>
                </a:solidFill>
              </a:rPr>
              <a:t>)</a:t>
            </a:r>
            <a:r>
              <a:rPr lang="tr-TR" sz="2400" dirty="0" smtClean="0">
                <a:solidFill>
                  <a:schemeClr val="tx1"/>
                </a:solidFill>
              </a:rPr>
              <a:t> </a:t>
            </a:r>
            <a:r>
              <a:rPr lang="tr-TR" sz="2400" dirty="0">
                <a:solidFill>
                  <a:schemeClr val="tx1"/>
                </a:solidFill>
              </a:rPr>
              <a:t>olmalıdır.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147606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b="1" dirty="0">
                <a:solidFill>
                  <a:schemeClr val="tx1"/>
                </a:solidFill>
              </a:rPr>
              <a:t>4. </a:t>
            </a:r>
            <a:r>
              <a:rPr lang="tr-TR" dirty="0">
                <a:solidFill>
                  <a:schemeClr val="tx1"/>
                </a:solidFill>
              </a:rPr>
              <a:t>Ölçme aracındaki her bir soru ölçülecek kişinin bilip bilmediğini ayırt etmelidir. Yani ölçme aracındaki soruların güçlük derecesi orta düzey (güçlük düzeyi 0,50) olmalıdır. </a:t>
            </a:r>
          </a:p>
          <a:p>
            <a:pPr algn="just">
              <a:lnSpc>
                <a:spcPct val="150000"/>
              </a:lnSpc>
            </a:pPr>
            <a:r>
              <a:rPr lang="tr-TR" b="1" dirty="0">
                <a:solidFill>
                  <a:schemeClr val="tx1"/>
                </a:solidFill>
              </a:rPr>
              <a:t>5. </a:t>
            </a:r>
            <a:r>
              <a:rPr lang="tr-TR" dirty="0">
                <a:solidFill>
                  <a:schemeClr val="tx1"/>
                </a:solidFill>
              </a:rPr>
              <a:t>Sorular önceden bilinmemelidir. </a:t>
            </a:r>
          </a:p>
          <a:p>
            <a:pPr algn="just">
              <a:lnSpc>
                <a:spcPct val="150000"/>
              </a:lnSpc>
            </a:pPr>
            <a:r>
              <a:rPr lang="tr-TR" b="1" dirty="0">
                <a:solidFill>
                  <a:schemeClr val="tx1"/>
                </a:solidFill>
              </a:rPr>
              <a:t>6. </a:t>
            </a:r>
            <a:r>
              <a:rPr lang="tr-TR" dirty="0">
                <a:solidFill>
                  <a:schemeClr val="tx1"/>
                </a:solidFill>
              </a:rPr>
              <a:t>Ölçme aracının uygulandığı fiziki ortam, ölçmeye uygun olmalıdır. </a:t>
            </a:r>
          </a:p>
          <a:p>
            <a:endParaRPr lang="tr-TR" dirty="0">
              <a:solidFill>
                <a:schemeClr val="tx1"/>
              </a:solidFill>
            </a:endParaRPr>
          </a:p>
        </p:txBody>
      </p:sp>
      <p:sp>
        <p:nvSpPr>
          <p:cNvPr id="4" name="Başlık 1"/>
          <p:cNvSpPr>
            <a:spLocks noGrp="1"/>
          </p:cNvSpPr>
          <p:nvPr>
            <p:ph type="title"/>
          </p:nvPr>
        </p:nvSpPr>
        <p:spPr>
          <a:xfrm>
            <a:off x="628650" y="365126"/>
            <a:ext cx="7886700" cy="1325563"/>
          </a:xfrm>
        </p:spPr>
        <p:txBody>
          <a:bodyPr>
            <a:normAutofit/>
          </a:bodyPr>
          <a:lstStyle/>
          <a:p>
            <a:r>
              <a:rPr lang="tr-TR" sz="2700" b="1" dirty="0"/>
              <a:t>Bir Ölçme Aracının Geçerliğini Etkileyen Faktörler </a:t>
            </a:r>
            <a:endParaRPr lang="tr-TR" dirty="0"/>
          </a:p>
        </p:txBody>
      </p:sp>
    </p:spTree>
    <p:extLst>
      <p:ext uri="{BB962C8B-B14F-4D97-AF65-F5344CB8AC3E}">
        <p14:creationId xmlns:p14="http://schemas.microsoft.com/office/powerpoint/2010/main" val="2414147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smtClean="0"/>
              <a:t> </a:t>
            </a:r>
            <a:r>
              <a:rPr lang="tr-TR" sz="2700" b="1" dirty="0"/>
              <a:t>Geçerliği Artırmak İçin Yapılması Gerekenler </a:t>
            </a:r>
            <a:r>
              <a:rPr lang="tr-TR" dirty="0"/>
              <a:t/>
            </a:r>
            <a:br>
              <a:rPr lang="tr-TR" dirty="0"/>
            </a:br>
            <a:endParaRPr lang="tr-TR" dirty="0"/>
          </a:p>
        </p:txBody>
      </p:sp>
      <p:sp>
        <p:nvSpPr>
          <p:cNvPr id="3" name="İçerik Yer Tutucusu 2"/>
          <p:cNvSpPr>
            <a:spLocks noGrp="1"/>
          </p:cNvSpPr>
          <p:nvPr>
            <p:ph idx="1"/>
          </p:nvPr>
        </p:nvSpPr>
        <p:spPr>
          <a:xfrm>
            <a:off x="448965" y="1901950"/>
            <a:ext cx="8229600" cy="3054100"/>
          </a:xfrm>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Güvenirliği artırmak için yapılacak tüm çalışmalar geçerliği de artıracaktır. </a:t>
            </a:r>
          </a:p>
          <a:p>
            <a:pPr algn="just">
              <a:lnSpc>
                <a:spcPct val="150000"/>
              </a:lnSpc>
            </a:pPr>
            <a:r>
              <a:rPr lang="tr-TR" sz="2400" b="1" dirty="0">
                <a:solidFill>
                  <a:schemeClr val="tx1"/>
                </a:solidFill>
              </a:rPr>
              <a:t>2. </a:t>
            </a:r>
            <a:r>
              <a:rPr lang="tr-TR" sz="2400" dirty="0">
                <a:solidFill>
                  <a:schemeClr val="tx1"/>
                </a:solidFill>
              </a:rPr>
              <a:t>Testte yer alan soruların tek bir davranışı ölçebilecek nitelikte hazırlanması gerekmektedir. </a:t>
            </a:r>
          </a:p>
          <a:p>
            <a:pPr algn="just">
              <a:lnSpc>
                <a:spcPct val="150000"/>
              </a:lnSpc>
            </a:pPr>
            <a:r>
              <a:rPr lang="tr-TR" sz="2400" b="1" dirty="0">
                <a:solidFill>
                  <a:schemeClr val="tx1"/>
                </a:solidFill>
              </a:rPr>
              <a:t>3. </a:t>
            </a:r>
            <a:r>
              <a:rPr lang="tr-TR" sz="2400" dirty="0">
                <a:solidFill>
                  <a:schemeClr val="tx1"/>
                </a:solidFill>
              </a:rPr>
              <a:t>Sınavdan önce, testteki sorular öğrencilere verilmemelidir.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1443868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350214"/>
            <a:ext cx="8229600" cy="610820"/>
          </a:xfrm>
        </p:spPr>
        <p:txBody>
          <a:bodyPr>
            <a:normAutofit fontScale="90000"/>
          </a:bodyPr>
          <a:lstStyle/>
          <a:p>
            <a:pPr algn="ctr"/>
            <a:r>
              <a:rPr lang="tr-TR" dirty="0" smtClean="0"/>
              <a:t>ÖLÇME ARAÇLARINDA BULUNMASI GEREKEN ÖZELLİKLER</a:t>
            </a:r>
            <a:endParaRPr lang="en-US" dirty="0"/>
          </a:p>
        </p:txBody>
      </p:sp>
      <p:sp>
        <p:nvSpPr>
          <p:cNvPr id="3" name="Content Placeholder 2"/>
          <p:cNvSpPr>
            <a:spLocks noGrp="1"/>
          </p:cNvSpPr>
          <p:nvPr>
            <p:ph idx="1"/>
          </p:nvPr>
        </p:nvSpPr>
        <p:spPr>
          <a:xfrm>
            <a:off x="296260" y="1901950"/>
            <a:ext cx="8229600" cy="610820"/>
          </a:xfrm>
        </p:spPr>
        <p:txBody>
          <a:bodyPr/>
          <a:lstStyle/>
          <a:p>
            <a:r>
              <a:rPr lang="tr-TR" dirty="0" smtClean="0"/>
              <a:t>Sunum Planı</a:t>
            </a:r>
            <a:endParaRPr lang="en-US" dirty="0"/>
          </a:p>
        </p:txBody>
      </p:sp>
      <p:grpSp>
        <p:nvGrpSpPr>
          <p:cNvPr id="4" name="Group 25"/>
          <p:cNvGrpSpPr/>
          <p:nvPr/>
        </p:nvGrpSpPr>
        <p:grpSpPr>
          <a:xfrm>
            <a:off x="510381" y="2005074"/>
            <a:ext cx="2103596" cy="2708434"/>
            <a:chOff x="823416" y="1557456"/>
            <a:chExt cx="2103596" cy="2708434"/>
          </a:xfrm>
        </p:grpSpPr>
        <p:sp>
          <p:nvSpPr>
            <p:cNvPr id="5" name="Oval 5"/>
            <p:cNvSpPr/>
            <p:nvPr/>
          </p:nvSpPr>
          <p:spPr>
            <a:xfrm>
              <a:off x="869612" y="1979830"/>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t>             </a:t>
              </a:r>
            </a:p>
          </p:txBody>
        </p:sp>
        <p:sp>
          <p:nvSpPr>
            <p:cNvPr id="6" name="TextBox 13"/>
            <p:cNvSpPr txBox="1"/>
            <p:nvPr/>
          </p:nvSpPr>
          <p:spPr>
            <a:xfrm>
              <a:off x="1121392" y="1557456"/>
              <a:ext cx="1219200" cy="2708434"/>
            </a:xfrm>
            <a:prstGeom prst="rect">
              <a:avLst/>
            </a:prstGeom>
            <a:noFill/>
          </p:spPr>
          <p:txBody>
            <a:bodyPr wrap="square" rtlCol="0">
              <a:spAutoFit/>
            </a:bodyPr>
            <a:lstStyle/>
            <a:p>
              <a:r>
                <a:rPr lang="tr-TR" sz="17000" b="1" dirty="0">
                  <a:solidFill>
                    <a:srgbClr val="F26200">
                      <a:alpha val="40000"/>
                    </a:srgbClr>
                  </a:solidFill>
                  <a:latin typeface="+mj-lt"/>
                  <a:cs typeface="Arial" pitchFamily="34" charset="0"/>
                </a:rPr>
                <a:t>1</a:t>
              </a:r>
            </a:p>
          </p:txBody>
        </p:sp>
        <p:sp>
          <p:nvSpPr>
            <p:cNvPr id="7" name="TextBox 12"/>
            <p:cNvSpPr txBox="1"/>
            <p:nvPr/>
          </p:nvSpPr>
          <p:spPr>
            <a:xfrm>
              <a:off x="823416" y="2666898"/>
              <a:ext cx="1931160" cy="683264"/>
            </a:xfrm>
            <a:prstGeom prst="rect">
              <a:avLst/>
            </a:prstGeom>
            <a:noFill/>
          </p:spPr>
          <p:txBody>
            <a:bodyPr wrap="square" rtlCol="0">
              <a:normAutofit/>
            </a:bodyPr>
            <a:lstStyle/>
            <a:p>
              <a:pPr algn="ctr">
                <a:lnSpc>
                  <a:spcPct val="80000"/>
                </a:lnSpc>
              </a:pPr>
              <a:r>
                <a:rPr lang="tr-TR" sz="2400" b="1" dirty="0" smtClean="0">
                  <a:solidFill>
                    <a:schemeClr val="bg1"/>
                  </a:solidFill>
                  <a:effectLst>
                    <a:outerShdw blurRad="50800" dist="25400" dir="5400000" algn="t" rotWithShape="0">
                      <a:prstClr val="black">
                        <a:alpha val="15000"/>
                      </a:prstClr>
                    </a:outerShdw>
                  </a:effectLst>
                </a:rPr>
                <a:t>GÜVENİRLİK</a:t>
              </a:r>
              <a:endParaRPr lang="tr-TR" sz="2400" b="1" dirty="0">
                <a:solidFill>
                  <a:schemeClr val="bg1"/>
                </a:solidFill>
                <a:effectLst>
                  <a:outerShdw blurRad="50800" dist="25400" dir="5400000" algn="t" rotWithShape="0">
                    <a:prstClr val="black">
                      <a:alpha val="15000"/>
                    </a:prstClr>
                  </a:outerShdw>
                </a:effectLst>
              </a:endParaRPr>
            </a:p>
          </p:txBody>
        </p:sp>
      </p:grpSp>
      <p:grpSp>
        <p:nvGrpSpPr>
          <p:cNvPr id="8" name="Group 22"/>
          <p:cNvGrpSpPr/>
          <p:nvPr/>
        </p:nvGrpSpPr>
        <p:grpSpPr>
          <a:xfrm>
            <a:off x="3556004" y="1760299"/>
            <a:ext cx="2086681" cy="2708434"/>
            <a:chOff x="3543300" y="1591943"/>
            <a:chExt cx="2086681" cy="2708434"/>
          </a:xfrm>
        </p:grpSpPr>
        <p:sp>
          <p:nvSpPr>
            <p:cNvPr id="9" name="Oval 3"/>
            <p:cNvSpPr/>
            <p:nvPr/>
          </p:nvSpPr>
          <p:spPr>
            <a:xfrm>
              <a:off x="3543300" y="2050058"/>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a:t>             </a:t>
              </a:r>
            </a:p>
          </p:txBody>
        </p:sp>
        <p:sp>
          <p:nvSpPr>
            <p:cNvPr id="10" name="TextBox 14"/>
            <p:cNvSpPr txBox="1"/>
            <p:nvPr/>
          </p:nvSpPr>
          <p:spPr>
            <a:xfrm>
              <a:off x="3933968" y="1591943"/>
              <a:ext cx="1219200" cy="2708434"/>
            </a:xfrm>
            <a:prstGeom prst="rect">
              <a:avLst/>
            </a:prstGeom>
            <a:noFill/>
          </p:spPr>
          <p:txBody>
            <a:bodyPr wrap="square" rtlCol="0">
              <a:spAutoFit/>
            </a:bodyPr>
            <a:lstStyle/>
            <a:p>
              <a:pPr algn="r"/>
              <a:r>
                <a:rPr lang="tr-TR" sz="17000" b="1" dirty="0">
                  <a:solidFill>
                    <a:srgbClr val="2A7A9E">
                      <a:alpha val="40000"/>
                    </a:srgbClr>
                  </a:solidFill>
                  <a:latin typeface="+mj-lt"/>
                  <a:cs typeface="Arial" pitchFamily="34" charset="0"/>
                </a:rPr>
                <a:t>2</a:t>
              </a:r>
            </a:p>
          </p:txBody>
        </p:sp>
        <p:sp>
          <p:nvSpPr>
            <p:cNvPr id="11" name="TextBox 15"/>
            <p:cNvSpPr txBox="1"/>
            <p:nvPr/>
          </p:nvSpPr>
          <p:spPr>
            <a:xfrm>
              <a:off x="3698821" y="2880369"/>
              <a:ext cx="1931160" cy="767025"/>
            </a:xfrm>
            <a:prstGeom prst="rect">
              <a:avLst/>
            </a:prstGeom>
            <a:noFill/>
          </p:spPr>
          <p:txBody>
            <a:bodyPr wrap="square" rtlCol="0">
              <a:noAutofit/>
            </a:bodyPr>
            <a:lstStyle/>
            <a:p>
              <a:pPr algn="ctr"/>
              <a:r>
                <a:rPr lang="tr-TR" sz="2200" b="1" spc="60" dirty="0" smtClean="0">
                  <a:solidFill>
                    <a:schemeClr val="bg1"/>
                  </a:solidFill>
                  <a:effectLst>
                    <a:outerShdw blurRad="50800" dist="25400" dir="5400000" algn="t" rotWithShape="0">
                      <a:prstClr val="black">
                        <a:alpha val="15000"/>
                      </a:prstClr>
                    </a:outerShdw>
                  </a:effectLst>
                </a:rPr>
                <a:t>GEÇERLİK</a:t>
              </a:r>
              <a:endParaRPr lang="tr-TR" sz="2200" b="1" dirty="0">
                <a:solidFill>
                  <a:schemeClr val="bg1"/>
                </a:solidFill>
                <a:effectLst>
                  <a:outerShdw blurRad="50800" dist="25400" dir="5400000" algn="t" rotWithShape="0">
                    <a:prstClr val="black">
                      <a:alpha val="15000"/>
                    </a:prstClr>
                  </a:outerShdw>
                </a:effectLst>
              </a:endParaRPr>
            </a:p>
          </p:txBody>
        </p:sp>
      </p:grpSp>
      <p:grpSp>
        <p:nvGrpSpPr>
          <p:cNvPr id="12" name="Group 22"/>
          <p:cNvGrpSpPr/>
          <p:nvPr/>
        </p:nvGrpSpPr>
        <p:grpSpPr>
          <a:xfrm>
            <a:off x="6519867" y="1892897"/>
            <a:ext cx="2083865" cy="2708434"/>
            <a:chOff x="3543300" y="1591943"/>
            <a:chExt cx="2083865" cy="2708434"/>
          </a:xfrm>
        </p:grpSpPr>
        <p:sp>
          <p:nvSpPr>
            <p:cNvPr id="13" name="Oval 3"/>
            <p:cNvSpPr/>
            <p:nvPr/>
          </p:nvSpPr>
          <p:spPr>
            <a:xfrm>
              <a:off x="3543300" y="1951983"/>
              <a:ext cx="2057400" cy="2057400"/>
            </a:xfrm>
            <a:prstGeom prst="ellipse">
              <a:avLst/>
            </a:prstGeom>
            <a:solidFill>
              <a:srgbClr val="609600"/>
            </a:soli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a:solidFill>
                    <a:srgbClr val="FF0000"/>
                  </a:solidFill>
                </a:rPr>
                <a:t>             </a:t>
              </a:r>
            </a:p>
          </p:txBody>
        </p:sp>
        <p:sp>
          <p:nvSpPr>
            <p:cNvPr id="14" name="TextBox 14"/>
            <p:cNvSpPr txBox="1"/>
            <p:nvPr/>
          </p:nvSpPr>
          <p:spPr>
            <a:xfrm>
              <a:off x="3933968" y="1591943"/>
              <a:ext cx="1219200" cy="2708434"/>
            </a:xfrm>
            <a:prstGeom prst="rect">
              <a:avLst/>
            </a:prstGeom>
            <a:noFill/>
          </p:spPr>
          <p:txBody>
            <a:bodyPr wrap="square" rtlCol="0">
              <a:spAutoFit/>
            </a:bodyPr>
            <a:lstStyle/>
            <a:p>
              <a:pPr algn="r"/>
              <a:r>
                <a:rPr lang="tr-TR" sz="17000" b="1" dirty="0" smtClean="0">
                  <a:solidFill>
                    <a:srgbClr val="2A7A9E">
                      <a:alpha val="40000"/>
                    </a:srgbClr>
                  </a:solidFill>
                  <a:latin typeface="+mj-lt"/>
                  <a:cs typeface="Arial" pitchFamily="34" charset="0"/>
                </a:rPr>
                <a:t>3</a:t>
              </a:r>
              <a:endParaRPr lang="tr-TR" sz="17000" b="1" dirty="0">
                <a:solidFill>
                  <a:srgbClr val="2A7A9E">
                    <a:alpha val="40000"/>
                  </a:srgbClr>
                </a:solidFill>
                <a:latin typeface="+mj-lt"/>
                <a:cs typeface="Arial" pitchFamily="34" charset="0"/>
              </a:endParaRPr>
            </a:p>
          </p:txBody>
        </p:sp>
        <p:sp>
          <p:nvSpPr>
            <p:cNvPr id="15" name="TextBox 15"/>
            <p:cNvSpPr txBox="1"/>
            <p:nvPr/>
          </p:nvSpPr>
          <p:spPr>
            <a:xfrm>
              <a:off x="3543300" y="2813583"/>
              <a:ext cx="2083865" cy="518938"/>
            </a:xfrm>
            <a:prstGeom prst="rect">
              <a:avLst/>
            </a:prstGeom>
            <a:noFill/>
          </p:spPr>
          <p:txBody>
            <a:bodyPr wrap="square" rtlCol="0">
              <a:noAutofit/>
            </a:bodyPr>
            <a:lstStyle/>
            <a:p>
              <a:pPr algn="ctr"/>
              <a:r>
                <a:rPr lang="tr-TR" sz="2200" b="1" spc="60" dirty="0" smtClean="0">
                  <a:solidFill>
                    <a:schemeClr val="bg1"/>
                  </a:solidFill>
                  <a:effectLst>
                    <a:outerShdw blurRad="50800" dist="25400" dir="5400000" algn="t" rotWithShape="0">
                      <a:prstClr val="black">
                        <a:alpha val="15000"/>
                      </a:prstClr>
                    </a:outerShdw>
                  </a:effectLst>
                </a:rPr>
                <a:t>KULLANIŞLILIK</a:t>
              </a:r>
              <a:endParaRPr lang="tr-TR" sz="2200" b="1" dirty="0">
                <a:solidFill>
                  <a:schemeClr val="bg1"/>
                </a:solidFill>
                <a:effectLst>
                  <a:outerShdw blurRad="50800" dist="25400" dir="5400000" algn="t" rotWithShape="0">
                    <a:prstClr val="black">
                      <a:alpha val="15000"/>
                    </a:prstClr>
                  </a:outerShdw>
                </a:effectLst>
              </a:endParaRPr>
            </a:p>
          </p:txBody>
        </p:sp>
      </p:grpSp>
      <p:pic>
        <p:nvPicPr>
          <p:cNvPr id="2050" name="Picture 2" descr="j0300840"/>
          <p:cNvPicPr>
            <a:picLocks noChangeAspect="1" noChangeArrowheads="1"/>
          </p:cNvPicPr>
          <p:nvPr/>
        </p:nvPicPr>
        <p:blipFill>
          <a:blip r:embed="rId2" cstate="print">
            <a:grayscl/>
          </a:blip>
          <a:srcRect/>
          <a:stretch>
            <a:fillRect/>
          </a:stretch>
        </p:blipFill>
        <p:spPr bwMode="auto">
          <a:xfrm>
            <a:off x="6896100" y="4962525"/>
            <a:ext cx="2247900" cy="1895475"/>
          </a:xfrm>
          <a:prstGeom prst="rect">
            <a:avLst/>
          </a:prstGeom>
          <a:noFill/>
          <a:ln w="9525">
            <a:noFill/>
            <a:miter lim="800000"/>
            <a:headEnd/>
            <a:tailEnd/>
          </a:ln>
        </p:spPr>
      </p:pic>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lgn="just">
              <a:lnSpc>
                <a:spcPct val="150000"/>
              </a:lnSpc>
            </a:pPr>
            <a:r>
              <a:rPr lang="tr-TR" sz="2400" b="1" dirty="0">
                <a:solidFill>
                  <a:schemeClr val="tx1"/>
                </a:solidFill>
              </a:rPr>
              <a:t>4. </a:t>
            </a:r>
            <a:r>
              <a:rPr lang="tr-TR" sz="2400" dirty="0">
                <a:solidFill>
                  <a:schemeClr val="tx1"/>
                </a:solidFill>
              </a:rPr>
              <a:t>Sınavda kopya çekmeye izin verilmemelidir. </a:t>
            </a:r>
          </a:p>
          <a:p>
            <a:pPr algn="just">
              <a:lnSpc>
                <a:spcPct val="150000"/>
              </a:lnSpc>
            </a:pPr>
            <a:r>
              <a:rPr lang="tr-TR" sz="2400" b="1" dirty="0">
                <a:solidFill>
                  <a:schemeClr val="tx1"/>
                </a:solidFill>
              </a:rPr>
              <a:t>5. </a:t>
            </a:r>
            <a:r>
              <a:rPr lang="tr-TR" sz="2400" dirty="0">
                <a:solidFill>
                  <a:schemeClr val="tx1"/>
                </a:solidFill>
              </a:rPr>
              <a:t>Testteki sorular tahmine dayalı olarak cevap verebilmeye imkân tanıyacak nitelikte olmamalıdır. Yani şans başarısına açık olmamalıdır. </a:t>
            </a:r>
            <a:endParaRPr lang="tr-TR" sz="2400" b="1" dirty="0">
              <a:solidFill>
                <a:schemeClr val="tx1"/>
              </a:solidFill>
            </a:endParaRPr>
          </a:p>
          <a:p>
            <a:pPr algn="just">
              <a:lnSpc>
                <a:spcPct val="150000"/>
              </a:lnSpc>
            </a:pPr>
            <a:r>
              <a:rPr lang="tr-TR" sz="2400" b="1" dirty="0" smtClean="0">
                <a:solidFill>
                  <a:schemeClr val="tx1"/>
                </a:solidFill>
              </a:rPr>
              <a:t>6</a:t>
            </a:r>
            <a:r>
              <a:rPr lang="tr-TR" sz="2400" b="1" dirty="0">
                <a:solidFill>
                  <a:schemeClr val="tx1"/>
                </a:solidFill>
              </a:rPr>
              <a:t>. </a:t>
            </a:r>
            <a:r>
              <a:rPr lang="tr-TR" sz="2400" dirty="0">
                <a:solidFill>
                  <a:schemeClr val="tx1"/>
                </a:solidFill>
              </a:rPr>
              <a:t>Sorular yıldan yıla değiştirilmeli yani aynı sorular tekrar tekrar kullanılmamalıdır. </a:t>
            </a:r>
          </a:p>
        </p:txBody>
      </p:sp>
      <p:sp>
        <p:nvSpPr>
          <p:cNvPr id="4" name="Başlık 1"/>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tr-TR" sz="2700" b="1" smtClean="0"/>
              <a:t>Bir Ölçme Aracının Geçerliğini Etkileyen Faktörler </a:t>
            </a:r>
            <a:endParaRPr lang="tr-TR" dirty="0"/>
          </a:p>
        </p:txBody>
      </p:sp>
    </p:spTree>
    <p:extLst>
      <p:ext uri="{BB962C8B-B14F-4D97-AF65-F5344CB8AC3E}">
        <p14:creationId xmlns:p14="http://schemas.microsoft.com/office/powerpoint/2010/main" val="383989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3"/>
          </a:lnRef>
          <a:fillRef idx="1">
            <a:schemeClr val="lt1"/>
          </a:fillRef>
          <a:effectRef idx="0">
            <a:schemeClr val="accent3"/>
          </a:effectRef>
          <a:fontRef idx="minor">
            <a:schemeClr val="dk1"/>
          </a:fontRef>
        </p:style>
        <p:txBody>
          <a:bodyPr/>
          <a:lstStyle/>
          <a:p>
            <a:pPr algn="just">
              <a:lnSpc>
                <a:spcPct val="150000"/>
              </a:lnSpc>
            </a:pPr>
            <a:r>
              <a:rPr lang="tr-TR" b="1" dirty="0">
                <a:solidFill>
                  <a:schemeClr val="tx1"/>
                </a:solidFill>
              </a:rPr>
              <a:t>7. </a:t>
            </a:r>
            <a:r>
              <a:rPr lang="tr-TR" dirty="0">
                <a:solidFill>
                  <a:schemeClr val="tx1"/>
                </a:solidFill>
              </a:rPr>
              <a:t>Sorular, öğrencilerin bildiği ve kullandığı bir kaynaktan aynen alınıp kullanılmamalıdır. </a:t>
            </a:r>
          </a:p>
          <a:p>
            <a:pPr algn="just">
              <a:lnSpc>
                <a:spcPct val="150000"/>
              </a:lnSpc>
            </a:pPr>
            <a:r>
              <a:rPr lang="tr-TR" b="1" dirty="0">
                <a:solidFill>
                  <a:schemeClr val="tx1"/>
                </a:solidFill>
              </a:rPr>
              <a:t>8. </a:t>
            </a:r>
            <a:r>
              <a:rPr lang="tr-TR" dirty="0">
                <a:solidFill>
                  <a:schemeClr val="tx1"/>
                </a:solidFill>
              </a:rPr>
              <a:t>Sınav planı önceden hazırlanmalıdır. </a:t>
            </a:r>
          </a:p>
          <a:p>
            <a:pPr algn="just">
              <a:lnSpc>
                <a:spcPct val="150000"/>
              </a:lnSpc>
            </a:pPr>
            <a:r>
              <a:rPr lang="tr-TR" b="1" dirty="0">
                <a:solidFill>
                  <a:schemeClr val="tx1"/>
                </a:solidFill>
              </a:rPr>
              <a:t>9. </a:t>
            </a:r>
            <a:r>
              <a:rPr lang="tr-TR" dirty="0">
                <a:solidFill>
                  <a:schemeClr val="tx1"/>
                </a:solidFill>
              </a:rPr>
              <a:t>Sınavda yeteri kadar süre verilmelidir (çok uzun ya da çok kısa süre verilmemelidir). </a:t>
            </a:r>
          </a:p>
          <a:p>
            <a:endParaRPr lang="tr-TR" dirty="0">
              <a:solidFill>
                <a:schemeClr val="tx1"/>
              </a:solidFill>
            </a:endParaRPr>
          </a:p>
          <a:p>
            <a:endParaRPr lang="tr-TR" dirty="0">
              <a:solidFill>
                <a:schemeClr val="tx1"/>
              </a:solidFill>
            </a:endParaRPr>
          </a:p>
        </p:txBody>
      </p:sp>
      <p:sp>
        <p:nvSpPr>
          <p:cNvPr id="4" name="Başlık 1"/>
          <p:cNvSpPr>
            <a:spLocks noGrp="1"/>
          </p:cNvSpPr>
          <p:nvPr>
            <p:ph type="title"/>
          </p:nvPr>
        </p:nvSpPr>
        <p:spPr>
          <a:xfrm>
            <a:off x="628650" y="365126"/>
            <a:ext cx="7886700" cy="1325563"/>
          </a:xfrm>
        </p:spPr>
        <p:txBody>
          <a:bodyPr>
            <a:normAutofit/>
          </a:bodyPr>
          <a:lstStyle/>
          <a:p>
            <a:r>
              <a:rPr lang="tr-TR" sz="2700" b="1" dirty="0"/>
              <a:t>Bir Ölçme Aracının Geçerliğini Etkileyen Faktörler </a:t>
            </a:r>
            <a:endParaRPr lang="tr-TR" dirty="0"/>
          </a:p>
        </p:txBody>
      </p:sp>
    </p:spTree>
    <p:extLst>
      <p:ext uri="{BB962C8B-B14F-4D97-AF65-F5344CB8AC3E}">
        <p14:creationId xmlns:p14="http://schemas.microsoft.com/office/powerpoint/2010/main" val="509546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6260" y="374900"/>
            <a:ext cx="8229600" cy="610820"/>
          </a:xfrm>
        </p:spPr>
        <p:txBody>
          <a:bodyPr>
            <a:normAutofit fontScale="90000"/>
          </a:bodyPr>
          <a:lstStyle/>
          <a:p>
            <a:r>
              <a:rPr lang="tr-TR" b="1" dirty="0"/>
              <a:t>Güvenirlik ve Geçerlik Arasındaki İlişki </a:t>
            </a:r>
            <a:r>
              <a:rPr lang="tr-TR" dirty="0"/>
              <a:t/>
            </a:r>
            <a:br>
              <a:rPr lang="tr-TR" dirty="0"/>
            </a:br>
            <a:endParaRPr lang="tr-TR" dirty="0"/>
          </a:p>
        </p:txBody>
      </p:sp>
      <p:sp>
        <p:nvSpPr>
          <p:cNvPr id="3" name="İçerik Yer Tutucusu 2"/>
          <p:cNvSpPr>
            <a:spLocks noGrp="1"/>
          </p:cNvSpPr>
          <p:nvPr>
            <p:ph idx="1"/>
          </p:nvPr>
        </p:nvSpPr>
        <p:spPr>
          <a:xfrm>
            <a:off x="296260" y="1596540"/>
            <a:ext cx="8229600" cy="4123035"/>
          </a:xfrm>
        </p:spPr>
        <p:style>
          <a:lnRef idx="2">
            <a:schemeClr val="accent1"/>
          </a:lnRef>
          <a:fillRef idx="1">
            <a:schemeClr val="lt1"/>
          </a:fillRef>
          <a:effectRef idx="0">
            <a:schemeClr val="accent1"/>
          </a:effectRef>
          <a:fontRef idx="minor">
            <a:schemeClr val="dk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Güvenirlik, geçerlik için bir ön şarttır. Bir ölçme aracının geçerli olabilmesi için güvenilir olması şarttır (Test güvenilir değilse, geçerliğine bakılamaz). Fakat bir ölçme aracının güvenilir olması için geçerlik şart değildir. </a:t>
            </a:r>
          </a:p>
          <a:p>
            <a:pPr algn="just">
              <a:lnSpc>
                <a:spcPct val="150000"/>
              </a:lnSpc>
            </a:pPr>
            <a:r>
              <a:rPr lang="tr-TR" sz="2400" b="1" dirty="0">
                <a:solidFill>
                  <a:schemeClr val="tx1"/>
                </a:solidFill>
              </a:rPr>
              <a:t>2. </a:t>
            </a:r>
            <a:r>
              <a:rPr lang="tr-TR" sz="2400" dirty="0">
                <a:solidFill>
                  <a:schemeClr val="tx1"/>
                </a:solidFill>
              </a:rPr>
              <a:t>Geçerlik, güvenirliği de kapsayan daha geniş bir kavramdır. Eğer test geçerli ise genellikle güvenilirdir, ama her güvenilir test geçerli değildir.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29319386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054655"/>
            <a:ext cx="8229600" cy="3359510"/>
          </a:xfrm>
        </p:spPr>
        <p:style>
          <a:lnRef idx="2">
            <a:schemeClr val="accent2"/>
          </a:lnRef>
          <a:fillRef idx="1">
            <a:schemeClr val="lt1"/>
          </a:fillRef>
          <a:effectRef idx="0">
            <a:schemeClr val="accent2"/>
          </a:effectRef>
          <a:fontRef idx="minor">
            <a:schemeClr val="dk1"/>
          </a:fontRef>
        </p:style>
        <p:txBody>
          <a:bodyPr>
            <a:normAutofit/>
          </a:bodyPr>
          <a:lstStyle/>
          <a:p>
            <a:pPr algn="just">
              <a:lnSpc>
                <a:spcPct val="150000"/>
              </a:lnSpc>
            </a:pPr>
            <a:r>
              <a:rPr lang="tr-TR" sz="2400" b="1" dirty="0">
                <a:solidFill>
                  <a:schemeClr val="tx1"/>
                </a:solidFill>
              </a:rPr>
              <a:t>3. </a:t>
            </a:r>
            <a:r>
              <a:rPr lang="tr-TR" sz="2400" dirty="0">
                <a:solidFill>
                  <a:schemeClr val="tx1"/>
                </a:solidFill>
              </a:rPr>
              <a:t>Geçerliğin yüksek olabilmesi için güvenilir olması gerekir. Fakat güvenirliği yüksek olan bir testin geçerliği düşük olabilir. </a:t>
            </a:r>
            <a:endParaRPr lang="tr-TR" sz="2400" b="1" dirty="0">
              <a:solidFill>
                <a:schemeClr val="tx1"/>
              </a:solidFill>
            </a:endParaRPr>
          </a:p>
          <a:p>
            <a:pPr algn="just">
              <a:lnSpc>
                <a:spcPct val="150000"/>
              </a:lnSpc>
            </a:pPr>
            <a:r>
              <a:rPr lang="tr-TR" sz="2400" b="1" dirty="0" smtClean="0">
                <a:solidFill>
                  <a:schemeClr val="tx1"/>
                </a:solidFill>
              </a:rPr>
              <a:t>4</a:t>
            </a:r>
            <a:r>
              <a:rPr lang="tr-TR" sz="2400" b="1" dirty="0">
                <a:solidFill>
                  <a:schemeClr val="tx1"/>
                </a:solidFill>
              </a:rPr>
              <a:t>. </a:t>
            </a:r>
            <a:r>
              <a:rPr lang="tr-TR" sz="2400" dirty="0">
                <a:solidFill>
                  <a:schemeClr val="tx1"/>
                </a:solidFill>
              </a:rPr>
              <a:t>Geçerlik her türlü hatadan (doğrudan etkilendiği sabit ve sistematik hatadır) etkilenmesine rağmen, güvenirlik yalnızca tesadüfî hatadan etkilenir. </a:t>
            </a:r>
          </a:p>
          <a:p>
            <a:endParaRPr lang="tr-TR" dirty="0">
              <a:solidFill>
                <a:schemeClr val="tx1"/>
              </a:solidFill>
            </a:endParaRPr>
          </a:p>
        </p:txBody>
      </p:sp>
      <p:sp>
        <p:nvSpPr>
          <p:cNvPr id="4" name="Başlık 1"/>
          <p:cNvSpPr>
            <a:spLocks noGrp="1"/>
          </p:cNvSpPr>
          <p:nvPr>
            <p:ph type="title"/>
          </p:nvPr>
        </p:nvSpPr>
        <p:spPr>
          <a:xfrm>
            <a:off x="628650" y="365126"/>
            <a:ext cx="7886700" cy="1325563"/>
          </a:xfrm>
        </p:spPr>
        <p:txBody>
          <a:bodyPr>
            <a:normAutofit/>
          </a:bodyPr>
          <a:lstStyle/>
          <a:p>
            <a:r>
              <a:rPr lang="tr-TR" sz="2700" b="1" dirty="0"/>
              <a:t>Bir Ölçme Aracının Geçerliğini Etkileyen Faktörler </a:t>
            </a:r>
            <a:endParaRPr lang="tr-TR" dirty="0"/>
          </a:p>
        </p:txBody>
      </p:sp>
    </p:spTree>
    <p:extLst>
      <p:ext uri="{BB962C8B-B14F-4D97-AF65-F5344CB8AC3E}">
        <p14:creationId xmlns:p14="http://schemas.microsoft.com/office/powerpoint/2010/main" val="2753663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360065"/>
            <a:ext cx="8229600" cy="1832460"/>
          </a:xfrm>
        </p:spPr>
        <p:style>
          <a:lnRef idx="2">
            <a:schemeClr val="accent3"/>
          </a:lnRef>
          <a:fillRef idx="1">
            <a:schemeClr val="lt1"/>
          </a:fillRef>
          <a:effectRef idx="0">
            <a:schemeClr val="accent3"/>
          </a:effectRef>
          <a:fontRef idx="minor">
            <a:schemeClr val="dk1"/>
          </a:fontRef>
        </p:style>
        <p:txBody>
          <a:bodyPr/>
          <a:lstStyle/>
          <a:p>
            <a:pPr algn="just">
              <a:lnSpc>
                <a:spcPct val="150000"/>
              </a:lnSpc>
            </a:pPr>
            <a:r>
              <a:rPr lang="tr-TR" b="1" dirty="0">
                <a:solidFill>
                  <a:schemeClr val="tx1"/>
                </a:solidFill>
              </a:rPr>
              <a:t>5. </a:t>
            </a:r>
            <a:r>
              <a:rPr lang="tr-TR" dirty="0">
                <a:solidFill>
                  <a:schemeClr val="tx1"/>
                </a:solidFill>
              </a:rPr>
              <a:t>Güvenirliği etkileyen her şey geçerliği de etkiler. </a:t>
            </a:r>
          </a:p>
          <a:p>
            <a:pPr algn="just">
              <a:lnSpc>
                <a:spcPct val="150000"/>
              </a:lnSpc>
            </a:pPr>
            <a:r>
              <a:rPr lang="tr-TR" b="1" dirty="0">
                <a:solidFill>
                  <a:schemeClr val="tx1"/>
                </a:solidFill>
              </a:rPr>
              <a:t>6. </a:t>
            </a:r>
            <a:r>
              <a:rPr lang="tr-TR" dirty="0">
                <a:solidFill>
                  <a:schemeClr val="tx1"/>
                </a:solidFill>
              </a:rPr>
              <a:t>Ölçme aracının en önemli özelliği geçerliğidir. </a:t>
            </a:r>
          </a:p>
          <a:p>
            <a:endParaRPr lang="tr-TR" dirty="0">
              <a:solidFill>
                <a:schemeClr val="tx1"/>
              </a:solidFill>
            </a:endParaRPr>
          </a:p>
        </p:txBody>
      </p:sp>
      <p:sp>
        <p:nvSpPr>
          <p:cNvPr id="4" name="Başlık 1"/>
          <p:cNvSpPr>
            <a:spLocks noGrp="1"/>
          </p:cNvSpPr>
          <p:nvPr>
            <p:ph type="title"/>
          </p:nvPr>
        </p:nvSpPr>
        <p:spPr>
          <a:xfrm>
            <a:off x="448965" y="374900"/>
            <a:ext cx="7886700" cy="1325563"/>
          </a:xfrm>
        </p:spPr>
        <p:txBody>
          <a:bodyPr>
            <a:normAutofit/>
          </a:bodyPr>
          <a:lstStyle/>
          <a:p>
            <a:r>
              <a:rPr lang="tr-TR" sz="2700" b="1" dirty="0"/>
              <a:t>Bir Ölçme Aracının Geçerliğini Etkileyen Faktörler </a:t>
            </a:r>
            <a:endParaRPr lang="tr-TR" dirty="0"/>
          </a:p>
        </p:txBody>
      </p:sp>
    </p:spTree>
    <p:extLst>
      <p:ext uri="{BB962C8B-B14F-4D97-AF65-F5344CB8AC3E}">
        <p14:creationId xmlns:p14="http://schemas.microsoft.com/office/powerpoint/2010/main" val="435780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680310"/>
            <a:ext cx="8229600" cy="458115"/>
          </a:xfrm>
        </p:spPr>
        <p:txBody>
          <a:bodyPr>
            <a:normAutofit fontScale="90000"/>
          </a:bodyPr>
          <a:lstStyle/>
          <a:p>
            <a:r>
              <a:rPr lang="tr-TR" b="1" dirty="0"/>
              <a:t>3. KULLANIŞLILIK </a:t>
            </a:r>
            <a:r>
              <a:rPr lang="tr-TR" dirty="0"/>
              <a:t/>
            </a:r>
            <a:br>
              <a:rPr lang="tr-TR" dirty="0"/>
            </a:br>
            <a:endParaRPr lang="tr-TR" dirty="0"/>
          </a:p>
        </p:txBody>
      </p:sp>
      <p:sp>
        <p:nvSpPr>
          <p:cNvPr id="3" name="İçerik Yer Tutucusu 2"/>
          <p:cNvSpPr>
            <a:spLocks noGrp="1"/>
          </p:cNvSpPr>
          <p:nvPr>
            <p:ph idx="1"/>
          </p:nvPr>
        </p:nvSpPr>
        <p:spPr>
          <a:xfrm>
            <a:off x="448965" y="2512770"/>
            <a:ext cx="8229600" cy="30541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sz="2400" dirty="0" smtClean="0">
                <a:solidFill>
                  <a:schemeClr val="tx1"/>
                </a:solidFill>
              </a:rPr>
              <a:t>Kullanışlılık</a:t>
            </a:r>
            <a:r>
              <a:rPr lang="tr-TR" sz="2400" dirty="0">
                <a:solidFill>
                  <a:schemeClr val="tx1"/>
                </a:solidFill>
              </a:rPr>
              <a:t>; testin geliştirilmesi, çoğaltılması, uygulanması ve puanlanması açısından kolay ve ekonomik olmasıdır. Yani kullanışlılık; bir ölçme aracının kısa zamanda fazla para harcanmadan ve çok yorucu olmadan hazırlanabilmesi ve uygulanabilmesidir. </a:t>
            </a:r>
          </a:p>
        </p:txBody>
      </p:sp>
    </p:spTree>
    <p:extLst>
      <p:ext uri="{BB962C8B-B14F-4D97-AF65-F5344CB8AC3E}">
        <p14:creationId xmlns:p14="http://schemas.microsoft.com/office/powerpoint/2010/main" val="2304233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Kullanışlılık İçin Gereken Özellikler </a:t>
            </a:r>
            <a:endParaRPr lang="tr-TR" dirty="0"/>
          </a:p>
        </p:txBody>
      </p:sp>
      <p:sp>
        <p:nvSpPr>
          <p:cNvPr id="3" name="İçerik Yer Tutucusu 2"/>
          <p:cNvSpPr>
            <a:spLocks noGrp="1"/>
          </p:cNvSpPr>
          <p:nvPr>
            <p:ph idx="1"/>
          </p:nvPr>
        </p:nvSpPr>
        <p:spPr>
          <a:xfrm>
            <a:off x="448965" y="2054655"/>
            <a:ext cx="8229600" cy="3817625"/>
          </a:xfrm>
        </p:spPr>
        <p:style>
          <a:lnRef idx="2">
            <a:schemeClr val="accent5"/>
          </a:lnRef>
          <a:fillRef idx="1">
            <a:schemeClr val="lt1"/>
          </a:fillRef>
          <a:effectRef idx="0">
            <a:schemeClr val="accent5"/>
          </a:effectRef>
          <a:fontRef idx="minor">
            <a:schemeClr val="dk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Öğrenci, öğretmen ve gelecek açısından </a:t>
            </a:r>
            <a:r>
              <a:rPr lang="tr-TR" sz="2400" b="1" dirty="0">
                <a:solidFill>
                  <a:schemeClr val="tx1"/>
                </a:solidFill>
              </a:rPr>
              <a:t>ekonomik olmalıdır </a:t>
            </a:r>
            <a:r>
              <a:rPr lang="tr-TR" sz="2400" dirty="0">
                <a:solidFill>
                  <a:schemeClr val="tx1"/>
                </a:solidFill>
              </a:rPr>
              <a:t>(fazla masraf gerektirmemelidir). </a:t>
            </a:r>
          </a:p>
          <a:p>
            <a:pPr algn="just">
              <a:lnSpc>
                <a:spcPct val="150000"/>
              </a:lnSpc>
            </a:pPr>
            <a:r>
              <a:rPr lang="tr-TR" sz="2400" b="1" dirty="0">
                <a:solidFill>
                  <a:schemeClr val="tx1"/>
                </a:solidFill>
              </a:rPr>
              <a:t>2. Hazırlanması ve uygulanması kolay olmalı ve kısa sürmeli</a:t>
            </a:r>
            <a:r>
              <a:rPr lang="tr-TR" sz="2400" dirty="0">
                <a:solidFill>
                  <a:schemeClr val="tx1"/>
                </a:solidFill>
              </a:rPr>
              <a:t>dir. Bu bize zaman açısından tasarruf sağlar. </a:t>
            </a:r>
          </a:p>
          <a:p>
            <a:pPr algn="just">
              <a:lnSpc>
                <a:spcPct val="150000"/>
              </a:lnSpc>
            </a:pPr>
            <a:r>
              <a:rPr lang="tr-TR" sz="2400" b="1" dirty="0">
                <a:solidFill>
                  <a:schemeClr val="tx1"/>
                </a:solidFill>
              </a:rPr>
              <a:t>3. Kolay bir şekilde puanlanması </a:t>
            </a:r>
            <a:r>
              <a:rPr lang="tr-TR" sz="2400" dirty="0">
                <a:solidFill>
                  <a:schemeClr val="tx1"/>
                </a:solidFill>
              </a:rPr>
              <a:t>ve puanların yorumlanması gerekir.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589477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901951"/>
            <a:ext cx="8229600" cy="3054100"/>
          </a:xfrm>
        </p:spPr>
        <p:style>
          <a:lnRef idx="2">
            <a:schemeClr val="accent4"/>
          </a:lnRef>
          <a:fillRef idx="1">
            <a:schemeClr val="lt1"/>
          </a:fillRef>
          <a:effectRef idx="0">
            <a:schemeClr val="accent4"/>
          </a:effectRef>
          <a:fontRef idx="minor">
            <a:schemeClr val="dk1"/>
          </a:fontRef>
        </p:style>
        <p:txBody>
          <a:bodyPr/>
          <a:lstStyle/>
          <a:p>
            <a:pPr algn="just">
              <a:lnSpc>
                <a:spcPct val="150000"/>
              </a:lnSpc>
            </a:pPr>
            <a:r>
              <a:rPr lang="tr-TR" b="1" dirty="0">
                <a:solidFill>
                  <a:schemeClr val="tx1"/>
                </a:solidFill>
              </a:rPr>
              <a:t>4. Uygun bir yönergesinin olması </a:t>
            </a:r>
            <a:r>
              <a:rPr lang="tr-TR" dirty="0">
                <a:solidFill>
                  <a:schemeClr val="tx1"/>
                </a:solidFill>
              </a:rPr>
              <a:t>gerekir. </a:t>
            </a:r>
          </a:p>
          <a:p>
            <a:pPr algn="just">
              <a:lnSpc>
                <a:spcPct val="150000"/>
              </a:lnSpc>
            </a:pPr>
            <a:r>
              <a:rPr lang="tr-TR" b="1" dirty="0">
                <a:solidFill>
                  <a:schemeClr val="tx1"/>
                </a:solidFill>
              </a:rPr>
              <a:t>5. </a:t>
            </a:r>
            <a:r>
              <a:rPr lang="tr-TR" dirty="0">
                <a:solidFill>
                  <a:schemeClr val="tx1"/>
                </a:solidFill>
              </a:rPr>
              <a:t>Ölçme aracı </a:t>
            </a:r>
            <a:r>
              <a:rPr lang="tr-TR" b="1" dirty="0">
                <a:solidFill>
                  <a:schemeClr val="tx1"/>
                </a:solidFill>
              </a:rPr>
              <a:t>hazırlanırken uzmanlık gerektirmemesi </a:t>
            </a:r>
            <a:r>
              <a:rPr lang="tr-TR" dirty="0">
                <a:solidFill>
                  <a:schemeClr val="tx1"/>
                </a:solidFill>
              </a:rPr>
              <a:t>gerekir. Yani ölçme işlemini yapan kişiden, test hazırlama sürecinde istenen becerinin az olması gerekir. </a:t>
            </a:r>
          </a:p>
          <a:p>
            <a:endParaRPr lang="tr-TR" dirty="0">
              <a:solidFill>
                <a:schemeClr val="tx1"/>
              </a:solidFill>
            </a:endParaRPr>
          </a:p>
        </p:txBody>
      </p:sp>
      <p:sp>
        <p:nvSpPr>
          <p:cNvPr id="4" name="Başlık 1"/>
          <p:cNvSpPr>
            <a:spLocks noGrp="1"/>
          </p:cNvSpPr>
          <p:nvPr>
            <p:ph type="title"/>
          </p:nvPr>
        </p:nvSpPr>
        <p:spPr>
          <a:xfrm>
            <a:off x="448965" y="374900"/>
            <a:ext cx="7886700" cy="1325563"/>
          </a:xfrm>
        </p:spPr>
        <p:txBody>
          <a:bodyPr>
            <a:normAutofit/>
          </a:bodyPr>
          <a:lstStyle/>
          <a:p>
            <a:r>
              <a:rPr lang="tr-TR" b="1" dirty="0"/>
              <a:t>Kullanışlılık İçin Gereken Özellikler </a:t>
            </a:r>
            <a:endParaRPr lang="tr-TR" dirty="0"/>
          </a:p>
        </p:txBody>
      </p:sp>
    </p:spTree>
    <p:extLst>
      <p:ext uri="{BB962C8B-B14F-4D97-AF65-F5344CB8AC3E}">
        <p14:creationId xmlns:p14="http://schemas.microsoft.com/office/powerpoint/2010/main" val="3496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endParaRPr lang="tr-TR"/>
          </a:p>
        </p:txBody>
      </p:sp>
      <p:pic>
        <p:nvPicPr>
          <p:cNvPr id="1026" name="Picture 2" descr="http://www.dmy.info/wp-content/uploads/2014/10/validity-vs-reliabilit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33015"/>
            <a:ext cx="9305855" cy="6058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274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dirty="0" smtClean="0"/>
              <a:t>ÖLÇME ARAÇLARINDA BULUNMASI GEREKEN ÖZELLİKLER</a:t>
            </a:r>
            <a:endParaRPr lang="tr-TR" dirty="0"/>
          </a:p>
        </p:txBody>
      </p:sp>
      <p:sp>
        <p:nvSpPr>
          <p:cNvPr id="3" name="İçerik Yer Tutucusu 2"/>
          <p:cNvSpPr>
            <a:spLocks noGrp="1"/>
          </p:cNvSpPr>
          <p:nvPr>
            <p:ph idx="1"/>
          </p:nvPr>
        </p:nvSpPr>
        <p:spPr>
          <a:xfrm>
            <a:off x="448965" y="2665475"/>
            <a:ext cx="8229600" cy="3359510"/>
          </a:xfrm>
        </p:spPr>
        <p:style>
          <a:lnRef idx="2">
            <a:schemeClr val="accent1"/>
          </a:lnRef>
          <a:fillRef idx="1">
            <a:schemeClr val="lt1"/>
          </a:fillRef>
          <a:effectRef idx="0">
            <a:schemeClr val="accent1"/>
          </a:effectRef>
          <a:fontRef idx="minor">
            <a:schemeClr val="dk1"/>
          </a:fontRef>
        </p:style>
        <p:txBody>
          <a:bodyPr/>
          <a:lstStyle/>
          <a:p>
            <a:pPr algn="just"/>
            <a:r>
              <a:rPr lang="tr-TR" b="1" dirty="0">
                <a:solidFill>
                  <a:schemeClr val="tx1"/>
                </a:solidFill>
              </a:rPr>
              <a:t>1. Güvenirlik: </a:t>
            </a:r>
            <a:r>
              <a:rPr lang="tr-TR" dirty="0">
                <a:solidFill>
                  <a:schemeClr val="tx1"/>
                </a:solidFill>
              </a:rPr>
              <a:t>Ölçmek istenilen özelliği her zaman aynı şekilde ölçebilmeli, kararlı ve tutarlı olmalıdır. </a:t>
            </a:r>
          </a:p>
          <a:p>
            <a:pPr algn="just"/>
            <a:r>
              <a:rPr lang="tr-TR" b="1" dirty="0">
                <a:solidFill>
                  <a:schemeClr val="tx1"/>
                </a:solidFill>
              </a:rPr>
              <a:t>2. Geçerlik: </a:t>
            </a:r>
            <a:r>
              <a:rPr lang="tr-TR" dirty="0">
                <a:solidFill>
                  <a:schemeClr val="tx1"/>
                </a:solidFill>
              </a:rPr>
              <a:t>İyi bir ölçme aracı veya ölçme yöntemi ölçmeyi amaçladığımız özelliği ölçebilecek, bizim amacımıza hizmet edebilecek bir özellik taşımalıdır. </a:t>
            </a:r>
          </a:p>
          <a:p>
            <a:pPr algn="just"/>
            <a:r>
              <a:rPr lang="tr-TR" b="1" dirty="0">
                <a:solidFill>
                  <a:schemeClr val="tx1"/>
                </a:solidFill>
              </a:rPr>
              <a:t>3. Kullanışlılık: </a:t>
            </a:r>
            <a:r>
              <a:rPr lang="tr-TR" dirty="0">
                <a:solidFill>
                  <a:schemeClr val="tx1"/>
                </a:solidFill>
              </a:rPr>
              <a:t>Kolay uygulanır, kolay puanlanır, zaman ve ekonomik bakımdan uygun olmalıdır. </a:t>
            </a:r>
          </a:p>
        </p:txBody>
      </p:sp>
    </p:spTree>
    <p:extLst>
      <p:ext uri="{BB962C8B-B14F-4D97-AF65-F5344CB8AC3E}">
        <p14:creationId xmlns:p14="http://schemas.microsoft.com/office/powerpoint/2010/main" val="1382209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2. GEÇERLİK </a:t>
            </a:r>
            <a:r>
              <a:rPr lang="tr-TR" dirty="0"/>
              <a:t/>
            </a:r>
            <a:br>
              <a:rPr lang="tr-TR" dirty="0"/>
            </a:br>
            <a:endParaRPr lang="tr-TR" dirty="0"/>
          </a:p>
        </p:txBody>
      </p:sp>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sz="2200" dirty="0" smtClean="0">
                <a:solidFill>
                  <a:schemeClr val="tx1"/>
                </a:solidFill>
              </a:rPr>
              <a:t>Bir ölçme aracının ölçmek istediği özelliği başka özellikleri karıştırmadan tam ve doğru olarak ölçebilmesi düzeyine geçerlik denir. Yani bir ölçme aracı ölçmek istediği özelliği ne kadar doğru ölçebiliyorsa o kadar geçerlidir. </a:t>
            </a:r>
          </a:p>
          <a:p>
            <a:pPr algn="just">
              <a:lnSpc>
                <a:spcPct val="150000"/>
              </a:lnSpc>
            </a:pPr>
            <a:r>
              <a:rPr lang="tr-TR" sz="2200" b="1" dirty="0" smtClean="0">
                <a:solidFill>
                  <a:schemeClr val="tx1"/>
                </a:solidFill>
              </a:rPr>
              <a:t>Örnek; </a:t>
            </a:r>
            <a:r>
              <a:rPr lang="tr-TR" sz="2200" dirty="0" smtClean="0">
                <a:solidFill>
                  <a:schemeClr val="tx1"/>
                </a:solidFill>
              </a:rPr>
              <a:t>uzunluğu ölçmek için metre geçerli bir araçtır ve metre ile yapılan ölçüm geçerlidir. Metreyi nesnelerin ağırlığını ölçmek için kullanırsak bu ölçüm geçerlik özelliğini taşıyamaz. </a:t>
            </a:r>
            <a:endParaRPr lang="tr-TR" sz="2200" dirty="0">
              <a:solidFill>
                <a:schemeClr val="tx1"/>
              </a:solidFill>
            </a:endParaRPr>
          </a:p>
        </p:txBody>
      </p:sp>
    </p:spTree>
    <p:extLst>
      <p:ext uri="{BB962C8B-B14F-4D97-AF65-F5344CB8AC3E}">
        <p14:creationId xmlns:p14="http://schemas.microsoft.com/office/powerpoint/2010/main" val="3229883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2207360"/>
            <a:ext cx="8229600" cy="4123035"/>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just"/>
            <a:r>
              <a:rPr lang="tr-TR" sz="2200" dirty="0">
                <a:solidFill>
                  <a:schemeClr val="tx1"/>
                </a:solidFill>
              </a:rPr>
              <a:t>Bir testin geçerli olabilmesi için iki temel öğe gereklidir. Bunlar; uygunluk (</a:t>
            </a:r>
            <a:r>
              <a:rPr lang="tr-TR" sz="2200" dirty="0" err="1">
                <a:solidFill>
                  <a:schemeClr val="tx1"/>
                </a:solidFill>
              </a:rPr>
              <a:t>İlgililik</a:t>
            </a:r>
            <a:r>
              <a:rPr lang="tr-TR" sz="2200" dirty="0">
                <a:solidFill>
                  <a:schemeClr val="tx1"/>
                </a:solidFill>
              </a:rPr>
              <a:t>) ve güvenirliktir. </a:t>
            </a:r>
          </a:p>
          <a:p>
            <a:pPr algn="just"/>
            <a:endParaRPr lang="tr-TR" sz="2200" dirty="0">
              <a:solidFill>
                <a:schemeClr val="tx1"/>
              </a:solidFill>
            </a:endParaRPr>
          </a:p>
          <a:p>
            <a:pPr algn="just"/>
            <a:r>
              <a:rPr lang="tr-TR" sz="2200" dirty="0" smtClean="0">
                <a:solidFill>
                  <a:schemeClr val="tx1"/>
                </a:solidFill>
              </a:rPr>
              <a:t> </a:t>
            </a:r>
            <a:r>
              <a:rPr lang="tr-TR" sz="2200" b="1" dirty="0">
                <a:solidFill>
                  <a:schemeClr val="tx1"/>
                </a:solidFill>
              </a:rPr>
              <a:t>Uygunluk: </a:t>
            </a:r>
            <a:r>
              <a:rPr lang="tr-TR" sz="2200" dirty="0">
                <a:solidFill>
                  <a:schemeClr val="tx1"/>
                </a:solidFill>
              </a:rPr>
              <a:t>Testin, ölçmek için düzenlendiği özellikle ilgili olması; bir testin kapsadığı maddelerin (soruların) ölçmek istediği davranışları yeterince yansıtabilmesidir. </a:t>
            </a:r>
          </a:p>
          <a:p>
            <a:pPr algn="just"/>
            <a:endParaRPr lang="tr-TR" sz="2200" dirty="0">
              <a:solidFill>
                <a:schemeClr val="tx1"/>
              </a:solidFill>
            </a:endParaRPr>
          </a:p>
          <a:p>
            <a:pPr algn="just"/>
            <a:r>
              <a:rPr lang="tr-TR" sz="2200" dirty="0" smtClean="0">
                <a:solidFill>
                  <a:schemeClr val="tx1"/>
                </a:solidFill>
              </a:rPr>
              <a:t> </a:t>
            </a:r>
            <a:r>
              <a:rPr lang="tr-TR" sz="2200" b="1" dirty="0">
                <a:solidFill>
                  <a:schemeClr val="tx1"/>
                </a:solidFill>
              </a:rPr>
              <a:t>Güvenirlik: </a:t>
            </a:r>
            <a:r>
              <a:rPr lang="tr-TR" sz="2200" dirty="0">
                <a:solidFill>
                  <a:schemeClr val="tx1"/>
                </a:solidFill>
              </a:rPr>
              <a:t>Bir ölçme aracını aynı koşullar altında tekrar tekrar uyguladığımızda aynı ya da benzer sonuçları (en azından %70 oranında) vermesi demektir. Ayrıca güvenirlik; ölçme aracının hatalardan (özellikle tesadüfi hatalardan) </a:t>
            </a:r>
            <a:r>
              <a:rPr lang="tr-TR" sz="2200" dirty="0" err="1">
                <a:solidFill>
                  <a:schemeClr val="tx1"/>
                </a:solidFill>
              </a:rPr>
              <a:t>arınıklık</a:t>
            </a:r>
            <a:r>
              <a:rPr lang="tr-TR" sz="2200" dirty="0">
                <a:solidFill>
                  <a:schemeClr val="tx1"/>
                </a:solidFill>
              </a:rPr>
              <a:t> düzeyidir. </a:t>
            </a:r>
          </a:p>
          <a:p>
            <a:pPr algn="just"/>
            <a:endParaRPr lang="tr-TR" sz="2200" dirty="0">
              <a:solidFill>
                <a:schemeClr val="tx1"/>
              </a:solidFill>
            </a:endParaRPr>
          </a:p>
        </p:txBody>
      </p:sp>
      <p:graphicFrame>
        <p:nvGraphicFramePr>
          <p:cNvPr id="2" name="Diyagram 1"/>
          <p:cNvGraphicFramePr/>
          <p:nvPr>
            <p:extLst>
              <p:ext uri="{D42A27DB-BD31-4B8C-83A1-F6EECF244321}">
                <p14:modId xmlns:p14="http://schemas.microsoft.com/office/powerpoint/2010/main" val="544642530"/>
              </p:ext>
            </p:extLst>
          </p:nvPr>
        </p:nvGraphicFramePr>
        <p:xfrm>
          <a:off x="2128720" y="222195"/>
          <a:ext cx="4123035" cy="18324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649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365126"/>
            <a:ext cx="8066385" cy="1325563"/>
          </a:xfrm>
        </p:spPr>
        <p:txBody>
          <a:bodyPr>
            <a:normAutofit/>
          </a:bodyPr>
          <a:lstStyle/>
          <a:p>
            <a:r>
              <a:rPr lang="tr-TR" b="1" dirty="0"/>
              <a:t>2.1. Geçerlik Türleri </a:t>
            </a:r>
            <a:endParaRPr lang="tr-TR" dirty="0"/>
          </a:p>
        </p:txBody>
      </p:sp>
      <p:sp>
        <p:nvSpPr>
          <p:cNvPr id="3" name="İçerik Yer Tutucusu 2"/>
          <p:cNvSpPr>
            <a:spLocks noGrp="1"/>
          </p:cNvSpPr>
          <p:nvPr>
            <p:ph idx="1"/>
          </p:nvPr>
        </p:nvSpPr>
        <p:spPr>
          <a:xfrm>
            <a:off x="296260" y="1749245"/>
            <a:ext cx="8229600" cy="4428445"/>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lnSpc>
                <a:spcPct val="150000"/>
              </a:lnSpc>
            </a:pPr>
            <a:r>
              <a:rPr lang="tr-TR" sz="2000" b="1" dirty="0" smtClean="0">
                <a:solidFill>
                  <a:schemeClr val="tx1"/>
                </a:solidFill>
              </a:rPr>
              <a:t>2.1.1</a:t>
            </a:r>
            <a:r>
              <a:rPr lang="tr-TR" sz="2000" b="1" dirty="0">
                <a:solidFill>
                  <a:schemeClr val="tx1"/>
                </a:solidFill>
              </a:rPr>
              <a:t>. Kapsam (içerik) geçerliği: </a:t>
            </a:r>
            <a:r>
              <a:rPr lang="tr-TR" sz="2000" dirty="0">
                <a:solidFill>
                  <a:schemeClr val="tx1"/>
                </a:solidFill>
              </a:rPr>
              <a:t>Ölçme aracı ölçmek istediği özelliklerin (hedef, konu, ünite veya içeriği) tümünü kapsıyorsa bu kapsam geçerliğidir. Bir bütün olarak testin ve testteki her bir maddenin amaca ne derece hizmet ettiğidir. </a:t>
            </a:r>
            <a:endParaRPr lang="tr-TR" sz="2000" dirty="0" smtClean="0">
              <a:solidFill>
                <a:schemeClr val="tx1"/>
              </a:solidFill>
            </a:endParaRPr>
          </a:p>
          <a:p>
            <a:pPr algn="just">
              <a:lnSpc>
                <a:spcPct val="150000"/>
              </a:lnSpc>
            </a:pPr>
            <a:endParaRPr lang="tr-TR" sz="2000" b="1" dirty="0">
              <a:solidFill>
                <a:schemeClr val="tx1"/>
              </a:solidFill>
            </a:endParaRPr>
          </a:p>
          <a:p>
            <a:pPr algn="just">
              <a:lnSpc>
                <a:spcPct val="150000"/>
              </a:lnSpc>
            </a:pPr>
            <a:r>
              <a:rPr lang="tr-TR" sz="2000" b="1" dirty="0" smtClean="0">
                <a:solidFill>
                  <a:schemeClr val="tx1"/>
                </a:solidFill>
              </a:rPr>
              <a:t>Örnek</a:t>
            </a:r>
            <a:r>
              <a:rPr lang="tr-TR" sz="2000" b="1" dirty="0">
                <a:solidFill>
                  <a:schemeClr val="tx1"/>
                </a:solidFill>
              </a:rPr>
              <a:t>; </a:t>
            </a:r>
            <a:r>
              <a:rPr lang="tr-TR" sz="2000" dirty="0">
                <a:solidFill>
                  <a:schemeClr val="tx1"/>
                </a:solidFill>
              </a:rPr>
              <a:t>Psikoloji dersinde 10 ünite işlenmiş, sınavında ise 5 soru sorulmuştur. Sorular ise 2, 4, 6, 8 ve 9. ünitelerden sorulmuştur. Böyle bir sınavda kullanılan sorular işlenen tüm üniteleri yeteri kadar temsil edemediği için (1, 3, 5, 7 ve 10. ünite ile ilgili soru yoktur) sınavın kapsam geçerliği düşüktür. </a:t>
            </a:r>
          </a:p>
        </p:txBody>
      </p:sp>
    </p:spTree>
    <p:extLst>
      <p:ext uri="{BB962C8B-B14F-4D97-AF65-F5344CB8AC3E}">
        <p14:creationId xmlns:p14="http://schemas.microsoft.com/office/powerpoint/2010/main" val="18260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443835"/>
            <a:ext cx="8229600" cy="4581150"/>
          </a:xfrm>
        </p:spPr>
        <p:style>
          <a:lnRef idx="2">
            <a:schemeClr val="accent5"/>
          </a:lnRef>
          <a:fillRef idx="1">
            <a:schemeClr val="lt1"/>
          </a:fillRef>
          <a:effectRef idx="0">
            <a:schemeClr val="accent5"/>
          </a:effectRef>
          <a:fontRef idx="minor">
            <a:schemeClr val="dk1"/>
          </a:fontRef>
        </p:style>
        <p:txBody>
          <a:bodyPr>
            <a:noAutofit/>
          </a:bodyPr>
          <a:lstStyle/>
          <a:p>
            <a:pPr algn="just"/>
            <a:r>
              <a:rPr lang="tr-TR" sz="2000" b="1" dirty="0">
                <a:solidFill>
                  <a:schemeClr val="tx1"/>
                </a:solidFill>
              </a:rPr>
              <a:t>2013 KPSS: </a:t>
            </a:r>
            <a:r>
              <a:rPr lang="tr-TR" sz="2000" dirty="0">
                <a:solidFill>
                  <a:schemeClr val="tx1"/>
                </a:solidFill>
              </a:rPr>
              <a:t>Bir öğretmen, dönem sonu sınavını hazırlarken soruları; dersin dönem içindeki tüm kritik kazanımlarını konu ve bilişsel beceri boyutuyla temsil eden bir örneklem oluşturacak biçimde seçmiştir. </a:t>
            </a:r>
          </a:p>
          <a:p>
            <a:pPr algn="just"/>
            <a:r>
              <a:rPr lang="tr-TR" sz="2000" b="1" dirty="0">
                <a:solidFill>
                  <a:schemeClr val="tx1"/>
                </a:solidFill>
              </a:rPr>
              <a:t>Öğretmenin bu uygulaması, sınavın en çok hangi özelliğini iyileştirir? </a:t>
            </a:r>
            <a:endParaRPr lang="tr-TR" sz="2000" dirty="0">
              <a:solidFill>
                <a:schemeClr val="tx1"/>
              </a:solidFill>
            </a:endParaRPr>
          </a:p>
          <a:p>
            <a:pPr algn="just"/>
            <a:endParaRPr lang="tr-TR" sz="2000" dirty="0">
              <a:solidFill>
                <a:schemeClr val="tx1"/>
              </a:solidFill>
            </a:endParaRPr>
          </a:p>
          <a:p>
            <a:pPr algn="just"/>
            <a:r>
              <a:rPr lang="tr-TR" sz="2000" b="1" dirty="0">
                <a:solidFill>
                  <a:schemeClr val="tx1"/>
                </a:solidFill>
              </a:rPr>
              <a:t>A) </a:t>
            </a:r>
            <a:r>
              <a:rPr lang="tr-TR" sz="2000" dirty="0">
                <a:solidFill>
                  <a:schemeClr val="tx1"/>
                </a:solidFill>
              </a:rPr>
              <a:t>İç tutarlılığını </a:t>
            </a:r>
          </a:p>
          <a:p>
            <a:pPr algn="just"/>
            <a:r>
              <a:rPr lang="tr-TR" sz="2000" b="1" dirty="0">
                <a:solidFill>
                  <a:schemeClr val="tx1"/>
                </a:solidFill>
              </a:rPr>
              <a:t>B) </a:t>
            </a:r>
            <a:r>
              <a:rPr lang="tr-TR" sz="2000" dirty="0">
                <a:solidFill>
                  <a:schemeClr val="tx1"/>
                </a:solidFill>
              </a:rPr>
              <a:t>Yapı geçerliğini </a:t>
            </a:r>
          </a:p>
          <a:p>
            <a:pPr algn="just"/>
            <a:r>
              <a:rPr lang="tr-TR" sz="2000" b="1" dirty="0">
                <a:solidFill>
                  <a:schemeClr val="tx1"/>
                </a:solidFill>
              </a:rPr>
              <a:t>C) </a:t>
            </a:r>
            <a:r>
              <a:rPr lang="tr-TR" sz="2000" dirty="0">
                <a:solidFill>
                  <a:schemeClr val="tx1"/>
                </a:solidFill>
              </a:rPr>
              <a:t>Kararlılığını </a:t>
            </a:r>
          </a:p>
          <a:p>
            <a:pPr algn="just"/>
            <a:r>
              <a:rPr lang="tr-TR" sz="2000" b="1" dirty="0">
                <a:solidFill>
                  <a:schemeClr val="tx1"/>
                </a:solidFill>
              </a:rPr>
              <a:t>D) </a:t>
            </a:r>
            <a:r>
              <a:rPr lang="tr-TR" sz="2000" dirty="0">
                <a:solidFill>
                  <a:schemeClr val="tx1"/>
                </a:solidFill>
              </a:rPr>
              <a:t>Kapsam geçerliğini </a:t>
            </a:r>
          </a:p>
          <a:p>
            <a:pPr algn="just"/>
            <a:r>
              <a:rPr lang="tr-TR" sz="2000" b="1" dirty="0">
                <a:solidFill>
                  <a:schemeClr val="tx1"/>
                </a:solidFill>
              </a:rPr>
              <a:t>E) </a:t>
            </a:r>
            <a:r>
              <a:rPr lang="tr-TR" sz="2000" dirty="0">
                <a:solidFill>
                  <a:schemeClr val="tx1"/>
                </a:solidFill>
              </a:rPr>
              <a:t>Yordama geçerliğini </a:t>
            </a:r>
          </a:p>
          <a:p>
            <a:pPr algn="just"/>
            <a:endParaRPr lang="tr-TR" sz="2000" dirty="0">
              <a:solidFill>
                <a:schemeClr val="tx1"/>
              </a:solidFill>
            </a:endParaRPr>
          </a:p>
        </p:txBody>
      </p:sp>
    </p:spTree>
    <p:extLst>
      <p:ext uri="{BB962C8B-B14F-4D97-AF65-F5344CB8AC3E}">
        <p14:creationId xmlns:p14="http://schemas.microsoft.com/office/powerpoint/2010/main" val="1020060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901950"/>
            <a:ext cx="8229600" cy="3970330"/>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lnSpc>
                <a:spcPct val="150000"/>
              </a:lnSpc>
            </a:pPr>
            <a:r>
              <a:rPr lang="tr-TR" sz="2500" b="1" dirty="0">
                <a:solidFill>
                  <a:schemeClr val="tx1"/>
                </a:solidFill>
              </a:rPr>
              <a:t>2.1.2. </a:t>
            </a:r>
            <a:r>
              <a:rPr lang="tr-TR" sz="2500" b="1" i="1" dirty="0" smtClean="0">
                <a:solidFill>
                  <a:schemeClr val="tx1"/>
                </a:solidFill>
              </a:rPr>
              <a:t>Yordama(Tahmin) geçerliliği</a:t>
            </a:r>
            <a:r>
              <a:rPr lang="tr-TR" sz="2500" b="1" i="1" dirty="0">
                <a:solidFill>
                  <a:schemeClr val="tx1"/>
                </a:solidFill>
              </a:rPr>
              <a:t>: </a:t>
            </a:r>
            <a:r>
              <a:rPr lang="tr-TR" sz="2500" dirty="0" smtClean="0">
                <a:solidFill>
                  <a:schemeClr val="tx1"/>
                </a:solidFill>
              </a:rPr>
              <a:t>Öğrencilerin</a:t>
            </a:r>
            <a:r>
              <a:rPr lang="tr-TR" sz="2500" dirty="0">
                <a:solidFill>
                  <a:schemeClr val="tx1"/>
                </a:solidFill>
              </a:rPr>
              <a:t>, seçme </a:t>
            </a:r>
            <a:r>
              <a:rPr lang="tr-TR" sz="2500" dirty="0" smtClean="0">
                <a:solidFill>
                  <a:schemeClr val="tx1"/>
                </a:solidFill>
              </a:rPr>
              <a:t>amacıyla yapılan sınavlardaki başar</a:t>
            </a:r>
            <a:r>
              <a:rPr lang="tr-TR" sz="2500" dirty="0">
                <a:solidFill>
                  <a:schemeClr val="tx1"/>
                </a:solidFill>
              </a:rPr>
              <a:t>ı</a:t>
            </a:r>
            <a:r>
              <a:rPr lang="tr-TR" sz="2500" dirty="0" smtClean="0">
                <a:solidFill>
                  <a:schemeClr val="tx1"/>
                </a:solidFill>
              </a:rPr>
              <a:t> </a:t>
            </a:r>
            <a:r>
              <a:rPr lang="tr-TR" sz="2500" dirty="0">
                <a:solidFill>
                  <a:schemeClr val="tx1"/>
                </a:solidFill>
              </a:rPr>
              <a:t>ölçülerine bakarak, </a:t>
            </a:r>
            <a:r>
              <a:rPr lang="tr-TR" sz="2500" dirty="0" smtClean="0">
                <a:solidFill>
                  <a:schemeClr val="tx1"/>
                </a:solidFill>
              </a:rPr>
              <a:t>öğretim programındaki başarıların</a:t>
            </a:r>
            <a:r>
              <a:rPr lang="tr-TR" sz="2500" dirty="0">
                <a:solidFill>
                  <a:schemeClr val="tx1"/>
                </a:solidFill>
              </a:rPr>
              <a:t>ı</a:t>
            </a:r>
            <a:r>
              <a:rPr lang="tr-TR" sz="2500" dirty="0" smtClean="0">
                <a:solidFill>
                  <a:schemeClr val="tx1"/>
                </a:solidFill>
              </a:rPr>
              <a:t> </a:t>
            </a:r>
            <a:r>
              <a:rPr lang="tr-TR" sz="2500" dirty="0">
                <a:solidFill>
                  <a:schemeClr val="tx1"/>
                </a:solidFill>
              </a:rPr>
              <a:t>kestirmek </a:t>
            </a:r>
            <a:r>
              <a:rPr lang="tr-TR" sz="2500" dirty="0" smtClean="0">
                <a:solidFill>
                  <a:schemeClr val="tx1"/>
                </a:solidFill>
              </a:rPr>
              <a:t>sınavın </a:t>
            </a:r>
            <a:r>
              <a:rPr lang="tr-TR" sz="2500" i="1" dirty="0">
                <a:solidFill>
                  <a:schemeClr val="tx1"/>
                </a:solidFill>
              </a:rPr>
              <a:t>yordama </a:t>
            </a:r>
            <a:r>
              <a:rPr lang="tr-TR" sz="2500" i="1" dirty="0" smtClean="0">
                <a:solidFill>
                  <a:schemeClr val="tx1"/>
                </a:solidFill>
              </a:rPr>
              <a:t>geçerliliğini </a:t>
            </a:r>
            <a:r>
              <a:rPr lang="tr-TR" sz="2500" dirty="0">
                <a:solidFill>
                  <a:schemeClr val="tx1"/>
                </a:solidFill>
              </a:rPr>
              <a:t>verir. </a:t>
            </a:r>
            <a:r>
              <a:rPr lang="tr-TR" sz="2500" dirty="0" smtClean="0">
                <a:solidFill>
                  <a:schemeClr val="tx1"/>
                </a:solidFill>
              </a:rPr>
              <a:t>Eğer sınavla </a:t>
            </a:r>
            <a:r>
              <a:rPr lang="tr-TR" sz="2500" dirty="0">
                <a:solidFill>
                  <a:schemeClr val="tx1"/>
                </a:solidFill>
              </a:rPr>
              <a:t>seçilen </a:t>
            </a:r>
            <a:r>
              <a:rPr lang="tr-TR" sz="2500" dirty="0" smtClean="0">
                <a:solidFill>
                  <a:schemeClr val="tx1"/>
                </a:solidFill>
              </a:rPr>
              <a:t>öğrenciler</a:t>
            </a:r>
            <a:r>
              <a:rPr lang="tr-TR" sz="2500" dirty="0">
                <a:solidFill>
                  <a:schemeClr val="tx1"/>
                </a:solidFill>
              </a:rPr>
              <a:t>, </a:t>
            </a:r>
            <a:r>
              <a:rPr lang="tr-TR" sz="2500" dirty="0" smtClean="0">
                <a:solidFill>
                  <a:schemeClr val="tx1"/>
                </a:solidFill>
              </a:rPr>
              <a:t>seçilmeyen öğrencilere </a:t>
            </a:r>
            <a:r>
              <a:rPr lang="tr-TR" sz="2500" dirty="0">
                <a:solidFill>
                  <a:schemeClr val="tx1"/>
                </a:solidFill>
              </a:rPr>
              <a:t>göre daha </a:t>
            </a:r>
            <a:r>
              <a:rPr lang="tr-TR" sz="2500" dirty="0" smtClean="0">
                <a:solidFill>
                  <a:schemeClr val="tx1"/>
                </a:solidFill>
              </a:rPr>
              <a:t>başarıl</a:t>
            </a:r>
            <a:r>
              <a:rPr lang="tr-TR" sz="2500" dirty="0">
                <a:solidFill>
                  <a:schemeClr val="tx1"/>
                </a:solidFill>
              </a:rPr>
              <a:t>ı</a:t>
            </a:r>
            <a:r>
              <a:rPr lang="tr-TR" sz="2500" dirty="0" smtClean="0">
                <a:solidFill>
                  <a:schemeClr val="tx1"/>
                </a:solidFill>
              </a:rPr>
              <a:t> </a:t>
            </a:r>
            <a:r>
              <a:rPr lang="tr-TR" sz="2500" dirty="0">
                <a:solidFill>
                  <a:schemeClr val="tx1"/>
                </a:solidFill>
              </a:rPr>
              <a:t>olacaksa seçmede </a:t>
            </a:r>
            <a:r>
              <a:rPr lang="tr-TR" sz="2500" dirty="0" smtClean="0">
                <a:solidFill>
                  <a:schemeClr val="tx1"/>
                </a:solidFill>
              </a:rPr>
              <a:t>kullanılan aracın yordama geçerliliğinin olduğu </a:t>
            </a:r>
            <a:r>
              <a:rPr lang="tr-TR" sz="2500" dirty="0">
                <a:solidFill>
                  <a:schemeClr val="tx1"/>
                </a:solidFill>
              </a:rPr>
              <a:t>söylenebilir.</a:t>
            </a:r>
          </a:p>
        </p:txBody>
      </p:sp>
      <p:sp>
        <p:nvSpPr>
          <p:cNvPr id="4" name="Başlık 1"/>
          <p:cNvSpPr>
            <a:spLocks noGrp="1"/>
          </p:cNvSpPr>
          <p:nvPr>
            <p:ph type="title"/>
          </p:nvPr>
        </p:nvSpPr>
        <p:spPr>
          <a:xfrm>
            <a:off x="448965" y="222195"/>
            <a:ext cx="8066385" cy="1325563"/>
          </a:xfrm>
        </p:spPr>
        <p:txBody>
          <a:bodyPr>
            <a:normAutofit/>
          </a:bodyPr>
          <a:lstStyle/>
          <a:p>
            <a:r>
              <a:rPr lang="tr-TR" b="1" dirty="0"/>
              <a:t>2.1. Geçerlik Türleri </a:t>
            </a:r>
            <a:endParaRPr lang="tr-TR" dirty="0"/>
          </a:p>
        </p:txBody>
      </p:sp>
    </p:spTree>
    <p:extLst>
      <p:ext uri="{BB962C8B-B14F-4D97-AF65-F5344CB8AC3E}">
        <p14:creationId xmlns:p14="http://schemas.microsoft.com/office/powerpoint/2010/main" val="11024755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1112</TotalTime>
  <Words>1448</Words>
  <Application>Microsoft Office PowerPoint</Application>
  <PresentationFormat>Ekran Gösterisi (4:3)</PresentationFormat>
  <Paragraphs>99</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Office Teması</vt:lpstr>
      <vt:lpstr>ÖLÇME-DEĞERLENDİRME 4. DERS</vt:lpstr>
      <vt:lpstr>ÖLÇME ARAÇLARINDA BULUNMASI GEREKEN ÖZELLİKLER</vt:lpstr>
      <vt:lpstr>PowerPoint Sunusu</vt:lpstr>
      <vt:lpstr>ÖLÇME ARAÇLARINDA BULUNMASI GEREKEN ÖZELLİKLER</vt:lpstr>
      <vt:lpstr>2. GEÇERLİK  </vt:lpstr>
      <vt:lpstr>PowerPoint Sunusu</vt:lpstr>
      <vt:lpstr>2.1. Geçerlik Türleri </vt:lpstr>
      <vt:lpstr>PowerPoint Sunusu</vt:lpstr>
      <vt:lpstr>2.1. Geçerlik Türleri </vt:lpstr>
      <vt:lpstr>2.1. Geçerlik Türleri </vt:lpstr>
      <vt:lpstr>2.1. Geçerlik Türleri </vt:lpstr>
      <vt:lpstr>2.1. Geçerlik Türleri </vt:lpstr>
      <vt:lpstr>PowerPoint Sunusu</vt:lpstr>
      <vt:lpstr>PowerPoint Sunusu</vt:lpstr>
      <vt:lpstr>2.1. Geçerlik Türleri </vt:lpstr>
      <vt:lpstr>2.1. Geçerlik Türleri </vt:lpstr>
      <vt:lpstr>Bir Ölçme Aracının Geçerliğini Etkileyen Faktörler </vt:lpstr>
      <vt:lpstr>Bir Ölçme Aracının Geçerliğini Etkileyen Faktörler </vt:lpstr>
      <vt:lpstr> Geçerliği Artırmak İçin Yapılması Gerekenler  </vt:lpstr>
      <vt:lpstr>PowerPoint Sunusu</vt:lpstr>
      <vt:lpstr>Bir Ölçme Aracının Geçerliğini Etkileyen Faktörler </vt:lpstr>
      <vt:lpstr>Güvenirlik ve Geçerlik Arasındaki İlişki  </vt:lpstr>
      <vt:lpstr>Bir Ölçme Aracının Geçerliğini Etkileyen Faktörler </vt:lpstr>
      <vt:lpstr>Bir Ölçme Aracının Geçerliğini Etkileyen Faktörler </vt:lpstr>
      <vt:lpstr>3. KULLANIŞLILIK  </vt:lpstr>
      <vt:lpstr>Kullanışlılık İçin Gereken Özellikler </vt:lpstr>
      <vt:lpstr>Kullanışlılık İçin Gereken Özellikler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Öğretmenlik</cp:lastModifiedBy>
  <cp:revision>142</cp:revision>
  <dcterms:created xsi:type="dcterms:W3CDTF">2013-08-21T19:17:07Z</dcterms:created>
  <dcterms:modified xsi:type="dcterms:W3CDTF">2017-11-29T06:31:05Z</dcterms:modified>
</cp:coreProperties>
</file>