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ED0BB78-B0C9-430E-A353-93B7523E7A9F}" type="datetimeFigureOut">
              <a:rPr lang="tr-TR" smtClean="0"/>
              <a:t>31.05.2020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D57C2D8-646D-4BBE-AEBE-DBD5E6737E9F}" type="slidenum">
              <a:rPr lang="tr-TR" smtClean="0"/>
              <a:t>‹#›</a:t>
            </a:fld>
            <a:endParaRPr lang="tr-TR"/>
          </a:p>
        </p:txBody>
      </p:sp>
    </p:spTree>
    <p:extLst>
      <p:ext uri="{BB962C8B-B14F-4D97-AF65-F5344CB8AC3E}">
        <p14:creationId xmlns:p14="http://schemas.microsoft.com/office/powerpoint/2010/main" val="260320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ED0BB78-B0C9-430E-A353-93B7523E7A9F}" type="datetimeFigureOut">
              <a:rPr lang="tr-TR" smtClean="0"/>
              <a:t>31.05.2020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D57C2D8-646D-4BBE-AEBE-DBD5E6737E9F}" type="slidenum">
              <a:rPr lang="tr-TR" smtClean="0"/>
              <a:t>‹#›</a:t>
            </a:fld>
            <a:endParaRPr lang="tr-TR"/>
          </a:p>
        </p:txBody>
      </p:sp>
    </p:spTree>
    <p:extLst>
      <p:ext uri="{BB962C8B-B14F-4D97-AF65-F5344CB8AC3E}">
        <p14:creationId xmlns:p14="http://schemas.microsoft.com/office/powerpoint/2010/main" val="5686772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ED0BB78-B0C9-430E-A353-93B7523E7A9F}" type="datetimeFigureOut">
              <a:rPr lang="tr-TR" smtClean="0"/>
              <a:t>31.05.2020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D57C2D8-646D-4BBE-AEBE-DBD5E6737E9F}" type="slidenum">
              <a:rPr lang="tr-TR" smtClean="0"/>
              <a:t>‹#›</a:t>
            </a:fld>
            <a:endParaRPr lang="tr-TR"/>
          </a:p>
        </p:txBody>
      </p:sp>
    </p:spTree>
    <p:extLst>
      <p:ext uri="{BB962C8B-B14F-4D97-AF65-F5344CB8AC3E}">
        <p14:creationId xmlns:p14="http://schemas.microsoft.com/office/powerpoint/2010/main" val="1300470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ED0BB78-B0C9-430E-A353-93B7523E7A9F}" type="datetimeFigureOut">
              <a:rPr lang="tr-TR" smtClean="0"/>
              <a:t>31.05.2020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D57C2D8-646D-4BBE-AEBE-DBD5E6737E9F}" type="slidenum">
              <a:rPr lang="tr-TR" smtClean="0"/>
              <a:t>‹#›</a:t>
            </a:fld>
            <a:endParaRPr lang="tr-TR"/>
          </a:p>
        </p:txBody>
      </p:sp>
    </p:spTree>
    <p:extLst>
      <p:ext uri="{BB962C8B-B14F-4D97-AF65-F5344CB8AC3E}">
        <p14:creationId xmlns:p14="http://schemas.microsoft.com/office/powerpoint/2010/main" val="3118403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ED0BB78-B0C9-430E-A353-93B7523E7A9F}" type="datetimeFigureOut">
              <a:rPr lang="tr-TR" smtClean="0"/>
              <a:t>31.05.2020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D57C2D8-646D-4BBE-AEBE-DBD5E6737E9F}" type="slidenum">
              <a:rPr lang="tr-TR" smtClean="0"/>
              <a:t>‹#›</a:t>
            </a:fld>
            <a:endParaRPr lang="tr-TR"/>
          </a:p>
        </p:txBody>
      </p:sp>
    </p:spTree>
    <p:extLst>
      <p:ext uri="{BB962C8B-B14F-4D97-AF65-F5344CB8AC3E}">
        <p14:creationId xmlns:p14="http://schemas.microsoft.com/office/powerpoint/2010/main" val="1100107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ED0BB78-B0C9-430E-A353-93B7523E7A9F}" type="datetimeFigureOut">
              <a:rPr lang="tr-TR" smtClean="0"/>
              <a:t>31.05.2020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D57C2D8-646D-4BBE-AEBE-DBD5E6737E9F}" type="slidenum">
              <a:rPr lang="tr-TR" smtClean="0"/>
              <a:t>‹#›</a:t>
            </a:fld>
            <a:endParaRPr lang="tr-TR"/>
          </a:p>
        </p:txBody>
      </p:sp>
    </p:spTree>
    <p:extLst>
      <p:ext uri="{BB962C8B-B14F-4D97-AF65-F5344CB8AC3E}">
        <p14:creationId xmlns:p14="http://schemas.microsoft.com/office/powerpoint/2010/main" val="2649721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ED0BB78-B0C9-430E-A353-93B7523E7A9F}" type="datetimeFigureOut">
              <a:rPr lang="tr-TR" smtClean="0"/>
              <a:t>31.05.2020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D57C2D8-646D-4BBE-AEBE-DBD5E6737E9F}" type="slidenum">
              <a:rPr lang="tr-TR" smtClean="0"/>
              <a:t>‹#›</a:t>
            </a:fld>
            <a:endParaRPr lang="tr-TR"/>
          </a:p>
        </p:txBody>
      </p:sp>
    </p:spTree>
    <p:extLst>
      <p:ext uri="{BB962C8B-B14F-4D97-AF65-F5344CB8AC3E}">
        <p14:creationId xmlns:p14="http://schemas.microsoft.com/office/powerpoint/2010/main" val="2453802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ED0BB78-B0C9-430E-A353-93B7523E7A9F}" type="datetimeFigureOut">
              <a:rPr lang="tr-TR" smtClean="0"/>
              <a:t>31.05.2020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D57C2D8-646D-4BBE-AEBE-DBD5E6737E9F}" type="slidenum">
              <a:rPr lang="tr-TR" smtClean="0"/>
              <a:t>‹#›</a:t>
            </a:fld>
            <a:endParaRPr lang="tr-TR"/>
          </a:p>
        </p:txBody>
      </p:sp>
    </p:spTree>
    <p:extLst>
      <p:ext uri="{BB962C8B-B14F-4D97-AF65-F5344CB8AC3E}">
        <p14:creationId xmlns:p14="http://schemas.microsoft.com/office/powerpoint/2010/main" val="3032578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ED0BB78-B0C9-430E-A353-93B7523E7A9F}" type="datetimeFigureOut">
              <a:rPr lang="tr-TR" smtClean="0"/>
              <a:t>31.05.2020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D57C2D8-646D-4BBE-AEBE-DBD5E6737E9F}" type="slidenum">
              <a:rPr lang="tr-TR" smtClean="0"/>
              <a:t>‹#›</a:t>
            </a:fld>
            <a:endParaRPr lang="tr-TR"/>
          </a:p>
        </p:txBody>
      </p:sp>
    </p:spTree>
    <p:extLst>
      <p:ext uri="{BB962C8B-B14F-4D97-AF65-F5344CB8AC3E}">
        <p14:creationId xmlns:p14="http://schemas.microsoft.com/office/powerpoint/2010/main" val="3786338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ED0BB78-B0C9-430E-A353-93B7523E7A9F}" type="datetimeFigureOut">
              <a:rPr lang="tr-TR" smtClean="0"/>
              <a:t>31.05.2020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D57C2D8-646D-4BBE-AEBE-DBD5E6737E9F}" type="slidenum">
              <a:rPr lang="tr-TR" smtClean="0"/>
              <a:t>‹#›</a:t>
            </a:fld>
            <a:endParaRPr lang="tr-TR"/>
          </a:p>
        </p:txBody>
      </p:sp>
    </p:spTree>
    <p:extLst>
      <p:ext uri="{BB962C8B-B14F-4D97-AF65-F5344CB8AC3E}">
        <p14:creationId xmlns:p14="http://schemas.microsoft.com/office/powerpoint/2010/main" val="4005841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ED0BB78-B0C9-430E-A353-93B7523E7A9F}" type="datetimeFigureOut">
              <a:rPr lang="tr-TR" smtClean="0"/>
              <a:t>31.05.2020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D57C2D8-646D-4BBE-AEBE-DBD5E6737E9F}" type="slidenum">
              <a:rPr lang="tr-TR" smtClean="0"/>
              <a:t>‹#›</a:t>
            </a:fld>
            <a:endParaRPr lang="tr-TR"/>
          </a:p>
        </p:txBody>
      </p:sp>
    </p:spTree>
    <p:extLst>
      <p:ext uri="{BB962C8B-B14F-4D97-AF65-F5344CB8AC3E}">
        <p14:creationId xmlns:p14="http://schemas.microsoft.com/office/powerpoint/2010/main" val="3810059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D0BB78-B0C9-430E-A353-93B7523E7A9F}" type="datetimeFigureOut">
              <a:rPr lang="tr-TR" smtClean="0"/>
              <a:t>31.05.2020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57C2D8-646D-4BBE-AEBE-DBD5E6737E9F}" type="slidenum">
              <a:rPr lang="tr-TR" smtClean="0"/>
              <a:t>‹#›</a:t>
            </a:fld>
            <a:endParaRPr lang="tr-TR"/>
          </a:p>
        </p:txBody>
      </p:sp>
    </p:spTree>
    <p:extLst>
      <p:ext uri="{BB962C8B-B14F-4D97-AF65-F5344CB8AC3E}">
        <p14:creationId xmlns:p14="http://schemas.microsoft.com/office/powerpoint/2010/main" val="609083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s://interlude.hk/theodor-wiesengrund-adorno-1903-1969-behind-every-work-art-lies-uncommitted-crime/"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245535"/>
            <a:ext cx="6096000" cy="2366930"/>
          </a:xfrm>
          <a:prstGeom prst="rect">
            <a:avLst/>
          </a:prstGeom>
        </p:spPr>
        <p:txBody>
          <a:bodyPr>
            <a:spAutoFit/>
          </a:bodyPr>
          <a:lstStyle/>
          <a:p>
            <a:pPr algn="ctr">
              <a:lnSpc>
                <a:spcPct val="106000"/>
              </a:lnSpc>
              <a:spcAft>
                <a:spcPts val="800"/>
              </a:spcAft>
            </a:pPr>
            <a:r>
              <a:rPr lang="tr-TR" b="1">
                <a:solidFill>
                  <a:srgbClr val="000000"/>
                </a:solidFill>
                <a:latin typeface="Calibri" panose="020F0502020204030204" pitchFamily="34" charset="0"/>
                <a:ea typeface="Calibri" panose="020F0502020204030204" pitchFamily="34" charset="0"/>
                <a:cs typeface="Times New Roman" panose="02020603050405020304" pitchFamily="18" charset="0"/>
              </a:rPr>
              <a:t>ANKARA ÜNİVERSİTESİ</a:t>
            </a:r>
            <a:endParaRPr lang="tr-TR" sz="1200" smtClean="0">
              <a:effectLst/>
              <a:latin typeface="Times New Roman" panose="02020603050405020304" pitchFamily="18" charset="0"/>
              <a:ea typeface="Times New Roman" panose="02020603050405020304" pitchFamily="18" charset="0"/>
            </a:endParaRPr>
          </a:p>
          <a:p>
            <a:pPr algn="ctr">
              <a:lnSpc>
                <a:spcPct val="106000"/>
              </a:lnSpc>
              <a:spcAft>
                <a:spcPts val="800"/>
              </a:spcAft>
            </a:pPr>
            <a:r>
              <a:rPr lang="tr-TR" b="1">
                <a:solidFill>
                  <a:srgbClr val="000000"/>
                </a:solidFill>
                <a:latin typeface="Calibri" panose="020F0502020204030204" pitchFamily="34" charset="0"/>
                <a:ea typeface="Calibri" panose="020F0502020204030204" pitchFamily="34" charset="0"/>
                <a:cs typeface="Times New Roman" panose="02020603050405020304" pitchFamily="18" charset="0"/>
              </a:rPr>
              <a:t>DEVLET KONSERVATUVARI</a:t>
            </a:r>
            <a:endParaRPr lang="tr-TR" sz="1200" smtClean="0">
              <a:effectLst/>
              <a:latin typeface="Times New Roman" panose="02020603050405020304" pitchFamily="18" charset="0"/>
              <a:ea typeface="Times New Roman" panose="02020603050405020304" pitchFamily="18" charset="0"/>
            </a:endParaRPr>
          </a:p>
          <a:p>
            <a:pPr algn="ctr">
              <a:lnSpc>
                <a:spcPct val="106000"/>
              </a:lnSpc>
              <a:spcAft>
                <a:spcPts val="800"/>
              </a:spcAft>
            </a:pPr>
            <a:r>
              <a:rPr lang="tr-TR" b="1">
                <a:solidFill>
                  <a:srgbClr val="000000"/>
                </a:solidFill>
                <a:latin typeface="Calibri" panose="020F0502020204030204" pitchFamily="34" charset="0"/>
                <a:ea typeface="Calibri" panose="020F0502020204030204" pitchFamily="34" charset="0"/>
                <a:cs typeface="Times New Roman" panose="02020603050405020304" pitchFamily="18" charset="0"/>
              </a:rPr>
              <a:t>MÜZİK BÖLÜMÜ</a:t>
            </a:r>
            <a:endParaRPr lang="tr-TR" sz="1200" smtClean="0">
              <a:effectLst/>
              <a:latin typeface="Times New Roman" panose="02020603050405020304" pitchFamily="18" charset="0"/>
              <a:ea typeface="Times New Roman" panose="02020603050405020304" pitchFamily="18" charset="0"/>
            </a:endParaRPr>
          </a:p>
          <a:p>
            <a:pPr algn="ctr">
              <a:lnSpc>
                <a:spcPct val="106000"/>
              </a:lnSpc>
              <a:spcAft>
                <a:spcPts val="800"/>
              </a:spcAft>
            </a:pPr>
            <a:r>
              <a:rPr lang="tr-TR" b="1">
                <a:solidFill>
                  <a:srgbClr val="000000"/>
                </a:solidFill>
                <a:latin typeface="Calibri" panose="020F0502020204030204" pitchFamily="34" charset="0"/>
                <a:ea typeface="Calibri" panose="020F0502020204030204" pitchFamily="34" charset="0"/>
                <a:cs typeface="Times New Roman" panose="02020603050405020304" pitchFamily="18" charset="0"/>
              </a:rPr>
              <a:t>BESTECİLİK (KOMPOZİSYON)</a:t>
            </a:r>
            <a:endParaRPr lang="tr-TR" sz="1200" smtClean="0">
              <a:effectLst/>
              <a:latin typeface="Times New Roman" panose="02020603050405020304" pitchFamily="18" charset="0"/>
              <a:ea typeface="Times New Roman" panose="02020603050405020304" pitchFamily="18" charset="0"/>
            </a:endParaRPr>
          </a:p>
          <a:p>
            <a:pPr algn="ctr">
              <a:lnSpc>
                <a:spcPct val="106000"/>
              </a:lnSpc>
              <a:spcAft>
                <a:spcPts val="800"/>
              </a:spcAft>
            </a:pPr>
            <a:r>
              <a:rPr lang="tr-TR" b="1">
                <a:solidFill>
                  <a:srgbClr val="000000"/>
                </a:solidFill>
                <a:latin typeface="Calibri" panose="020F0502020204030204" pitchFamily="34" charset="0"/>
                <a:ea typeface="Calibri" panose="020F0502020204030204" pitchFamily="34" charset="0"/>
                <a:cs typeface="Times New Roman" panose="02020603050405020304" pitchFamily="18" charset="0"/>
              </a:rPr>
              <a:t>ANASANAT DALI</a:t>
            </a:r>
            <a:endParaRPr lang="tr-TR" sz="1200" smtClean="0">
              <a:effectLst/>
              <a:latin typeface="Times New Roman" panose="02020603050405020304" pitchFamily="18" charset="0"/>
              <a:ea typeface="Times New Roman" panose="02020603050405020304" pitchFamily="18" charset="0"/>
            </a:endParaRPr>
          </a:p>
          <a:p>
            <a:pPr algn="ctr">
              <a:lnSpc>
                <a:spcPct val="106000"/>
              </a:lnSpc>
              <a:spcAft>
                <a:spcPts val="800"/>
              </a:spcAft>
            </a:pPr>
            <a:r>
              <a:rPr lang="tr-TR" b="1">
                <a:solidFill>
                  <a:srgbClr val="000000"/>
                </a:solidFill>
                <a:latin typeface="Calibri" panose="020F0502020204030204" pitchFamily="34" charset="0"/>
                <a:ea typeface="Calibri" panose="020F0502020204030204" pitchFamily="34" charset="0"/>
                <a:cs typeface="Times New Roman" panose="02020603050405020304" pitchFamily="18" charset="0"/>
              </a:rPr>
              <a:t>KOMPOZİSYON II – KOM 138</a:t>
            </a:r>
            <a:endParaRPr lang="tr-TR" sz="12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6002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584329"/>
            <a:ext cx="6096000" cy="3689343"/>
          </a:xfrm>
          <a:prstGeom prst="rect">
            <a:avLst/>
          </a:prstGeom>
        </p:spPr>
        <p:txBody>
          <a:bodyPr>
            <a:spAutoFit/>
          </a:bodyPr>
          <a:lstStyle/>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Yahudi kökenli ve Alman asıllı Theodor W. Adorno (1903-1969) ise popüler müziğe ve caza karşı eleştirel yaklaşmıştır.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Dans türlerinin modern müzikteki yerine de kuşkuyla bakacağı tahmin edilebilir.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Stravinsky’i de eleştiren Adorno, onun müziğini de kapitalizme hizmet etmekle eleştirmiştir.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Adorno yazılarında Schoenberg ve okulunun 12-ton sistemini savunmuştur. *</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tr-TR" sz="1100" smtClean="0">
                <a:effectLst/>
                <a:latin typeface="Times New Roman" panose="02020603050405020304" pitchFamily="18" charset="0"/>
                <a:ea typeface="Calibri" panose="020F0502020204030204" pitchFamily="34" charset="0"/>
                <a:cs typeface="Times New Roman" panose="02020603050405020304" pitchFamily="18" charset="0"/>
              </a:rPr>
              <a:t>*Predota, G. (2019). Theodor Wiesengrund Adorno (1903-1969)</a:t>
            </a:r>
            <a:br>
              <a:rPr lang="tr-TR" sz="1100" smtClean="0">
                <a:effectLst/>
                <a:latin typeface="Times New Roman" panose="02020603050405020304" pitchFamily="18" charset="0"/>
                <a:ea typeface="Calibri" panose="020F0502020204030204" pitchFamily="34" charset="0"/>
                <a:cs typeface="Times New Roman" panose="02020603050405020304" pitchFamily="18" charset="0"/>
              </a:rPr>
            </a:br>
            <a:r>
              <a:rPr lang="tr-TR" sz="1100" smtClean="0">
                <a:effectLst/>
                <a:latin typeface="Times New Roman" panose="02020603050405020304" pitchFamily="18" charset="0"/>
                <a:ea typeface="Calibri" panose="020F0502020204030204" pitchFamily="34" charset="0"/>
                <a:cs typeface="Times New Roman" panose="02020603050405020304" pitchFamily="18" charset="0"/>
              </a:rPr>
              <a:t>“Behind Every Work of Art Lies an Uncommitted Crime”.  Retrived from (31.05.2020):</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tr-TR" sz="1100" u="sng" smtClean="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2"/>
              </a:rPr>
              <a:t>https://interlude.hk/theodor-wiesengrund-adorno-1903-1969-behind-every-work-art-lies-uncommitted-crime/</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0273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863747"/>
            <a:ext cx="6096000" cy="5130507"/>
          </a:xfrm>
          <a:prstGeom prst="rect">
            <a:avLst/>
          </a:prstGeom>
        </p:spPr>
        <p:txBody>
          <a:bodyPr>
            <a:spAutoFit/>
          </a:bodyPr>
          <a:lstStyle/>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Öğrencinin bu derste modal yapıları da eserlerinde kullanması olasıdır.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0"/>
              </a:spcAft>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İonyen, Doryen, Frijyen, Lidyen, Miksolidyen, Eolyen ve Lokriyen kökenleri eski dönemlere uzanan dizilerdir.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0"/>
              </a:spcAft>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Bunlardan Doryen, Frijyen, Lidyen ve Miksolidyen ile bunların plagal versiyonları (-hipo) Orta Çağ ve Rönesans müziklerinde başlıca diziler olmuşlardır.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0"/>
              </a:spcAft>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Barok Dönemde gerileyen, Klasik ve Romantik Dönemlerde ise bir kenara atılan bu modlar, Claude Debussy’nin öncülüğünde yirminci yüzyılda yeniden kullanılmaya başlamışlardır.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0"/>
              </a:spcAft>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Özellikle de neo-klasik besteciler bu modlara eserlerinde sıklıkla yer vermişlerdir.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653615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049199"/>
            <a:ext cx="6096000" cy="2759602"/>
          </a:xfrm>
          <a:prstGeom prst="rect">
            <a:avLst/>
          </a:prstGeom>
        </p:spPr>
        <p:txBody>
          <a:bodyPr>
            <a:spAutoFit/>
          </a:bodyPr>
          <a:lstStyle/>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Kompozisyon dersi, öğrencinin müzikal potansiyeli, altyapı ve birikimi göz önünde bulundurularak ilerler.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Bu bağlamda her öğrenci ayrı bir “mikrokozmos” olarak ele alınması gerektiği unutulmamalıdır.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Holistik bir yaklaşım kompozisyon dersinde, sağlıklı bir ön koşul gibi görünmektedir.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Öğrencinin bilgi donanımı kadar, sanatsal ve düşünsel duyarlılıkları da bu derste hassasiyetle değerlendirilerek işlenir.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02901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901018"/>
            <a:ext cx="6096000" cy="3055965"/>
          </a:xfrm>
          <a:prstGeom prst="rect">
            <a:avLst/>
          </a:prstGeom>
        </p:spPr>
        <p:txBody>
          <a:bodyPr>
            <a:spAutoFit/>
          </a:bodyPr>
          <a:lstStyle/>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Kompozisyon müzikte yaratıcılığın birincil ve ontolojik bir faktör olduğu alandır.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Kompozisyon dersi öğrencinin yaratıcı potansiyelinin araştırıldığı ve teknik donanımla desteklendiği bir disiplini konu alır.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Müzikal yaratıcılığın temelleri, öğrenci odaklı, spiral bir eğitim anlayışıyla atılır.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Müzik formları, klasik ve modern armoni, kontrpuan, orkestrasyon, tekstür, hepsi kompozisyonun konusu kapsamındadır.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52146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287467"/>
            <a:ext cx="6096000" cy="6283067"/>
          </a:xfrm>
          <a:prstGeom prst="rect">
            <a:avLst/>
          </a:prstGeom>
        </p:spPr>
        <p:txBody>
          <a:bodyPr>
            <a:spAutoFit/>
          </a:bodyPr>
          <a:lstStyle/>
          <a:p>
            <a:pPr marL="342900" lvl="0" indent="-342900" algn="just">
              <a:lnSpc>
                <a:spcPct val="107000"/>
              </a:lnSpc>
              <a:spcAft>
                <a:spcPts val="0"/>
              </a:spcAft>
              <a:buFont typeface="Symbol" panose="05050102010706020507" pitchFamily="18" charset="2"/>
              <a:buChar char=""/>
            </a:pPr>
            <a:r>
              <a:rPr lang="tr-TR" b="1" smtClean="0">
                <a:effectLst/>
                <a:latin typeface="Times New Roman" panose="02020603050405020304" pitchFamily="18" charset="0"/>
                <a:ea typeface="Calibri" panose="020F0502020204030204" pitchFamily="34" charset="0"/>
                <a:cs typeface="Times New Roman" panose="02020603050405020304" pitchFamily="18" charset="0"/>
              </a:rPr>
              <a:t>Motif </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(Örgen) periodu, böylelikle de formu oluşturan en küçük öğedir.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Harekete göndermeyle, Latince “motivus” sözcüğünden gelir.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Kelimlerle nasıl cümleleri oluşturuyorsak, örgen ile de müzik cümlelerini ilmek ilmek öreriz.</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Motifler (örgenler) cümleleri (phrase), cümleler ise daha önce de görmüş olduğumuz gibi Period’u oluştururlar.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b="1" smtClean="0">
                <a:effectLst/>
                <a:latin typeface="Times New Roman" panose="02020603050405020304" pitchFamily="18" charset="0"/>
                <a:ea typeface="Calibri" panose="020F0502020204030204" pitchFamily="34" charset="0"/>
                <a:cs typeface="Times New Roman" panose="02020603050405020304" pitchFamily="18" charset="0"/>
              </a:rPr>
              <a:t>Period </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dilimize </a:t>
            </a:r>
            <a:r>
              <a:rPr lang="tr-TR" b="1" smtClean="0">
                <a:effectLst/>
                <a:latin typeface="Times New Roman" panose="02020603050405020304" pitchFamily="18" charset="0"/>
                <a:ea typeface="Calibri" panose="020F0502020204030204" pitchFamily="34" charset="0"/>
                <a:cs typeface="Times New Roman" panose="02020603050405020304" pitchFamily="18" charset="0"/>
              </a:rPr>
              <a:t>“Dönem”</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 olarak da çevrilmektedir. Fakat “Dönem” Türkçede daha çok müzik tarihi ile ilgili bir çağrışım yapmaktadır.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Tek period’dan oluşan eserler, daha çok kısa lirik şiirlere benzerler.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Kompozitör, eğer özlü, fakat vurucu bir söz söylemek isterse böyle bir yapıya başvurabilir.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Chopin’in Op. 28, no. 20 </a:t>
            </a:r>
            <a:r>
              <a:rPr lang="tr-TR" b="1" i="1" smtClean="0">
                <a:effectLst/>
                <a:latin typeface="Times New Roman" panose="02020603050405020304" pitchFamily="18" charset="0"/>
                <a:ea typeface="Calibri" panose="020F0502020204030204" pitchFamily="34" charset="0"/>
                <a:cs typeface="Times New Roman" panose="02020603050405020304" pitchFamily="18" charset="0"/>
              </a:rPr>
              <a:t>Do Minör Prelüd</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’ü üç bölmeli bir Period’dur. </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Bu form Nurhan Cangal tarafından “</a:t>
            </a:r>
            <a:r>
              <a:rPr lang="tr-TR" i="1" smtClean="0">
                <a:effectLst/>
                <a:latin typeface="Times New Roman" panose="02020603050405020304" pitchFamily="18" charset="0"/>
                <a:ea typeface="Calibri" panose="020F0502020204030204" pitchFamily="34" charset="0"/>
                <a:cs typeface="Times New Roman" panose="02020603050405020304" pitchFamily="18" charset="0"/>
              </a:rPr>
              <a:t>Bir Bölmeli Şarkı Formu</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 olarak adlandırılmıştır.*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0"/>
              </a:spcAft>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pPr>
            <a:r>
              <a:rPr lang="tr-TR" sz="1600" i="1" smtClean="0">
                <a:effectLst/>
                <a:latin typeface="Times New Roman" panose="02020603050405020304" pitchFamily="18" charset="0"/>
                <a:ea typeface="Calibri" panose="020F0502020204030204" pitchFamily="34" charset="0"/>
                <a:cs typeface="Times New Roman" panose="02020603050405020304" pitchFamily="18" charset="0"/>
              </a:rPr>
              <a:t>*</a:t>
            </a:r>
            <a:r>
              <a:rPr lang="tr-TR" sz="1600" smtClean="0">
                <a:effectLst/>
                <a:latin typeface="Times New Roman" panose="02020603050405020304" pitchFamily="18" charset="0"/>
                <a:ea typeface="Calibri" panose="020F0502020204030204" pitchFamily="34" charset="0"/>
                <a:cs typeface="Times New Roman" panose="02020603050405020304" pitchFamily="18" charset="0"/>
              </a:rPr>
              <a:t>Cangal, N. (2008).</a:t>
            </a:r>
            <a:r>
              <a:rPr lang="tr-TR" sz="1600" i="1" smtClean="0">
                <a:effectLst/>
                <a:latin typeface="Times New Roman" panose="02020603050405020304" pitchFamily="18" charset="0"/>
                <a:ea typeface="Calibri" panose="020F0502020204030204" pitchFamily="34" charset="0"/>
                <a:cs typeface="Times New Roman" panose="02020603050405020304" pitchFamily="18" charset="0"/>
              </a:rPr>
              <a:t> </a:t>
            </a:r>
            <a:r>
              <a:rPr lang="tr-TR" sz="1600" b="1" i="1" smtClean="0">
                <a:effectLst/>
                <a:latin typeface="Times New Roman" panose="02020603050405020304" pitchFamily="18" charset="0"/>
                <a:ea typeface="Calibri" panose="020F0502020204030204" pitchFamily="34" charset="0"/>
                <a:cs typeface="Times New Roman" panose="02020603050405020304" pitchFamily="18" charset="0"/>
              </a:rPr>
              <a:t>Müzik Formları</a:t>
            </a:r>
            <a:r>
              <a:rPr lang="tr-TR" sz="1600" i="1" smtClean="0">
                <a:effectLst/>
                <a:latin typeface="Times New Roman" panose="02020603050405020304" pitchFamily="18" charset="0"/>
                <a:ea typeface="Calibri" panose="020F0502020204030204" pitchFamily="34" charset="0"/>
                <a:cs typeface="Times New Roman" panose="02020603050405020304" pitchFamily="18" charset="0"/>
              </a:rPr>
              <a:t>, </a:t>
            </a:r>
            <a:r>
              <a:rPr lang="tr-TR" sz="1600" smtClean="0">
                <a:effectLst/>
                <a:latin typeface="Times New Roman" panose="02020603050405020304" pitchFamily="18" charset="0"/>
                <a:ea typeface="Calibri" panose="020F0502020204030204" pitchFamily="34" charset="0"/>
                <a:cs typeface="Times New Roman" panose="02020603050405020304" pitchFamily="18" charset="0"/>
              </a:rPr>
              <a:t>Arkadaş Yayınevi, Ankara.</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360941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901018"/>
            <a:ext cx="6096000" cy="3055965"/>
          </a:xfrm>
          <a:prstGeom prst="rect">
            <a:avLst/>
          </a:prstGeom>
        </p:spPr>
        <p:txBody>
          <a:bodyPr>
            <a:spAutoFit/>
          </a:bodyPr>
          <a:lstStyle/>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İlk dönemde Basit Formları eserlerinde başarıyla uygulayan öğrenci, daha karmaşık formlara yönlendirilebilir.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0"/>
              </a:spcAft>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“Katlı (Triolu) Şarkı Formu” olarak da adlandırabileceğimiz, </a:t>
            </a:r>
            <a:r>
              <a:rPr lang="tr-TR" b="1" smtClean="0">
                <a:effectLst/>
                <a:latin typeface="Times New Roman" panose="02020603050405020304" pitchFamily="18" charset="0"/>
                <a:ea typeface="Calibri" panose="020F0502020204030204" pitchFamily="34" charset="0"/>
                <a:cs typeface="Times New Roman" panose="02020603050405020304" pitchFamily="18" charset="0"/>
              </a:rPr>
              <a:t>Karmaşık Üç Bölmeli Form </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analiz edilerek, bu formda eserler üstünde çalışılabilir.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0"/>
              </a:spcAft>
            </a:pPr>
            <a:r>
              <a:rPr lang="tr-TR" b="1"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Katlı Formları “Form Bilgisi” dersinde daha detaylı ele alacak olan öğrenci için basitleştirici bir tablo yararlı olacaktır:</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24636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2442059916"/>
              </p:ext>
            </p:extLst>
          </p:nvPr>
        </p:nvGraphicFramePr>
        <p:xfrm>
          <a:off x="3218815" y="1941344"/>
          <a:ext cx="5754370" cy="2712255"/>
        </p:xfrm>
        <a:graphic>
          <a:graphicData uri="http://schemas.openxmlformats.org/drawingml/2006/table">
            <a:tbl>
              <a:tblPr firstRow="1" firstCol="1" bandRow="1"/>
              <a:tblGrid>
                <a:gridCol w="5754370"/>
              </a:tblGrid>
              <a:tr h="542451">
                <a:tc>
                  <a:txBody>
                    <a:bodyPr/>
                    <a:lstStyle/>
                    <a:p>
                      <a:pPr algn="just">
                        <a:lnSpc>
                          <a:spcPct val="107000"/>
                        </a:lnSpc>
                        <a:spcAft>
                          <a:spcPts val="0"/>
                        </a:spcAft>
                      </a:pPr>
                      <a:r>
                        <a:rPr lang="tr-TR" sz="1600" b="1">
                          <a:effectLst/>
                          <a:latin typeface="Times New Roman" panose="02020603050405020304" pitchFamily="18" charset="0"/>
                          <a:ea typeface="Calibri" panose="020F0502020204030204" pitchFamily="34" charset="0"/>
                          <a:cs typeface="Times New Roman" panose="02020603050405020304" pitchFamily="18" charset="0"/>
                        </a:rPr>
                        <a:t>Karmaşık (Katlı) Üç Bölmeli Form Türleri: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2451">
                <a:tc>
                  <a:txBody>
                    <a:bodyPr/>
                    <a:lstStyle/>
                    <a:p>
                      <a:pPr algn="just">
                        <a:lnSpc>
                          <a:spcPct val="107000"/>
                        </a:lnSpc>
                        <a:spcAft>
                          <a:spcPts val="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(A + B + A) + C + (A+ B + 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2451">
                <a:tc>
                  <a:txBody>
                    <a:bodyPr/>
                    <a:lstStyle/>
                    <a:p>
                      <a:pPr algn="just">
                        <a:lnSpc>
                          <a:spcPct val="107000"/>
                        </a:lnSpc>
                        <a:spcAft>
                          <a:spcPts val="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(A + B + A) + (C + D) + (A+ B + 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2451">
                <a:tc>
                  <a:txBody>
                    <a:bodyPr/>
                    <a:lstStyle/>
                    <a:p>
                      <a:pPr algn="just">
                        <a:lnSpc>
                          <a:spcPct val="107000"/>
                        </a:lnSpc>
                        <a:spcAft>
                          <a:spcPts val="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(A + B) + (C + D + C) + (A + B)</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2451">
                <a:tc>
                  <a:txBody>
                    <a:bodyPr/>
                    <a:lstStyle/>
                    <a:p>
                      <a:pPr algn="just">
                        <a:lnSpc>
                          <a:spcPct val="107000"/>
                        </a:lnSpc>
                        <a:spcAft>
                          <a:spcPts val="0"/>
                        </a:spcAft>
                      </a:pPr>
                      <a:r>
                        <a:rPr lang="tr-TR" sz="1600">
                          <a:effectLst/>
                          <a:latin typeface="Times New Roman" panose="02020603050405020304" pitchFamily="18" charset="0"/>
                          <a:ea typeface="Calibri" panose="020F0502020204030204" pitchFamily="34" charset="0"/>
                          <a:cs typeface="Times New Roman" panose="02020603050405020304" pitchFamily="18" charset="0"/>
                        </a:rPr>
                        <a:t>(A + B + A) + (C + D + C) + (A+ B + 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2"/>
          <p:cNvSpPr>
            <a:spLocks noChangeArrowheads="1"/>
          </p:cNvSpPr>
          <p:nvPr/>
        </p:nvSpPr>
        <p:spPr bwMode="auto">
          <a:xfrm>
            <a:off x="3219450" y="33496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2532578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1160110"/>
            <a:ext cx="6096000" cy="4998804"/>
          </a:xfrm>
          <a:prstGeom prst="rect">
            <a:avLst/>
          </a:prstGeom>
        </p:spPr>
        <p:txBody>
          <a:bodyPr>
            <a:spAutoFit/>
          </a:bodyPr>
          <a:lstStyle/>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Bellki de öğrenci yine basit formlarda, fakat hazırlık sınıfındaki gibi solo piyano için değil, duo için yazmaya yönlendirilebilir.</a:t>
            </a:r>
          </a:p>
          <a:p>
            <a:pPr lvl="0" algn="just">
              <a:lnSpc>
                <a:spcPct val="107000"/>
              </a:lnSpc>
              <a:spcAft>
                <a:spcPts val="0"/>
              </a:spcAft>
            </a:pP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u="sng" smtClean="0">
                <a:effectLst/>
                <a:latin typeface="Times New Roman" panose="02020603050405020304" pitchFamily="18" charset="0"/>
                <a:ea typeface="Calibri" panose="020F0502020204030204" pitchFamily="34" charset="0"/>
                <a:cs typeface="Times New Roman" panose="02020603050405020304" pitchFamily="18" charset="0"/>
              </a:rPr>
              <a:t>Aşağıdaki kombinasyonlar </a:t>
            </a:r>
          </a:p>
          <a:p>
            <a:pPr lvl="0" algn="just">
              <a:lnSpc>
                <a:spcPct val="107000"/>
              </a:lnSpc>
              <a:spcAft>
                <a:spcPts val="0"/>
              </a:spcAft>
            </a:pPr>
            <a:r>
              <a:rPr lang="tr-TR" u="sng" smtClean="0">
                <a:effectLst/>
                <a:latin typeface="Times New Roman" panose="02020603050405020304" pitchFamily="18" charset="0"/>
                <a:ea typeface="Calibri" panose="020F0502020204030204" pitchFamily="34" charset="0"/>
                <a:cs typeface="Times New Roman" panose="02020603050405020304" pitchFamily="18" charset="0"/>
              </a:rPr>
              <a:t>değerlendirme kapsamındakilerin sadece bazılarıdır:</a:t>
            </a:r>
          </a:p>
          <a:p>
            <a:pPr lvl="0" algn="just">
              <a:lnSpc>
                <a:spcPct val="107000"/>
              </a:lnSpc>
              <a:spcAft>
                <a:spcPts val="0"/>
              </a:spcAft>
            </a:pP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Keman + Piyano</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Viyola + Piyano</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Viyolonsel + Piyano</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Kontrbas + Piyano</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Flüt + Piyano</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Obua + Piyano</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Keman + Marimba</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Viyola + Viyolonsel</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Trompet + Klavsen</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Theremin + Büyük Org</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00433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720452" y="2161612"/>
            <a:ext cx="7092287" cy="2308324"/>
          </a:xfrm>
          <a:prstGeom prst="rect">
            <a:avLst/>
          </a:prstGeom>
        </p:spPr>
        <p:txBody>
          <a:bodyPr wrap="square">
            <a:spAutoFit/>
          </a:bodyPr>
          <a:lstStyle/>
          <a:p>
            <a:pPr algn="just"/>
            <a:r>
              <a:rPr lang="tr-TR" b="1" smtClean="0">
                <a:effectLst/>
                <a:latin typeface="Times New Roman" panose="02020603050405020304" pitchFamily="18" charset="0"/>
                <a:ea typeface="Calibri" panose="020F0502020204030204" pitchFamily="34" charset="0"/>
              </a:rPr>
              <a:t>Bu noktada, Theremin adlı özel enstrümandan bahsetmek yerinde olur. Bu elektronik çalgı 1920 yılında, Sovyetler birliğinde Leon Theremin adlı bir mucit tarafından bulunmuştur. İçinde radyo tüpleri olan bir kutudur. Osilatörler vasıtasıyla bir antenden ses frekansı, diğerinden ise ses gürlüğü kontrol edilir. Bu alet için Henry Cowell ve Edgar Varèse gibi 20. Yüzyılın öncü bestecileri eserler bestelemişlerdir. Günümüzde de hem ulusal, hem de uluslararası bestecilerin en yaratıcı konçertant eserlerini verdikleri bir enstrümandır</a:t>
            </a:r>
            <a:r>
              <a:rPr lang="tr-TR" smtClean="0">
                <a:effectLst/>
                <a:latin typeface="Times New Roman" panose="02020603050405020304" pitchFamily="18" charset="0"/>
                <a:ea typeface="Calibri" panose="020F0502020204030204" pitchFamily="34" charset="0"/>
              </a:rPr>
              <a:t>.</a:t>
            </a:r>
            <a:endParaRPr lang="tr-TR"/>
          </a:p>
        </p:txBody>
      </p:sp>
    </p:spTree>
    <p:extLst>
      <p:ext uri="{BB962C8B-B14F-4D97-AF65-F5344CB8AC3E}">
        <p14:creationId xmlns:p14="http://schemas.microsoft.com/office/powerpoint/2010/main" val="3130462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048000" y="452096"/>
            <a:ext cx="6096000" cy="5953809"/>
          </a:xfrm>
          <a:prstGeom prst="rect">
            <a:avLst/>
          </a:prstGeom>
        </p:spPr>
        <p:txBody>
          <a:bodyPr>
            <a:spAutoFit/>
          </a:bodyPr>
          <a:lstStyle/>
          <a:p>
            <a:pPr marL="342900" lvl="0" indent="-342900" algn="just">
              <a:lnSpc>
                <a:spcPct val="107000"/>
              </a:lnSpc>
              <a:spcAft>
                <a:spcPts val="0"/>
              </a:spcAft>
              <a:buFont typeface="Symbol" panose="05050102010706020507" pitchFamily="18" charset="2"/>
              <a:buChar char=""/>
            </a:pPr>
            <a:r>
              <a:rPr lang="tr-TR" b="1" u="sng" smtClean="0">
                <a:effectLst/>
                <a:latin typeface="Times New Roman" panose="02020603050405020304" pitchFamily="18" charset="0"/>
                <a:ea typeface="Calibri" panose="020F0502020204030204" pitchFamily="34" charset="0"/>
                <a:cs typeface="Times New Roman" panose="02020603050405020304" pitchFamily="18" charset="0"/>
              </a:rPr>
              <a:t>Dans Türleri </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de öğrencinin eserlerinde ele alabileceği yapılardır.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Pavane, Allemande, Courante, Sarabande, Polonaise, Menuet eski danslara örnektir.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Bunları on dokuzuncu yüzyılda, vals, mazurka, polka, galopp gibi danslar izlemiştir.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Tango, Charleston, Rumba, Samba ve Chachacha yirminci yüzyılın gözde dansları olmuşlardır.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Fakat ulusal yönü gelişmiş bir kompozitör, milli danslarımıza da yönelecektir: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b="1" smtClean="0">
                <a:effectLst/>
                <a:latin typeface="Times New Roman" panose="02020603050405020304" pitchFamily="18" charset="0"/>
                <a:ea typeface="Calibri" panose="020F0502020204030204" pitchFamily="34" charset="0"/>
                <a:cs typeface="Times New Roman" panose="02020603050405020304" pitchFamily="18" charset="0"/>
              </a:rPr>
              <a:t>Bar Oyunları</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 Sarhoş Barı, Sekme, Aşırma, Turna Barı, Tavuk Barı.*</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Bu Bar Oyunlarında dizinin başındaki oyucuya “Barbaşı”, sonundaki dans eden kişiye “Pöççük” denir.</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Doğu Anadolu’da bu yiğitlere </a:t>
            </a:r>
            <a:r>
              <a:rPr lang="tr-TR" b="1" smtClean="0">
                <a:effectLst/>
                <a:latin typeface="Times New Roman" panose="02020603050405020304" pitchFamily="18" charset="0"/>
                <a:ea typeface="Calibri" panose="020F0502020204030204" pitchFamily="34" charset="0"/>
                <a:cs typeface="Times New Roman" panose="02020603050405020304" pitchFamily="18" charset="0"/>
              </a:rPr>
              <a:t>“Dadaş” </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diyoruz.</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Symbol" panose="05050102010706020507" pitchFamily="18" charset="2"/>
              <a:buChar char=""/>
            </a:pPr>
            <a:r>
              <a:rPr lang="tr-TR" smtClean="0">
                <a:effectLst/>
                <a:latin typeface="Times New Roman" panose="02020603050405020304" pitchFamily="18" charset="0"/>
                <a:ea typeface="Calibri" panose="020F0502020204030204" pitchFamily="34" charset="0"/>
                <a:cs typeface="Times New Roman" panose="02020603050405020304" pitchFamily="18" charset="0"/>
              </a:rPr>
              <a:t>Ayrıca </a:t>
            </a:r>
            <a:r>
              <a:rPr lang="tr-TR" b="1" smtClean="0">
                <a:effectLst/>
                <a:latin typeface="Times New Roman" panose="02020603050405020304" pitchFamily="18" charset="0"/>
                <a:ea typeface="Calibri" panose="020F0502020204030204" pitchFamily="34" charset="0"/>
                <a:cs typeface="Times New Roman" panose="02020603050405020304" pitchFamily="18" charset="0"/>
              </a:rPr>
              <a:t>Horon</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 Doğu Karadeniz’in, </a:t>
            </a:r>
            <a:r>
              <a:rPr lang="tr-TR" b="1" smtClean="0">
                <a:effectLst/>
                <a:latin typeface="Times New Roman" panose="02020603050405020304" pitchFamily="18" charset="0"/>
                <a:ea typeface="Calibri" panose="020F0502020204030204" pitchFamily="34" charset="0"/>
                <a:cs typeface="Times New Roman" panose="02020603050405020304" pitchFamily="18" charset="0"/>
              </a:rPr>
              <a:t>Zeybek</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 Batı Anadolu’nun, </a:t>
            </a:r>
            <a:r>
              <a:rPr lang="tr-TR" b="1" smtClean="0">
                <a:effectLst/>
                <a:latin typeface="Times New Roman" panose="02020603050405020304" pitchFamily="18" charset="0"/>
                <a:ea typeface="Calibri" panose="020F0502020204030204" pitchFamily="34" charset="0"/>
                <a:cs typeface="Times New Roman" panose="02020603050405020304" pitchFamily="18" charset="0"/>
              </a:rPr>
              <a:t>Halay</a:t>
            </a:r>
            <a:r>
              <a:rPr lang="tr-TR" smtClean="0">
                <a:effectLst/>
                <a:latin typeface="Times New Roman" panose="02020603050405020304" pitchFamily="18" charset="0"/>
                <a:ea typeface="Calibri" panose="020F0502020204030204" pitchFamily="34" charset="0"/>
                <a:cs typeface="Times New Roman" panose="02020603050405020304" pitchFamily="18" charset="0"/>
              </a:rPr>
              <a:t> Güneydoğu ve Orta Anadolu’nun önemli danslarıdır. </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0"/>
              </a:spcAft>
            </a:pPr>
            <a:r>
              <a:rPr lang="tr-TR" sz="1600" i="1"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tr-TR" sz="140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07000"/>
              </a:lnSpc>
              <a:spcAft>
                <a:spcPts val="800"/>
              </a:spcAft>
            </a:pPr>
            <a:r>
              <a:rPr lang="tr-TR" sz="1600" i="1" smtClean="0">
                <a:effectLst/>
                <a:latin typeface="Times New Roman" panose="02020603050405020304" pitchFamily="18" charset="0"/>
                <a:ea typeface="Calibri" panose="020F0502020204030204" pitchFamily="34" charset="0"/>
                <a:cs typeface="Times New Roman" panose="02020603050405020304" pitchFamily="18" charset="0"/>
              </a:rPr>
              <a:t>*</a:t>
            </a:r>
            <a:r>
              <a:rPr lang="tr-TR" sz="1600" smtClean="0">
                <a:effectLst/>
                <a:latin typeface="Times New Roman" panose="02020603050405020304" pitchFamily="18" charset="0"/>
                <a:ea typeface="Calibri" panose="020F0502020204030204" pitchFamily="34" charset="0"/>
                <a:cs typeface="Times New Roman" panose="02020603050405020304" pitchFamily="18" charset="0"/>
              </a:rPr>
              <a:t>Cangal, N. (2008).</a:t>
            </a:r>
            <a:r>
              <a:rPr lang="tr-TR" sz="1600" i="1" smtClean="0">
                <a:effectLst/>
                <a:latin typeface="Times New Roman" panose="02020603050405020304" pitchFamily="18" charset="0"/>
                <a:ea typeface="Calibri" panose="020F0502020204030204" pitchFamily="34" charset="0"/>
                <a:cs typeface="Times New Roman" panose="02020603050405020304" pitchFamily="18" charset="0"/>
              </a:rPr>
              <a:t> </a:t>
            </a:r>
            <a:r>
              <a:rPr lang="tr-TR" sz="1600" b="1" i="1" smtClean="0">
                <a:effectLst/>
                <a:latin typeface="Times New Roman" panose="02020603050405020304" pitchFamily="18" charset="0"/>
                <a:ea typeface="Calibri" panose="020F0502020204030204" pitchFamily="34" charset="0"/>
                <a:cs typeface="Times New Roman" panose="02020603050405020304" pitchFamily="18" charset="0"/>
              </a:rPr>
              <a:t>Müzik Formları</a:t>
            </a:r>
            <a:r>
              <a:rPr lang="tr-TR" sz="1600" i="1" smtClean="0">
                <a:effectLst/>
                <a:latin typeface="Times New Roman" panose="02020603050405020304" pitchFamily="18" charset="0"/>
                <a:ea typeface="Calibri" panose="020F0502020204030204" pitchFamily="34" charset="0"/>
                <a:cs typeface="Times New Roman" panose="02020603050405020304" pitchFamily="18" charset="0"/>
              </a:rPr>
              <a:t>, </a:t>
            </a:r>
            <a:r>
              <a:rPr lang="tr-TR" sz="1600" smtClean="0">
                <a:effectLst/>
                <a:latin typeface="Times New Roman" panose="02020603050405020304" pitchFamily="18" charset="0"/>
                <a:ea typeface="Calibri" panose="020F0502020204030204" pitchFamily="34" charset="0"/>
                <a:cs typeface="Times New Roman" panose="02020603050405020304" pitchFamily="18" charset="0"/>
              </a:rPr>
              <a:t>Arkadaş Yayınevi, Ankara.</a:t>
            </a:r>
            <a:endParaRPr lang="tr-TR" sz="14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439190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723</Words>
  <Application>Microsoft Office PowerPoint</Application>
  <PresentationFormat>Geniş ekran</PresentationFormat>
  <Paragraphs>77</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vt:lpstr>
      <vt:lpstr>Calibri Light</vt:lpstr>
      <vt:lpstr>Symbol</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Mert</dc:creator>
  <cp:lastModifiedBy>Mert</cp:lastModifiedBy>
  <cp:revision>6</cp:revision>
  <dcterms:created xsi:type="dcterms:W3CDTF">2020-05-31T19:01:35Z</dcterms:created>
  <dcterms:modified xsi:type="dcterms:W3CDTF">2020-05-31T20:17:05Z</dcterms:modified>
</cp:coreProperties>
</file>