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332"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33" r:id="rId7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49" d="100"/>
          <a:sy n="49" d="100"/>
        </p:scale>
        <p:origin x="-108" y="-46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AF3F5-CAEB-4FDA-A8C6-6C7FFDC3807E}" type="datetimeFigureOut">
              <a:rPr lang="tr-TR" smtClean="0"/>
              <a:pPr/>
              <a:t>11.05.2020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E3883-DC47-41C3-9FAC-48C2A03D95DE}" type="slidenum">
              <a:rPr lang="tr-TR" smtClean="0"/>
              <a:pPr/>
              <a:t>‹#›</a:t>
            </a:fld>
            <a:endParaRPr lang="tr-TR"/>
          </a:p>
        </p:txBody>
      </p:sp>
    </p:spTree>
    <p:extLst>
      <p:ext uri="{BB962C8B-B14F-4D97-AF65-F5344CB8AC3E}">
        <p14:creationId xmlns:p14="http://schemas.microsoft.com/office/powerpoint/2010/main" xmlns="" val="237206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48E3883-DC47-41C3-9FAC-48C2A03D95DE}" type="slidenum">
              <a:rPr lang="tr-TR" smtClean="0"/>
              <a:pPr/>
              <a:t>2</a:t>
            </a:fld>
            <a:endParaRPr lang="tr-TR"/>
          </a:p>
        </p:txBody>
      </p:sp>
    </p:spTree>
    <p:extLst>
      <p:ext uri="{BB962C8B-B14F-4D97-AF65-F5344CB8AC3E}">
        <p14:creationId xmlns:p14="http://schemas.microsoft.com/office/powerpoint/2010/main" xmlns="" val="237647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48E3883-DC47-41C3-9FAC-48C2A03D95DE}" type="slidenum">
              <a:rPr lang="tr-TR" smtClean="0"/>
              <a:pPr/>
              <a:t>36</a:t>
            </a:fld>
            <a:endParaRPr lang="tr-TR"/>
          </a:p>
        </p:txBody>
      </p:sp>
    </p:spTree>
    <p:extLst>
      <p:ext uri="{BB962C8B-B14F-4D97-AF65-F5344CB8AC3E}">
        <p14:creationId xmlns:p14="http://schemas.microsoft.com/office/powerpoint/2010/main" xmlns="" val="383085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48E3883-DC47-41C3-9FAC-48C2A03D95DE}" type="slidenum">
              <a:rPr lang="tr-TR" smtClean="0"/>
              <a:pPr/>
              <a:t>51</a:t>
            </a:fld>
            <a:endParaRPr lang="tr-TR"/>
          </a:p>
        </p:txBody>
      </p:sp>
    </p:spTree>
    <p:extLst>
      <p:ext uri="{BB962C8B-B14F-4D97-AF65-F5344CB8AC3E}">
        <p14:creationId xmlns:p14="http://schemas.microsoft.com/office/powerpoint/2010/main" xmlns="" val="2424710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870696F-873B-4BA2-9332-5650B2588FB2}" type="datetime1">
              <a:rPr lang="tr-TR" smtClean="0"/>
              <a:pPr/>
              <a:t>11.05.2020</a:t>
            </a:fld>
            <a:endParaRPr lang="tr-TR"/>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tr-T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2322158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D35F8CA-F591-4CF7-83B6-9D62484B70FD}" type="datetime1">
              <a:rPr lang="tr-TR" smtClean="0"/>
              <a:pPr/>
              <a:t>11.05.2020</a:t>
            </a:fld>
            <a:endParaRPr lang="tr-TR"/>
          </a:p>
        </p:txBody>
      </p:sp>
      <p:sp>
        <p:nvSpPr>
          <p:cNvPr id="6" name="Footer Placeholder 5"/>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1283999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AC5E865-5F98-437C-B4F4-9EF4F639CDA1}" type="datetime1">
              <a:rPr lang="tr-TR" smtClean="0"/>
              <a:pPr/>
              <a:t>11.05.2020</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3138410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CC3735A-7EFB-4773-883C-106796035841}" type="datetime1">
              <a:rPr lang="tr-TR" smtClean="0"/>
              <a:pPr/>
              <a:t>11.05.2020</a:t>
            </a:fld>
            <a:endParaRPr lang="tr-TR"/>
          </a:p>
        </p:txBody>
      </p:sp>
      <p:sp>
        <p:nvSpPr>
          <p:cNvPr id="5" name="Footer Placeholder 4"/>
          <p:cNvSpPr>
            <a:spLocks noGrp="1"/>
          </p:cNvSpPr>
          <p:nvPr>
            <p:ph type="ftr" sz="quarter" idx="11"/>
          </p:nvPr>
        </p:nvSpPr>
        <p:spPr/>
        <p:txBody>
          <a:bodyPr/>
          <a:lstStyle/>
          <a:p>
            <a:endParaRPr lang="tr-T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172719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A13CAC8-2FD5-47E9-B66D-3E4580065F13}" type="datetime1">
              <a:rPr lang="tr-TR" smtClean="0"/>
              <a:pPr/>
              <a:t>11.05.2020</a:t>
            </a:fld>
            <a:endParaRPr lang="tr-TR"/>
          </a:p>
        </p:txBody>
      </p:sp>
      <p:sp>
        <p:nvSpPr>
          <p:cNvPr id="5" name="Footer Placeholder 4"/>
          <p:cNvSpPr>
            <a:spLocks noGrp="1"/>
          </p:cNvSpPr>
          <p:nvPr>
            <p:ph type="ftr" sz="quarter" idx="11"/>
          </p:nvPr>
        </p:nvSpPr>
        <p:spPr/>
        <p:txBody>
          <a:bodyPr/>
          <a:lstStyle/>
          <a:p>
            <a:endParaRPr lang="tr-T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220061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D28A957-9797-4B6A-8D23-18732F355F32}" type="datetime1">
              <a:rPr lang="tr-TR" smtClean="0"/>
              <a:pPr/>
              <a:t>11.05.2020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3954823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C6FD175-2A1C-4F42-B567-45A7A4673E70}" type="datetime1">
              <a:rPr lang="tr-TR" smtClean="0"/>
              <a:pPr/>
              <a:t>11.05.2020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3858058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6B271B1-13D6-4B32-A557-9D6FE67D4A73}" type="datetime1">
              <a:rPr lang="tr-TR" smtClean="0"/>
              <a:pPr/>
              <a:t>11.05.2020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6248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B000E62-AD27-4B58-9DDE-92197A9F0474}" type="datetime1">
              <a:rPr lang="tr-TR" smtClean="0"/>
              <a:pPr/>
              <a:t>11.05.2020</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1121426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55E49C8-7592-4F85-A686-694E1CA19408}" type="datetime1">
              <a:rPr lang="tr-TR" smtClean="0"/>
              <a:pPr/>
              <a:t>11.05.2020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817433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E708DEF-249E-4542-88DA-59866B706A32}" type="datetime1">
              <a:rPr lang="tr-TR" smtClean="0"/>
              <a:pPr/>
              <a:t>11.05.2020</a:t>
            </a:fld>
            <a:endParaRPr lang="tr-TR"/>
          </a:p>
        </p:txBody>
      </p:sp>
      <p:sp>
        <p:nvSpPr>
          <p:cNvPr id="5" name="Footer Placeholder 4"/>
          <p:cNvSpPr>
            <a:spLocks noGrp="1"/>
          </p:cNvSpPr>
          <p:nvPr>
            <p:ph type="ftr" sz="quarter" idx="11"/>
          </p:nvPr>
        </p:nvSpPr>
        <p:spPr/>
        <p:txBody>
          <a:bodyPr/>
          <a:lstStyle/>
          <a:p>
            <a:endParaRPr lang="tr-T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271065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C5B0C71-F133-46F1-A994-3100F1DC80C9}" type="datetime1">
              <a:rPr lang="tr-TR" smtClean="0"/>
              <a:pPr/>
              <a:t>11.05.2020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254249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E9306B9-9C19-4F39-8AE2-1C7CB00E9911}" type="datetime1">
              <a:rPr lang="tr-TR" smtClean="0"/>
              <a:pPr/>
              <a:t>11.05.2020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410258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B3FA926-8724-4ED0-8500-7E313802BA60}" type="datetime1">
              <a:rPr lang="tr-TR" smtClean="0"/>
              <a:pPr/>
              <a:t>11.05.2020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606717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D85C8-4CE4-4B9C-BAC6-E9B03617A2D7}" type="datetime1">
              <a:rPr lang="tr-TR" smtClean="0"/>
              <a:pPr/>
              <a:t>11.05.2020</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254518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1AD6C7D-8154-45F7-BDF7-CFDA931A4024}" type="datetime1">
              <a:rPr lang="tr-TR" smtClean="0"/>
              <a:pPr/>
              <a:t>11.05.2020</a:t>
            </a:fld>
            <a:endParaRPr lang="tr-TR"/>
          </a:p>
        </p:txBody>
      </p:sp>
      <p:sp>
        <p:nvSpPr>
          <p:cNvPr id="6" name="Footer Placeholder 5"/>
          <p:cNvSpPr>
            <a:spLocks noGrp="1"/>
          </p:cNvSpPr>
          <p:nvPr>
            <p:ph type="ftr" sz="quarter" idx="11"/>
          </p:nvPr>
        </p:nvSpPr>
        <p:spPr/>
        <p:txBody>
          <a:bodyPr/>
          <a:lstStyle/>
          <a:p>
            <a:endParaRPr lang="tr-T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55405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29FAC-4EF4-4CDA-9D03-3FA39B103B4B}" type="datetime1">
              <a:rPr lang="tr-TR" smtClean="0"/>
              <a:pPr/>
              <a:t>11.05.2020</a:t>
            </a:fld>
            <a:endParaRPr lang="tr-TR"/>
          </a:p>
        </p:txBody>
      </p:sp>
      <p:sp>
        <p:nvSpPr>
          <p:cNvPr id="6" name="Footer Placeholder 5"/>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402925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BBF3B22-71DD-4E66-8B9E-A392F9903658}" type="datetime1">
              <a:rPr lang="tr-TR" smtClean="0"/>
              <a:pPr/>
              <a:t>11.05.2020</a:t>
            </a:fld>
            <a:endParaRPr lang="tr-TR"/>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tr-T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836C382F-87BD-453C-800E-C4FE60A08479}" type="slidenum">
              <a:rPr lang="tr-TR" smtClean="0"/>
              <a:pPr/>
              <a:t>‹#›</a:t>
            </a:fld>
            <a:endParaRPr lang="tr-TR"/>
          </a:p>
        </p:txBody>
      </p:sp>
    </p:spTree>
    <p:extLst>
      <p:ext uri="{BB962C8B-B14F-4D97-AF65-F5344CB8AC3E}">
        <p14:creationId xmlns:p14="http://schemas.microsoft.com/office/powerpoint/2010/main" xmlns="" val="24330695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30417" y="1068600"/>
            <a:ext cx="10944001" cy="2677648"/>
          </a:xfrm>
        </p:spPr>
        <p:txBody>
          <a:bodyPr/>
          <a:lstStyle/>
          <a:p>
            <a:r>
              <a:rPr lang="tr-TR" sz="4800" b="1" dirty="0" smtClean="0">
                <a:solidFill>
                  <a:schemeClr val="bg1"/>
                </a:solidFill>
                <a:effectLst>
                  <a:outerShdw blurRad="38100" dist="38100" dir="2700000" algn="tl">
                    <a:srgbClr val="000000">
                      <a:alpha val="43137"/>
                    </a:srgbClr>
                  </a:outerShdw>
                </a:effectLst>
              </a:rPr>
              <a:t>TÜRKİYE’NİN EKONOMİK YAPISI </a:t>
            </a:r>
            <a:br>
              <a:rPr lang="tr-TR" sz="4800" b="1" dirty="0" smtClean="0">
                <a:solidFill>
                  <a:schemeClr val="bg1"/>
                </a:solidFill>
                <a:effectLst>
                  <a:outerShdw blurRad="38100" dist="38100" dir="2700000" algn="tl">
                    <a:srgbClr val="000000">
                      <a:alpha val="43137"/>
                    </a:srgbClr>
                  </a:outerShdw>
                </a:effectLst>
              </a:rPr>
            </a:br>
            <a:r>
              <a:rPr lang="tr-TR" sz="4800" b="1" dirty="0">
                <a:solidFill>
                  <a:schemeClr val="bg1"/>
                </a:solidFill>
                <a:effectLst>
                  <a:outerShdw blurRad="38100" dist="38100" dir="2700000" algn="tl">
                    <a:srgbClr val="000000">
                      <a:alpha val="43137"/>
                    </a:srgbClr>
                  </a:outerShdw>
                </a:effectLst>
              </a:rPr>
              <a:t/>
            </a:r>
            <a:br>
              <a:rPr lang="tr-TR" sz="4800" b="1" dirty="0">
                <a:solidFill>
                  <a:schemeClr val="bg1"/>
                </a:solidFill>
                <a:effectLst>
                  <a:outerShdw blurRad="38100" dist="38100" dir="2700000" algn="tl">
                    <a:srgbClr val="000000">
                      <a:alpha val="43137"/>
                    </a:srgbClr>
                  </a:outerShdw>
                </a:effectLst>
              </a:rPr>
            </a:br>
            <a:r>
              <a:rPr lang="tr-TR" sz="3200" b="1" noProof="1" smtClean="0">
                <a:solidFill>
                  <a:schemeClr val="bg1"/>
                </a:solidFill>
                <a:effectLst>
                  <a:outerShdw blurRad="38100" dist="38100" dir="2700000" algn="tl">
                    <a:srgbClr val="000000">
                      <a:alpha val="43137"/>
                    </a:srgbClr>
                  </a:outerShdw>
                </a:effectLst>
              </a:rPr>
              <a:t>Neoliberal</a:t>
            </a:r>
            <a:r>
              <a:rPr lang="tr-TR" sz="3200" b="1" dirty="0" smtClean="0">
                <a:solidFill>
                  <a:schemeClr val="bg1"/>
                </a:solidFill>
                <a:effectLst>
                  <a:outerShdw blurRad="38100" dist="38100" dir="2700000" algn="tl">
                    <a:srgbClr val="000000">
                      <a:alpha val="43137"/>
                    </a:srgbClr>
                  </a:outerShdw>
                </a:effectLst>
              </a:rPr>
              <a:t> Politikalar ve Küreselleşme (1980-2010)</a:t>
            </a:r>
            <a:r>
              <a:rPr lang="tr-TR" sz="3600" b="1" dirty="0" smtClean="0">
                <a:solidFill>
                  <a:schemeClr val="bg1"/>
                </a:solidFill>
                <a:effectLst>
                  <a:outerShdw blurRad="38100" dist="38100" dir="2700000" algn="tl">
                    <a:srgbClr val="000000">
                      <a:alpha val="43137"/>
                    </a:srgbClr>
                  </a:outerShdw>
                </a:effectLst>
              </a:rPr>
              <a:t/>
            </a:r>
            <a:br>
              <a:rPr lang="tr-TR" sz="3600" b="1" dirty="0" smtClean="0">
                <a:solidFill>
                  <a:schemeClr val="bg1"/>
                </a:solidFill>
                <a:effectLst>
                  <a:outerShdw blurRad="38100" dist="38100" dir="2700000" algn="tl">
                    <a:srgbClr val="000000">
                      <a:alpha val="43137"/>
                    </a:srgbClr>
                  </a:outerShdw>
                </a:effectLst>
              </a:rPr>
            </a:br>
            <a:endParaRPr lang="tr-TR" sz="3600" b="1" dirty="0">
              <a:solidFill>
                <a:schemeClr val="bg1"/>
              </a:solidFill>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059317" y="3707337"/>
            <a:ext cx="8825658" cy="861420"/>
          </a:xfrm>
        </p:spPr>
        <p:txBody>
          <a:bodyPr/>
          <a:lstStyle/>
          <a:p>
            <a:r>
              <a:rPr lang="tr-TR" b="1" i="1" dirty="0" smtClean="0"/>
              <a:t>Prof. Dr. Hasan </a:t>
            </a:r>
            <a:r>
              <a:rPr lang="tr-TR" b="1" i="1" noProof="1" smtClean="0"/>
              <a:t>hüseyin aksoy</a:t>
            </a:r>
          </a:p>
          <a:p>
            <a:r>
              <a:rPr lang="tr-TR" b="1" i="1" noProof="1" smtClean="0"/>
              <a:t>Ankara üniversitesi / eğitim bilimleri fakültesi</a:t>
            </a:r>
            <a:endParaRPr lang="tr-TR" b="1" i="1" noProof="1"/>
          </a:p>
        </p:txBody>
      </p:sp>
      <p:sp>
        <p:nvSpPr>
          <p:cNvPr id="6" name="Alt Başlık 2"/>
          <p:cNvSpPr txBox="1">
            <a:spLocks/>
          </p:cNvSpPr>
          <p:nvPr/>
        </p:nvSpPr>
        <p:spPr>
          <a:xfrm>
            <a:off x="1180746" y="5022166"/>
            <a:ext cx="8825658" cy="1331742"/>
          </a:xfrm>
          <a:prstGeom prst="rect">
            <a:avLst/>
          </a:prstGeom>
        </p:spPr>
        <p:txBody>
          <a:bodyPr vert="horz" lIns="91440" tIns="45720" rIns="91440" bIns="45720" rtlCol="0" anchor="t">
            <a:normAutofit fontScale="92500" lnSpcReduction="10000"/>
          </a:bodyPr>
          <a:lstStyle/>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r>
              <a:rPr kumimoji="0" lang="tr-TR" sz="1800" b="1" i="1" u="none" strike="noStrike" kern="1200" cap="all" spc="0" normalizeH="0" baseline="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rPr>
              <a:t>Bu</a:t>
            </a:r>
            <a:r>
              <a:rPr kumimoji="0" lang="tr-TR" sz="1800" b="1" i="1" u="none" strike="noStrike" kern="1200" cap="all" spc="0" normalizeH="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rPr>
              <a:t> slaytlarda yer alan tüm değerlendirme ve veriler A.Ü. </a:t>
            </a:r>
            <a:r>
              <a:rPr kumimoji="0" lang="tr-TR" sz="1800" b="1" i="1" u="none" strike="noStrike" kern="1200" cap="all" spc="0" normalizeH="0" noProof="0" dirty="0" err="1" smtClean="0">
                <a:ln>
                  <a:noFill/>
                </a:ln>
                <a:solidFill>
                  <a:schemeClr val="accent1"/>
                </a:solidFill>
                <a:effectLst>
                  <a:outerShdw blurRad="38100" dist="38100" dir="2700000" algn="tl">
                    <a:srgbClr val="000000">
                      <a:alpha val="43137"/>
                    </a:srgbClr>
                  </a:outerShdw>
                </a:effectLst>
                <a:uLnTx/>
                <a:uFillTx/>
                <a:latin typeface="+mn-lt"/>
                <a:ea typeface="+mn-ea"/>
                <a:cs typeface="+mn-cs"/>
              </a:rPr>
              <a:t>EBF’de</a:t>
            </a:r>
            <a:r>
              <a:rPr kumimoji="0" lang="tr-TR" sz="1800" b="1" i="1" u="none" strike="noStrike" kern="1200" cap="all" spc="0" normalizeH="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rPr>
              <a:t> verilen Türkiye’nin Ekonomik yapısı dersi içindir. Başka bir amaçla kullanılamaz. Başka bir kamusal ortamda paylaşılamaz erişime açılamaz.  kaynak gösterilemez. İlgili bilgiler için kaynakçada yer alan kaynaklara erişilmeli ve onlara atıf yapılmalıdır.</a:t>
            </a:r>
            <a:endParaRPr kumimoji="0" lang="tr-TR" sz="1800" b="1" i="1" u="none" strike="noStrike" kern="1200" cap="all" spc="0" normalizeH="0" baseline="0" noProof="0" dirty="0" smtClean="0">
              <a:ln>
                <a:noFill/>
              </a:ln>
              <a:solidFill>
                <a:schemeClr val="accent1"/>
              </a:solidFill>
              <a:effectLst>
                <a:outerShdw blurRad="38100" dist="38100" dir="2700000" algn="tl">
                  <a:srgbClr val="000000">
                    <a:alpha val="43137"/>
                  </a:srgbClr>
                </a:outerShdw>
              </a:effectLst>
              <a:uLnTx/>
              <a:uFillTx/>
              <a:latin typeface="+mn-lt"/>
              <a:ea typeface="+mn-ea"/>
              <a:cs typeface="+mn-cs"/>
            </a:endParaRPr>
          </a:p>
          <a:p>
            <a:pPr marL="0" marR="0" lvl="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a:pPr>
            <a:endParaRPr kumimoji="0" lang="tr-TR" sz="1800" b="0" i="0" u="none" strike="noStrike" kern="1200" cap="all"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xmlns="" val="204108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a:bodyPr>
          <a:lstStyle/>
          <a:p>
            <a:pPr algn="just">
              <a:lnSpc>
                <a:spcPct val="160000"/>
              </a:lnSpc>
            </a:pPr>
            <a:r>
              <a:rPr lang="tr-TR" dirty="0"/>
              <a:t>24 Ocak paketinin işçiler ve üreticilerle ilgili uygulamaları </a:t>
            </a:r>
            <a:r>
              <a:rPr lang="tr-TR" dirty="0" smtClean="0"/>
              <a:t>paketinin </a:t>
            </a:r>
            <a:r>
              <a:rPr lang="tr-TR" dirty="0"/>
              <a:t>işçiler ve ücretlerle ilgili uygulamaları ancak askeri yönetim sayesinde sürdürülebildi. </a:t>
            </a:r>
          </a:p>
          <a:p>
            <a:pPr algn="just">
              <a:lnSpc>
                <a:spcPct val="160000"/>
              </a:lnSpc>
            </a:pPr>
            <a:r>
              <a:rPr lang="tr-TR" dirty="0"/>
              <a:t>Askeri yönetimin kurulmasından sonra sendikaların faaliyetleri yasaklandı ve işçilerin gelirleri büyük düşüşler gösterdi. </a:t>
            </a:r>
          </a:p>
          <a:p>
            <a:pPr algn="just">
              <a:lnSpc>
                <a:spcPct val="160000"/>
              </a:lnSpc>
            </a:pPr>
            <a:r>
              <a:rPr lang="tr-TR" dirty="0"/>
              <a:t>Yine askeri yönetim döneminde, devletin destek alımları ve destek fiyat politikaları değiştirilince, tarımsal ürünlerin fiyatları da büyük ölçüde geriledi. </a:t>
            </a:r>
          </a:p>
          <a:p>
            <a:endParaRPr lang="tr-TR" dirty="0"/>
          </a:p>
        </p:txBody>
      </p:sp>
      <p:sp>
        <p:nvSpPr>
          <p:cNvPr id="4" name="Slayt Numarası Yer Tutucusu 3"/>
          <p:cNvSpPr>
            <a:spLocks noGrp="1"/>
          </p:cNvSpPr>
          <p:nvPr>
            <p:ph type="sldNum" sz="quarter" idx="12"/>
          </p:nvPr>
        </p:nvSpPr>
        <p:spPr/>
        <p:txBody>
          <a:bodyPr/>
          <a:lstStyle/>
          <a:p>
            <a:fld id="{836C382F-87BD-453C-800E-C4FE60A08479}" type="slidenum">
              <a:rPr lang="tr-TR" smtClean="0"/>
              <a:pPr/>
              <a:t>10</a:t>
            </a:fld>
            <a:endParaRPr lang="tr-TR"/>
          </a:p>
        </p:txBody>
      </p:sp>
      <p:sp>
        <p:nvSpPr>
          <p:cNvPr id="5"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49708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4037932"/>
          </a:xfrm>
        </p:spPr>
        <p:txBody>
          <a:bodyPr>
            <a:normAutofit fontScale="92500" lnSpcReduction="20000"/>
          </a:bodyPr>
          <a:lstStyle/>
          <a:p>
            <a:pPr algn="just">
              <a:lnSpc>
                <a:spcPct val="150000"/>
              </a:lnSpc>
            </a:pPr>
            <a:r>
              <a:rPr lang="tr-TR" dirty="0" smtClean="0"/>
              <a:t>1983 yılında askeri rejimin uyguladığı kısıtlamalar altında yapılan </a:t>
            </a:r>
            <a:r>
              <a:rPr lang="tr-TR" dirty="0" smtClean="0"/>
              <a:t>seçimlerde, </a:t>
            </a:r>
            <a:r>
              <a:rPr lang="tr-TR" dirty="0" smtClean="0"/>
              <a:t>Özal’ın kurduğu Anavatan Partisi tek başına iktidara geldi. </a:t>
            </a:r>
          </a:p>
          <a:p>
            <a:pPr algn="just">
              <a:lnSpc>
                <a:spcPct val="150000"/>
              </a:lnSpc>
            </a:pPr>
            <a:r>
              <a:rPr lang="tr-TR" dirty="0" smtClean="0"/>
              <a:t>Liberalleşme ve dışa açılım yönündeki politikalara ANAP döneminde de devam edildi.</a:t>
            </a:r>
          </a:p>
          <a:p>
            <a:pPr algn="just">
              <a:lnSpc>
                <a:spcPct val="150000"/>
              </a:lnSpc>
            </a:pPr>
            <a:r>
              <a:rPr lang="tr-TR" dirty="0" smtClean="0"/>
              <a:t>İthalat rejiminde yapılan değişikliklerle miktar kısıtlamaları ve gümrük tarifeleri indirilmeye ve ithal ikamesi döneminde oluşturulan sanayi yapısı dış rekabete açılmaya başladı. </a:t>
            </a:r>
          </a:p>
          <a:p>
            <a:pPr algn="just">
              <a:lnSpc>
                <a:spcPct val="150000"/>
              </a:lnSpc>
            </a:pPr>
            <a:r>
              <a:rPr lang="tr-TR" dirty="0" smtClean="0"/>
              <a:t>Bu sayede tüketiciler de daha önce ithalatı yasaklanan pek çok ürünle tanışmış oluyorlardı. </a:t>
            </a:r>
          </a:p>
          <a:p>
            <a:pPr algn="just">
              <a:lnSpc>
                <a:spcPct val="150000"/>
              </a:lnSpc>
            </a:pPr>
            <a:r>
              <a:rPr lang="tr-TR" dirty="0" smtClean="0"/>
              <a:t>İthalat giderek daha fazla serbestleşirken, sanayi ihracata yöneldi. </a:t>
            </a:r>
            <a:endParaRPr lang="tr-TR" dirty="0"/>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11</a:t>
            </a:fld>
            <a:endParaRPr lang="tr-TR"/>
          </a:p>
        </p:txBody>
      </p:sp>
    </p:spTree>
    <p:extLst>
      <p:ext uri="{BB962C8B-B14F-4D97-AF65-F5344CB8AC3E}">
        <p14:creationId xmlns:p14="http://schemas.microsoft.com/office/powerpoint/2010/main" xmlns="" val="3004452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95587" y="2439871"/>
            <a:ext cx="8761412" cy="4057182"/>
          </a:xfrm>
        </p:spPr>
        <p:txBody>
          <a:bodyPr>
            <a:normAutofit/>
          </a:bodyPr>
          <a:lstStyle/>
          <a:p>
            <a:pPr algn="just">
              <a:lnSpc>
                <a:spcPct val="150000"/>
              </a:lnSpc>
            </a:pPr>
            <a:r>
              <a:rPr lang="tr-TR" dirty="0" smtClean="0"/>
              <a:t>1980’li yıllarda uygulanan yeni politikalar içinde en önemlilerinden biri de finans sektörünün serbestleştirilmesi ve dışa açılmaya başlamasıdır. </a:t>
            </a:r>
          </a:p>
          <a:p>
            <a:pPr algn="just">
              <a:lnSpc>
                <a:spcPct val="150000"/>
              </a:lnSpc>
            </a:pPr>
            <a:r>
              <a:rPr lang="tr-TR" dirty="0" smtClean="0"/>
              <a:t>Kambiyo rejiminde köklü değişikliklere gidildi, daha önce Merkez Bankası’nın tekelinde olan kimi döviz işlemlerinin ticari bankalar tarafından yapılabilmesi ve bankaların kendi döviz pozisyonlarını yönetebilmesi sağlandı. </a:t>
            </a:r>
          </a:p>
          <a:p>
            <a:pPr algn="just">
              <a:lnSpc>
                <a:spcPct val="150000"/>
              </a:lnSpc>
            </a:pPr>
            <a:r>
              <a:rPr lang="tr-TR" dirty="0" smtClean="0"/>
              <a:t>Ayrıca, az sayıda ülkede görülen bir uygulama ile, Türkiye’de yerleşik kişilerin ticari bankalarda döviz mevduat hesabı açabilmeleri ilkesi benimsendi. </a:t>
            </a:r>
            <a:endParaRPr lang="tr-TR" dirty="0"/>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12</a:t>
            </a:fld>
            <a:endParaRPr lang="tr-TR"/>
          </a:p>
        </p:txBody>
      </p:sp>
    </p:spTree>
    <p:extLst>
      <p:ext uri="{BB962C8B-B14F-4D97-AF65-F5344CB8AC3E}">
        <p14:creationId xmlns:p14="http://schemas.microsoft.com/office/powerpoint/2010/main" xmlns="" val="2009041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6336" y="2526498"/>
            <a:ext cx="8761412" cy="4086058"/>
          </a:xfrm>
        </p:spPr>
        <p:txBody>
          <a:bodyPr>
            <a:normAutofit fontScale="92500" lnSpcReduction="20000"/>
          </a:bodyPr>
          <a:lstStyle/>
          <a:p>
            <a:pPr algn="just">
              <a:lnSpc>
                <a:spcPct val="150000"/>
              </a:lnSpc>
            </a:pPr>
            <a:r>
              <a:rPr lang="tr-TR" dirty="0" smtClean="0"/>
              <a:t>Finans piyasalarındaki serbestleşme de aşamalı olarak gerçekleşti. </a:t>
            </a:r>
          </a:p>
          <a:p>
            <a:pPr algn="just">
              <a:lnSpc>
                <a:spcPct val="150000"/>
              </a:lnSpc>
            </a:pPr>
            <a:r>
              <a:rPr lang="tr-TR" dirty="0" smtClean="0"/>
              <a:t>TL cinsinden mevduat ve kredi faizlerinin Merkez Bankası tarafından ve enflasyon oranlarının altında belirlendiği, bir başka deyişle reel faizlerin negatif olduğu bir ortamdan, faizlerin piyasa tarafından ve enflasyon oranlarının altında belirlendiği, faizlerin piyasa tarafından belirlenmesine doğru giden yol inişli çıkışlı oldu. </a:t>
            </a:r>
          </a:p>
          <a:p>
            <a:pPr algn="just">
              <a:lnSpc>
                <a:spcPct val="150000"/>
              </a:lnSpc>
            </a:pPr>
            <a:r>
              <a:rPr lang="tr-TR" dirty="0" smtClean="0"/>
              <a:t>1985 yılından itibaren finans sektöründe önemli değişiklikler yapıldı, mali piyasaların derinleşmesi hedeflendi. </a:t>
            </a:r>
          </a:p>
          <a:p>
            <a:pPr algn="just">
              <a:lnSpc>
                <a:spcPct val="150000"/>
              </a:lnSpc>
            </a:pPr>
            <a:r>
              <a:rPr lang="tr-TR" dirty="0" smtClean="0"/>
              <a:t>Hazine ihale yoluyla bankalara ve özel kişilere borçlanma senetleri satmaya başladı. </a:t>
            </a:r>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13</a:t>
            </a:fld>
            <a:endParaRPr lang="tr-TR"/>
          </a:p>
        </p:txBody>
      </p:sp>
    </p:spTree>
    <p:extLst>
      <p:ext uri="{BB962C8B-B14F-4D97-AF65-F5344CB8AC3E}">
        <p14:creationId xmlns:p14="http://schemas.microsoft.com/office/powerpoint/2010/main" xmlns="" val="1240548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4086058"/>
          </a:xfrm>
        </p:spPr>
        <p:txBody>
          <a:bodyPr>
            <a:normAutofit fontScale="85000" lnSpcReduction="10000"/>
          </a:bodyPr>
          <a:lstStyle/>
          <a:p>
            <a:pPr algn="just">
              <a:lnSpc>
                <a:spcPct val="160000"/>
              </a:lnSpc>
            </a:pPr>
            <a:r>
              <a:rPr lang="tr-TR" dirty="0" smtClean="0"/>
              <a:t>Kambiyo rejiminde sağlanan yeni esnekliklerle özel bankaların hem özel </a:t>
            </a:r>
            <a:r>
              <a:rPr lang="tr-TR" noProof="1" smtClean="0"/>
              <a:t>sektör hem de kamu için dış kredi bulmaları yolu açıldı. </a:t>
            </a:r>
          </a:p>
          <a:p>
            <a:pPr algn="just">
              <a:lnSpc>
                <a:spcPct val="160000"/>
              </a:lnSpc>
            </a:pPr>
            <a:r>
              <a:rPr lang="tr-TR" noProof="1" smtClean="0"/>
              <a:t>Bu yenilikler tasarruf oranının hep düşük kaldığı, yatırımların bir bölümünün dış kaynaklardan finanse edildiği bir ülkede bir yandan önemli olanaklar yaratıyor, öte yandan da yeni riskleri ve sorunları beraberinde getiriyordu. </a:t>
            </a:r>
          </a:p>
          <a:p>
            <a:pPr algn="just">
              <a:lnSpc>
                <a:spcPct val="160000"/>
              </a:lnSpc>
            </a:pPr>
            <a:r>
              <a:rPr lang="tr-TR" noProof="1" smtClean="0"/>
              <a:t>Neoliberal iktisat politikalarının hangi alanlarda ve hangi ölçülerde uygulanacağını ise en sonunda siyasi koşullar belirledi. </a:t>
            </a:r>
          </a:p>
          <a:p>
            <a:pPr algn="just">
              <a:lnSpc>
                <a:spcPct val="160000"/>
              </a:lnSpc>
            </a:pPr>
            <a:r>
              <a:rPr lang="tr-TR" noProof="1" smtClean="0"/>
              <a:t>Askeri yönetimin sona ermesinden ve çeşitli kısıtlamalar altında da olsa çok partili bir siyasal rejime geçilmesinden sonra, siyasi açıdan daha kolay ya da maliyeti daha az olan konularda yeni adımlar atıldı, siyasi açıdan daha güç gözüken konular ise ertelendi. </a:t>
            </a:r>
            <a:endParaRPr lang="tr-TR" noProof="1"/>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14</a:t>
            </a:fld>
            <a:endParaRPr lang="tr-TR"/>
          </a:p>
        </p:txBody>
      </p:sp>
    </p:spTree>
    <p:extLst>
      <p:ext uri="{BB962C8B-B14F-4D97-AF65-F5344CB8AC3E}">
        <p14:creationId xmlns:p14="http://schemas.microsoft.com/office/powerpoint/2010/main" xmlns="" val="1332078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4028306"/>
          </a:xfrm>
        </p:spPr>
        <p:txBody>
          <a:bodyPr>
            <a:normAutofit fontScale="92500" lnSpcReduction="10000"/>
          </a:bodyPr>
          <a:lstStyle/>
          <a:p>
            <a:pPr algn="just">
              <a:lnSpc>
                <a:spcPct val="150000"/>
              </a:lnSpc>
            </a:pPr>
            <a:r>
              <a:rPr lang="tr-TR" dirty="0" smtClean="0"/>
              <a:t>24 Ocak kararları olarak anılan paketin temel hedeflerinden biri de kamu iktisadi kuruluşlarının özelleştirilmesiydi. </a:t>
            </a:r>
          </a:p>
          <a:p>
            <a:pPr algn="just">
              <a:lnSpc>
                <a:spcPct val="150000"/>
              </a:lnSpc>
            </a:pPr>
            <a:r>
              <a:rPr lang="tr-TR" dirty="0" smtClean="0"/>
              <a:t>Ancak bu süreç teknik, hukuksal ve siyasal engellerle doluydu. </a:t>
            </a:r>
          </a:p>
          <a:p>
            <a:pPr algn="just">
              <a:lnSpc>
                <a:spcPct val="150000"/>
              </a:lnSpc>
            </a:pPr>
            <a:r>
              <a:rPr lang="tr-TR" dirty="0" smtClean="0"/>
              <a:t>1970’lerin zor iktisadi koşullarında kamu iktisadi kuruluşlarının durumu da bir hayli bozulmuştu. </a:t>
            </a:r>
          </a:p>
          <a:p>
            <a:pPr algn="just">
              <a:lnSpc>
                <a:spcPct val="150000"/>
              </a:lnSpc>
            </a:pPr>
            <a:r>
              <a:rPr lang="tr-TR" dirty="0" smtClean="0"/>
              <a:t>Bu şirketlerin durumları düzeltildikten sonra satılması kararlaştırıldı. </a:t>
            </a:r>
          </a:p>
          <a:p>
            <a:pPr algn="just">
              <a:lnSpc>
                <a:spcPct val="150000"/>
              </a:lnSpc>
            </a:pPr>
            <a:r>
              <a:rPr lang="tr-TR" dirty="0" smtClean="0"/>
              <a:t>Özelleştirmeye karşı çıkanlar sadece çalışanlar değildi, siyasetçilerin önemli bir bölümü de bu firmalar üzerindeki denetimlerinden kolay kolay vazgeçmek niyetinde değillerdi. </a:t>
            </a:r>
            <a:endParaRPr lang="tr-TR" dirty="0"/>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15</a:t>
            </a:fld>
            <a:endParaRPr lang="tr-TR"/>
          </a:p>
        </p:txBody>
      </p:sp>
    </p:spTree>
    <p:extLst>
      <p:ext uri="{BB962C8B-B14F-4D97-AF65-F5344CB8AC3E}">
        <p14:creationId xmlns:p14="http://schemas.microsoft.com/office/powerpoint/2010/main" xmlns="" val="3724538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4623" y="2533162"/>
            <a:ext cx="8761412" cy="3416300"/>
          </a:xfrm>
        </p:spPr>
        <p:txBody>
          <a:bodyPr/>
          <a:lstStyle/>
          <a:p>
            <a:pPr marL="0" indent="0">
              <a:buNone/>
            </a:pPr>
            <a:r>
              <a:rPr lang="tr-TR" b="1" dirty="0" smtClean="0">
                <a:solidFill>
                  <a:srgbClr val="FF0000"/>
                </a:solidFill>
                <a:effectLst>
                  <a:outerShdw blurRad="38100" dist="38100" dir="2700000" algn="tl">
                    <a:srgbClr val="000000">
                      <a:alpha val="43137"/>
                    </a:srgbClr>
                  </a:outerShdw>
                </a:effectLst>
              </a:rPr>
              <a:t>İhracatta Artış</a:t>
            </a:r>
          </a:p>
          <a:p>
            <a:pPr marL="0" indent="0">
              <a:buNone/>
            </a:pPr>
            <a:endParaRPr lang="tr-TR" dirty="0">
              <a:solidFill>
                <a:srgbClr val="FF0000"/>
              </a:solidFill>
            </a:endParaRPr>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16</a:t>
            </a:fld>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39816" y="2307102"/>
            <a:ext cx="7990449" cy="4550898"/>
          </a:xfrm>
          <a:prstGeom prst="rect">
            <a:avLst/>
          </a:prstGeom>
        </p:spPr>
      </p:pic>
    </p:spTree>
    <p:extLst>
      <p:ext uri="{BB962C8B-B14F-4D97-AF65-F5344CB8AC3E}">
        <p14:creationId xmlns:p14="http://schemas.microsoft.com/office/powerpoint/2010/main" xmlns="" val="591683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12453" y="2294010"/>
            <a:ext cx="8240087" cy="4563989"/>
          </a:xfrm>
        </p:spPr>
      </p:pic>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17</a:t>
            </a:fld>
            <a:endParaRPr lang="tr-TR"/>
          </a:p>
        </p:txBody>
      </p:sp>
    </p:spTree>
    <p:extLst>
      <p:ext uri="{BB962C8B-B14F-4D97-AF65-F5344CB8AC3E}">
        <p14:creationId xmlns:p14="http://schemas.microsoft.com/office/powerpoint/2010/main" xmlns="" val="1229645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053125" y="2322146"/>
            <a:ext cx="7863241" cy="4535854"/>
          </a:xfrm>
        </p:spPr>
      </p:pic>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18</a:t>
            </a:fld>
            <a:endParaRPr lang="tr-TR"/>
          </a:p>
        </p:txBody>
      </p:sp>
    </p:spTree>
    <p:extLst>
      <p:ext uri="{BB962C8B-B14F-4D97-AF65-F5344CB8AC3E}">
        <p14:creationId xmlns:p14="http://schemas.microsoft.com/office/powerpoint/2010/main" xmlns="" val="141308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047557"/>
          </a:xfrm>
        </p:spPr>
        <p:txBody>
          <a:bodyPr>
            <a:normAutofit fontScale="92500" lnSpcReduction="20000"/>
          </a:bodyPr>
          <a:lstStyle/>
          <a:p>
            <a:pPr marL="0" indent="0" algn="just">
              <a:lnSpc>
                <a:spcPct val="150000"/>
              </a:lnSpc>
              <a:buNone/>
            </a:pPr>
            <a:r>
              <a:rPr lang="tr-TR" b="1" dirty="0" smtClean="0">
                <a:solidFill>
                  <a:srgbClr val="FF0000"/>
                </a:solidFill>
                <a:effectLst>
                  <a:outerShdw blurRad="38100" dist="38100" dir="2700000" algn="tl">
                    <a:srgbClr val="000000">
                      <a:alpha val="43137"/>
                    </a:srgbClr>
                  </a:outerShdw>
                </a:effectLst>
              </a:rPr>
              <a:t>Gelirin Bölüşümü </a:t>
            </a:r>
          </a:p>
          <a:p>
            <a:pPr algn="just">
              <a:lnSpc>
                <a:spcPct val="150000"/>
              </a:lnSpc>
            </a:pPr>
            <a:r>
              <a:rPr lang="tr-TR" dirty="0" smtClean="0">
                <a:solidFill>
                  <a:schemeClr val="tx1"/>
                </a:solidFill>
              </a:rPr>
              <a:t>Yeni politikaların en fazla eleştirildiği konulardan biri gelirin bölüşümü oldu. </a:t>
            </a:r>
          </a:p>
          <a:p>
            <a:pPr algn="just">
              <a:lnSpc>
                <a:spcPct val="150000"/>
              </a:lnSpc>
            </a:pPr>
            <a:r>
              <a:rPr lang="tr-TR" dirty="0" smtClean="0">
                <a:solidFill>
                  <a:schemeClr val="tx1"/>
                </a:solidFill>
              </a:rPr>
              <a:t>Emek ve tarım gelirlerinin düşürülmesi, 24 Ocak programının en temel unsurlarından biriydi.</a:t>
            </a:r>
          </a:p>
          <a:p>
            <a:pPr algn="just">
              <a:lnSpc>
                <a:spcPct val="150000"/>
              </a:lnSpc>
            </a:pPr>
            <a:r>
              <a:rPr lang="tr-TR" dirty="0" smtClean="0">
                <a:solidFill>
                  <a:schemeClr val="tx1"/>
                </a:solidFill>
              </a:rPr>
              <a:t>Önce askeri rejim, daha sonra da çok partili rejime geri dönülürken askeri rejimin sağladığı siyasal ve diğer kısıtlamalar kullanılarak, 1987 yılına kadar ücretleri ve tarımsal fiyatları baskı altında tutan politikalar izlendi. </a:t>
            </a:r>
          </a:p>
          <a:p>
            <a:pPr algn="just">
              <a:lnSpc>
                <a:spcPct val="150000"/>
              </a:lnSpc>
            </a:pPr>
            <a:r>
              <a:rPr lang="tr-TR" dirty="0" smtClean="0">
                <a:solidFill>
                  <a:schemeClr val="tx1"/>
                </a:solidFill>
              </a:rPr>
              <a:t>Sendikaların askeri yönetim tarafından önce kapatılması, daha sonra da çıkarılan yasalarla güçlerinin bir hayli törpülenmesi ücretlerin gerilemesinde önemli rol oynadı. </a:t>
            </a:r>
          </a:p>
          <a:p>
            <a:endParaRPr lang="tr-TR" dirty="0" smtClean="0">
              <a:solidFill>
                <a:schemeClr val="tx1"/>
              </a:solidFill>
            </a:endParaRPr>
          </a:p>
          <a:p>
            <a:pPr marL="0" indent="0">
              <a:buNone/>
            </a:pPr>
            <a:endParaRPr lang="tr-TR" b="1" dirty="0" smtClean="0">
              <a:solidFill>
                <a:srgbClr val="FF0000"/>
              </a:solidFill>
              <a:effectLst>
                <a:outerShdw blurRad="38100" dist="38100" dir="2700000" algn="tl">
                  <a:srgbClr val="000000">
                    <a:alpha val="43137"/>
                  </a:srgbClr>
                </a:outerShdw>
              </a:effectLst>
            </a:endParaRPr>
          </a:p>
          <a:p>
            <a:endParaRPr lang="tr-TR" dirty="0">
              <a:solidFill>
                <a:schemeClr val="tx1"/>
              </a:solidFill>
            </a:endParaRPr>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19</a:t>
            </a:fld>
            <a:endParaRPr lang="tr-TR"/>
          </a:p>
        </p:txBody>
      </p:sp>
    </p:spTree>
    <p:extLst>
      <p:ext uri="{BB962C8B-B14F-4D97-AF65-F5344CB8AC3E}">
        <p14:creationId xmlns:p14="http://schemas.microsoft.com/office/powerpoint/2010/main" xmlns="" val="4214247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154955" y="2603499"/>
            <a:ext cx="8761412" cy="3999431"/>
          </a:xfrm>
        </p:spPr>
        <p:txBody>
          <a:bodyPr>
            <a:normAutofit fontScale="92500" lnSpcReduction="10000"/>
          </a:bodyPr>
          <a:lstStyle/>
          <a:p>
            <a:pPr marL="0" indent="0" algn="just">
              <a:lnSpc>
                <a:spcPct val="160000"/>
              </a:lnSpc>
              <a:buNone/>
            </a:pPr>
            <a:r>
              <a:rPr lang="tr-TR" b="1" noProof="1" smtClean="0">
                <a:solidFill>
                  <a:srgbClr val="FF0000"/>
                </a:solidFill>
                <a:effectLst>
                  <a:outerShdw blurRad="38100" dist="38100" dir="2700000" algn="tl">
                    <a:srgbClr val="000000">
                      <a:alpha val="43137"/>
                    </a:srgbClr>
                  </a:outerShdw>
                </a:effectLst>
              </a:rPr>
              <a:t>Dünya Ekonomisinde Bretton Woods Döneminin Sonu</a:t>
            </a:r>
          </a:p>
          <a:p>
            <a:pPr algn="just">
              <a:lnSpc>
                <a:spcPct val="160000"/>
              </a:lnSpc>
            </a:pPr>
            <a:r>
              <a:rPr lang="tr-TR" noProof="1" smtClean="0">
                <a:solidFill>
                  <a:schemeClr val="tx1"/>
                </a:solidFill>
              </a:rPr>
              <a:t>1970’li yıllar dünya ekonomisi için bir hayli zorlu geçmişti.</a:t>
            </a:r>
          </a:p>
          <a:p>
            <a:pPr algn="just">
              <a:lnSpc>
                <a:spcPct val="160000"/>
              </a:lnSpc>
            </a:pPr>
            <a:r>
              <a:rPr lang="tr-TR" noProof="1" smtClean="0">
                <a:solidFill>
                  <a:schemeClr val="tx1"/>
                </a:solidFill>
              </a:rPr>
              <a:t>Vietnam Savaşı’nın yarattığı sorunlarla Bretton Woods’un altın ve dolar merkezli sabit kur düzeni dağılmış, petrol fiyatlarının artışı sonrasında oluşan enflasyon ve durgunluğa karşı ise Keynes’ci politikalar yeterli yanıt oluşturamamıştı. </a:t>
            </a:r>
          </a:p>
          <a:p>
            <a:pPr algn="just">
              <a:lnSpc>
                <a:spcPct val="160000"/>
              </a:lnSpc>
            </a:pPr>
            <a:r>
              <a:rPr lang="tr-TR" noProof="1" smtClean="0">
                <a:solidFill>
                  <a:schemeClr val="tx1"/>
                </a:solidFill>
              </a:rPr>
              <a:t>Önce İngiltere’de Thatcher, daha sonra da ABD’de Reagan yönetimleri bu bunalımdan çıkış için hem ülke içi hem de uluslararası iktisat politikalarında Keynes’ci müdahale yöntemlerinin terk edilmesini ve piyasa mekanizmalarına daha fazla ağırlık veren politikaların kullanılmasını savunmaya başladılar. </a:t>
            </a:r>
          </a:p>
          <a:p>
            <a:endParaRPr lang="tr-TR" dirty="0">
              <a:solidFill>
                <a:schemeClr val="tx1"/>
              </a:solidFill>
            </a:endParaRPr>
          </a:p>
        </p:txBody>
      </p:sp>
      <p:sp>
        <p:nvSpPr>
          <p:cNvPr id="4" name="Slayt Numarası Yer Tutucusu 3"/>
          <p:cNvSpPr>
            <a:spLocks noGrp="1"/>
          </p:cNvSpPr>
          <p:nvPr>
            <p:ph type="sldNum" sz="quarter" idx="12"/>
          </p:nvPr>
        </p:nvSpPr>
        <p:spPr/>
        <p:txBody>
          <a:bodyPr/>
          <a:lstStyle/>
          <a:p>
            <a:fld id="{836C382F-87BD-453C-800E-C4FE60A08479}" type="slidenum">
              <a:rPr lang="tr-TR" smtClean="0"/>
              <a:pPr/>
              <a:t>2</a:t>
            </a:fld>
            <a:endParaRPr lang="tr-TR"/>
          </a:p>
        </p:txBody>
      </p:sp>
    </p:spTree>
    <p:extLst>
      <p:ext uri="{BB962C8B-B14F-4D97-AF65-F5344CB8AC3E}">
        <p14:creationId xmlns:p14="http://schemas.microsoft.com/office/powerpoint/2010/main" xmlns="" val="694894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4163060"/>
          </a:xfrm>
        </p:spPr>
        <p:txBody>
          <a:bodyPr>
            <a:normAutofit/>
          </a:bodyPr>
          <a:lstStyle/>
          <a:p>
            <a:pPr algn="just">
              <a:lnSpc>
                <a:spcPct val="150000"/>
              </a:lnSpc>
            </a:pPr>
            <a:r>
              <a:rPr lang="tr-TR" dirty="0" smtClean="0"/>
              <a:t>1980’li yıllarda işgücünün yaklaşık yarısına istihdam sağlayan tarım kesimi ise askeri rejim ve daha sonra da Özal önderliğindeki ANAP iktidarı sırasında neredeyse unutuldu.</a:t>
            </a:r>
          </a:p>
          <a:p>
            <a:pPr algn="just">
              <a:lnSpc>
                <a:spcPct val="150000"/>
              </a:lnSpc>
            </a:pPr>
            <a:r>
              <a:rPr lang="tr-TR" dirty="0" smtClean="0"/>
              <a:t>Tarım ürünlerinden sağlanan çeşitli destek ve sübvansiyonlar 1980 sonrasında büyük ölçüde ortadan kaldırıldı, dünya piyasalarındaki fiyat hareketleri de tarımsal gelirlerin düşmesine katkı yaptı. </a:t>
            </a:r>
          </a:p>
          <a:p>
            <a:pPr algn="just">
              <a:lnSpc>
                <a:spcPct val="150000"/>
              </a:lnSpc>
            </a:pPr>
            <a:r>
              <a:rPr lang="tr-TR" dirty="0" smtClean="0"/>
              <a:t>Gerileyen ürün fiyatları ve diğer desteklerin kaldırılması, tarımsal üretimi olumsuz etkiledi. </a:t>
            </a:r>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20</a:t>
            </a:fld>
            <a:endParaRPr lang="tr-TR"/>
          </a:p>
        </p:txBody>
      </p:sp>
    </p:spTree>
    <p:extLst>
      <p:ext uri="{BB962C8B-B14F-4D97-AF65-F5344CB8AC3E}">
        <p14:creationId xmlns:p14="http://schemas.microsoft.com/office/powerpoint/2010/main" xmlns="" val="526959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095683"/>
          </a:xfrm>
        </p:spPr>
        <p:txBody>
          <a:bodyPr>
            <a:normAutofit/>
          </a:bodyPr>
          <a:lstStyle/>
          <a:p>
            <a:pPr algn="just">
              <a:lnSpc>
                <a:spcPct val="150000"/>
              </a:lnSpc>
            </a:pPr>
            <a:r>
              <a:rPr lang="tr-TR" dirty="0"/>
              <a:t>1980’li yıllarda tarımsal üretimin artış hızı yılda ortalama %1,4 ile Cumhuriyet tarihinde ilk kez ülke nüfusunun artış hızının gerisinde kaldı. </a:t>
            </a:r>
          </a:p>
          <a:p>
            <a:pPr algn="just">
              <a:lnSpc>
                <a:spcPct val="150000"/>
              </a:lnSpc>
            </a:pPr>
            <a:r>
              <a:rPr lang="tr-TR" dirty="0"/>
              <a:t>Buna karşılık ANAP hükümetleri 1960’lı yıllarda başlatılan, ancak 1970’lerdeki bunalım sırasında yavaşlayan GAP projesini canlandırdılar. </a:t>
            </a:r>
            <a:endParaRPr lang="tr-TR" dirty="0" smtClean="0"/>
          </a:p>
          <a:p>
            <a:pPr algn="just">
              <a:lnSpc>
                <a:spcPct val="150000"/>
              </a:lnSpc>
            </a:pPr>
            <a:r>
              <a:rPr lang="tr-TR" dirty="0" smtClean="0"/>
              <a:t>Fırat vadisinde çok sayıda baraj ve hidroelektrik santrali yapımı ile Harran ovasında 1,6 milyon hektar toprağın sulanmasını öngören ve böylece ülke içindeki sulu tarım yapılan alanların miktarını iki katına çıkarmayı hedefleyen  projeye önemli miktarlarda kaynak ayrılmaya başlandı. </a:t>
            </a:r>
            <a:endParaRPr lang="tr-TR" dirty="0"/>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21</a:t>
            </a:fld>
            <a:endParaRPr lang="tr-TR"/>
          </a:p>
        </p:txBody>
      </p:sp>
    </p:spTree>
    <p:extLst>
      <p:ext uri="{BB962C8B-B14F-4D97-AF65-F5344CB8AC3E}">
        <p14:creationId xmlns:p14="http://schemas.microsoft.com/office/powerpoint/2010/main" xmlns="" val="1553755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4254500"/>
          </a:xfrm>
        </p:spPr>
        <p:txBody>
          <a:bodyPr>
            <a:normAutofit fontScale="85000" lnSpcReduction="10000"/>
          </a:bodyPr>
          <a:lstStyle/>
          <a:p>
            <a:pPr marL="0" indent="0">
              <a:buNone/>
            </a:pPr>
            <a:r>
              <a:rPr lang="tr-TR" b="1" dirty="0" smtClean="0">
                <a:solidFill>
                  <a:srgbClr val="FF0000"/>
                </a:solidFill>
                <a:effectLst>
                  <a:outerShdw blurRad="38100" dist="38100" dir="2700000" algn="tl">
                    <a:srgbClr val="000000">
                      <a:alpha val="43137"/>
                    </a:srgbClr>
                  </a:outerShdw>
                </a:effectLst>
              </a:rPr>
              <a:t>Turgut Özal</a:t>
            </a:r>
          </a:p>
          <a:p>
            <a:pPr algn="just">
              <a:lnSpc>
                <a:spcPct val="160000"/>
              </a:lnSpc>
            </a:pPr>
            <a:r>
              <a:rPr lang="tr-TR" dirty="0" smtClean="0">
                <a:solidFill>
                  <a:schemeClr val="tx1"/>
                </a:solidFill>
              </a:rPr>
              <a:t>Önce 24 Ocak kararlarının mimarı, daha sonra siyasetin hem yığınlara hem de eski siyasetçilere yasaklandığı askeri rejim döneminin ekonomiden sorumlu başbakan yardımcısı ve 1983 seçimleri sonrasında da başbakan olarak Turgut Özal, Türkiye ekonomisinin dışa açılış sürecine damgasını vuran siyasetçidir. </a:t>
            </a:r>
          </a:p>
          <a:p>
            <a:pPr algn="just">
              <a:lnSpc>
                <a:spcPct val="160000"/>
              </a:lnSpc>
            </a:pPr>
            <a:r>
              <a:rPr lang="tr-TR" dirty="0" smtClean="0">
                <a:solidFill>
                  <a:schemeClr val="tx1"/>
                </a:solidFill>
              </a:rPr>
              <a:t>1970’li yıllarda Dünya Bankası’nda çalışırken sağladığı deneyimlerle yeni iktisadi politikaların içeriğini ve nereye gittiğini iyi öğrenen Özal, hem fiyat mekanizmasının ağırlığı hem de ekonominin dışa açılması sürecinde bir hayli radikal kararlar aldı. </a:t>
            </a:r>
          </a:p>
          <a:p>
            <a:pPr algn="just">
              <a:lnSpc>
                <a:spcPct val="160000"/>
              </a:lnSpc>
            </a:pPr>
            <a:r>
              <a:rPr lang="tr-TR" dirty="0" smtClean="0">
                <a:solidFill>
                  <a:schemeClr val="tx1"/>
                </a:solidFill>
              </a:rPr>
              <a:t>Hem yeni politikaların uzun dönemde yayılacak etkileri hem de girişilen kurumsal dönüşümlerin kapsamı, eksikleri ve yetersizlikleri ile, Özal’ın Türkiye ekonomisi üzerindeki etkisinin 1980’ler ile sınırlı kalmadığı söylenebilir. </a:t>
            </a:r>
            <a:endParaRPr lang="tr-TR" dirty="0">
              <a:solidFill>
                <a:schemeClr val="tx1"/>
              </a:solidFill>
            </a:endParaRPr>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22</a:t>
            </a:fld>
            <a:endParaRPr lang="tr-TR"/>
          </a:p>
        </p:txBody>
      </p:sp>
    </p:spTree>
    <p:extLst>
      <p:ext uri="{BB962C8B-B14F-4D97-AF65-F5344CB8AC3E}">
        <p14:creationId xmlns:p14="http://schemas.microsoft.com/office/powerpoint/2010/main" xmlns="" val="2726708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9709" y="2487996"/>
            <a:ext cx="8761412" cy="4047557"/>
          </a:xfrm>
        </p:spPr>
        <p:txBody>
          <a:bodyPr>
            <a:normAutofit fontScale="92500"/>
          </a:bodyPr>
          <a:lstStyle/>
          <a:p>
            <a:pPr algn="just">
              <a:lnSpc>
                <a:spcPct val="150000"/>
              </a:lnSpc>
            </a:pPr>
            <a:r>
              <a:rPr lang="tr-TR" dirty="0" smtClean="0"/>
              <a:t>1987 yılından itibaren eski siyasetçilerin dönmesi ile birlikte Özal reformcu, yenilikçi özelliklerini bir yana iterek, ekonomide günü kurtarmaya yönelik yöntemlerin en çarpıcı örneklerini sergilemeye başladı. </a:t>
            </a:r>
          </a:p>
          <a:p>
            <a:pPr algn="just">
              <a:lnSpc>
                <a:spcPct val="150000"/>
              </a:lnSpc>
            </a:pPr>
            <a:r>
              <a:rPr lang="tr-TR" dirty="0" smtClean="0"/>
              <a:t>Ancak bu sorunlar ve yetersizliklerden sadece Özal’ı sorumlu tutmak doğru olmaz.</a:t>
            </a:r>
          </a:p>
          <a:p>
            <a:pPr algn="just">
              <a:lnSpc>
                <a:spcPct val="150000"/>
              </a:lnSpc>
            </a:pPr>
            <a:r>
              <a:rPr lang="tr-TR" dirty="0" smtClean="0"/>
              <a:t>Siyasal istikrarsızlıklar, ekonomide devletin gücünün sınırlı kalması, kurumların zayıflığı, Türkiye’de toplumsal ve siyasal yapının sürüp giden özellikleriydi. </a:t>
            </a:r>
          </a:p>
          <a:p>
            <a:pPr algn="just">
              <a:lnSpc>
                <a:spcPct val="150000"/>
              </a:lnSpc>
            </a:pPr>
            <a:r>
              <a:rPr lang="tr-TR" dirty="0" smtClean="0"/>
              <a:t>1980 askeri darbesi de siyasal istikrarsızlıkların daha uzun sürmesine neden oldu. </a:t>
            </a:r>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23</a:t>
            </a:fld>
            <a:endParaRPr lang="tr-TR"/>
          </a:p>
        </p:txBody>
      </p:sp>
    </p:spTree>
    <p:extLst>
      <p:ext uri="{BB962C8B-B14F-4D97-AF65-F5344CB8AC3E}">
        <p14:creationId xmlns:p14="http://schemas.microsoft.com/office/powerpoint/2010/main" xmlns="" val="1607217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172685"/>
          </a:xfrm>
        </p:spPr>
        <p:txBody>
          <a:bodyPr>
            <a:normAutofit/>
          </a:bodyPr>
          <a:lstStyle/>
          <a:p>
            <a:pPr algn="just">
              <a:lnSpc>
                <a:spcPct val="150000"/>
              </a:lnSpc>
            </a:pPr>
            <a:r>
              <a:rPr lang="tr-TR" dirty="0" smtClean="0"/>
              <a:t>1987 yılında askeri yönetimin siyaset yapma yasağı koyduğu kişilere siyasal haklarının geri verilmesine ilişkin referandumun, ANAP’ın direnişine karşın olumlu sonuçlanması, hem iç siyaset hem de iktisat politikaları için bir dönüm noktası oldu.</a:t>
            </a:r>
          </a:p>
          <a:p>
            <a:pPr algn="just">
              <a:lnSpc>
                <a:spcPct val="150000"/>
              </a:lnSpc>
            </a:pPr>
            <a:r>
              <a:rPr lang="tr-TR" dirty="0"/>
              <a:t> </a:t>
            </a:r>
            <a:r>
              <a:rPr lang="tr-TR" dirty="0" smtClean="0"/>
              <a:t>1989’da kamu kesimindeki işçilerin başlattığı ve Zonguldak’taki maden işçilerinin sürdürdüğü eylem ve direnişler de askeri rejimin ağır baskı döneminin artık geride kaldığını gösteriyordu. </a:t>
            </a:r>
          </a:p>
          <a:p>
            <a:pPr algn="just">
              <a:lnSpc>
                <a:spcPct val="150000"/>
              </a:lnSpc>
            </a:pPr>
            <a:r>
              <a:rPr lang="tr-TR" dirty="0" smtClean="0"/>
              <a:t>Yeni koşullar ANAP iktidarının tarımsal gelirleri ve ücretleri düşük tutma politikasından vazgeçmesine yol açtı. </a:t>
            </a:r>
          </a:p>
          <a:p>
            <a:pPr algn="just">
              <a:lnSpc>
                <a:spcPct val="150000"/>
              </a:lnSpc>
            </a:pPr>
            <a:endParaRPr lang="tr-TR" dirty="0"/>
          </a:p>
        </p:txBody>
      </p:sp>
      <p:sp>
        <p:nvSpPr>
          <p:cNvPr id="4" name="Unvan 1"/>
          <p:cNvSpPr txBox="1">
            <a:spLocks/>
          </p:cNvSpPr>
          <p:nvPr/>
        </p:nvSpPr>
        <p:spPr bwMode="gray">
          <a:xfrm>
            <a:off x="1278477" y="962439"/>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dirty="0" smtClean="0">
                <a:effectLst>
                  <a:outerShdw blurRad="38100" dist="38100" dir="2700000" algn="tl">
                    <a:srgbClr val="000000">
                      <a:alpha val="43137"/>
                    </a:srgbClr>
                  </a:outerShdw>
                </a:effectLst>
              </a:rPr>
              <a:t>Yine Siyasal İstikrarsızlık ve Krizler</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24</a:t>
            </a:fld>
            <a:endParaRPr lang="tr-TR"/>
          </a:p>
        </p:txBody>
      </p:sp>
    </p:spTree>
    <p:extLst>
      <p:ext uri="{BB962C8B-B14F-4D97-AF65-F5344CB8AC3E}">
        <p14:creationId xmlns:p14="http://schemas.microsoft.com/office/powerpoint/2010/main" xmlns="" val="1215110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4114934"/>
          </a:xfrm>
        </p:spPr>
        <p:txBody>
          <a:bodyPr>
            <a:normAutofit fontScale="92500" lnSpcReduction="10000"/>
          </a:bodyPr>
          <a:lstStyle/>
          <a:p>
            <a:pPr algn="just">
              <a:lnSpc>
                <a:spcPct val="160000"/>
              </a:lnSpc>
            </a:pPr>
            <a:r>
              <a:rPr lang="tr-TR" dirty="0" smtClean="0"/>
              <a:t>Önce ANAP hükümetleri, 1991’den itibaren diğer koalisyon hükümetleri kamu kesimi ücretlerine büyük zamlar yaptılar, tarımsal ürün fiyatlarını yükselttiler ve devletin tarım kesimindeki destek alımlarının kapsamını genişlettiler. </a:t>
            </a:r>
          </a:p>
          <a:p>
            <a:pPr algn="just">
              <a:lnSpc>
                <a:spcPct val="160000"/>
              </a:lnSpc>
            </a:pPr>
            <a:r>
              <a:rPr lang="tr-TR" dirty="0" smtClean="0"/>
              <a:t>Kamu bankaları yoluyla hem esnafa hem de tarımsal üreticilere düşük faizle krediler açıldı. </a:t>
            </a:r>
          </a:p>
          <a:p>
            <a:pPr algn="just">
              <a:lnSpc>
                <a:spcPct val="160000"/>
              </a:lnSpc>
            </a:pPr>
            <a:r>
              <a:rPr lang="tr-TR" dirty="0" smtClean="0"/>
              <a:t>Bu uygulamalar, bütçe açığını hızla genişletirken, kamu iktisadi kuruluşları ve özellikle de kamu bankları büyük zararlarla karşı karşıya kaldılar.</a:t>
            </a:r>
          </a:p>
          <a:p>
            <a:pPr algn="just">
              <a:lnSpc>
                <a:spcPct val="160000"/>
              </a:lnSpc>
            </a:pPr>
            <a:r>
              <a:rPr lang="tr-TR" dirty="0" smtClean="0"/>
              <a:t>Öte yandan Güneydoğu Anadolu’da PKK’ya karşı 1984’te başlayan ve 1999 yılına kadar süren savaş da bütçeye büyük yükler getirmeye devam etti. </a:t>
            </a:r>
            <a:endParaRPr lang="tr-TR" dirty="0"/>
          </a:p>
        </p:txBody>
      </p:sp>
      <p:sp>
        <p:nvSpPr>
          <p:cNvPr id="4" name="Unvan 1"/>
          <p:cNvSpPr txBox="1">
            <a:spLocks/>
          </p:cNvSpPr>
          <p:nvPr/>
        </p:nvSpPr>
        <p:spPr bwMode="gray">
          <a:xfrm>
            <a:off x="1278477" y="962439"/>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dirty="0" smtClean="0">
                <a:effectLst>
                  <a:outerShdw blurRad="38100" dist="38100" dir="2700000" algn="tl">
                    <a:srgbClr val="000000">
                      <a:alpha val="43137"/>
                    </a:srgbClr>
                  </a:outerShdw>
                </a:effectLst>
              </a:rPr>
              <a:t>Yine Siyasal İstikrarsızlık ve Krizler</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25</a:t>
            </a:fld>
            <a:endParaRPr lang="tr-TR"/>
          </a:p>
        </p:txBody>
      </p:sp>
    </p:spTree>
    <p:extLst>
      <p:ext uri="{BB962C8B-B14F-4D97-AF65-F5344CB8AC3E}">
        <p14:creationId xmlns:p14="http://schemas.microsoft.com/office/powerpoint/2010/main" xmlns="" val="3217344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4254500"/>
          </a:xfrm>
        </p:spPr>
        <p:txBody>
          <a:bodyPr>
            <a:normAutofit fontScale="92500" lnSpcReduction="20000"/>
          </a:bodyPr>
          <a:lstStyle/>
          <a:p>
            <a:pPr algn="just">
              <a:lnSpc>
                <a:spcPct val="160000"/>
              </a:lnSpc>
            </a:pPr>
            <a:r>
              <a:rPr lang="tr-TR" dirty="0" smtClean="0"/>
              <a:t>1987-2001 yılları, Türkiye için siyasi ve iktisadi istikrarsızlıkların iç içe yaşandığı güç bir dönem oldu.</a:t>
            </a:r>
          </a:p>
          <a:p>
            <a:pPr algn="just">
              <a:lnSpc>
                <a:spcPct val="160000"/>
              </a:lnSpc>
            </a:pPr>
            <a:r>
              <a:rPr lang="tr-TR" dirty="0" smtClean="0"/>
              <a:t>12 Eylül askeri darbesi sonrasında getirilen yasaklarla siyasi yelpazenin sağ ve solunda başlatılan bölünmeler, siyasal istikrarsızlıkları körüklemişti. </a:t>
            </a:r>
          </a:p>
          <a:p>
            <a:pPr algn="just">
              <a:lnSpc>
                <a:spcPct val="160000"/>
              </a:lnSpc>
            </a:pPr>
            <a:r>
              <a:rPr lang="tr-TR" dirty="0" smtClean="0"/>
              <a:t>Siyasette taşların yerine oturması ve istikrarın kazanılması uzun yıllar mümkün olmadı. </a:t>
            </a:r>
          </a:p>
          <a:p>
            <a:pPr algn="just">
              <a:lnSpc>
                <a:spcPct val="160000"/>
              </a:lnSpc>
            </a:pPr>
            <a:r>
              <a:rPr lang="tr-TR" dirty="0" smtClean="0"/>
              <a:t>Türkiye 2002 yılına kadar sık sık değişen koalisyon hükümetleri tarafından yönetildi. </a:t>
            </a:r>
          </a:p>
          <a:p>
            <a:pPr algn="just">
              <a:lnSpc>
                <a:spcPct val="160000"/>
              </a:lnSpc>
            </a:pPr>
            <a:r>
              <a:rPr lang="tr-TR" dirty="0" smtClean="0"/>
              <a:t>Kısa süreli koalisyon hükümetlerinin kısa vadeli siyasal hedeflere yönelmeleriyle birlikte mali disiplinden vazgeçildi, iktisadi krizlere giden yol açılmış oldu. </a:t>
            </a:r>
          </a:p>
          <a:p>
            <a:pPr algn="just">
              <a:lnSpc>
                <a:spcPct val="160000"/>
              </a:lnSpc>
            </a:pPr>
            <a:endParaRPr lang="tr-TR" dirty="0" smtClean="0"/>
          </a:p>
        </p:txBody>
      </p:sp>
      <p:sp>
        <p:nvSpPr>
          <p:cNvPr id="4" name="Unvan 1"/>
          <p:cNvSpPr txBox="1">
            <a:spLocks/>
          </p:cNvSpPr>
          <p:nvPr/>
        </p:nvSpPr>
        <p:spPr bwMode="gray">
          <a:xfrm>
            <a:off x="1278477" y="962439"/>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dirty="0" smtClean="0">
                <a:effectLst>
                  <a:outerShdw blurRad="38100" dist="38100" dir="2700000" algn="tl">
                    <a:srgbClr val="000000">
                      <a:alpha val="43137"/>
                    </a:srgbClr>
                  </a:outerShdw>
                </a:effectLst>
              </a:rPr>
              <a:t>Yine Siyasal İstikrarsızlık ve Krizler</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26</a:t>
            </a:fld>
            <a:endParaRPr lang="tr-TR"/>
          </a:p>
        </p:txBody>
      </p:sp>
    </p:spTree>
    <p:extLst>
      <p:ext uri="{BB962C8B-B14F-4D97-AF65-F5344CB8AC3E}">
        <p14:creationId xmlns:p14="http://schemas.microsoft.com/office/powerpoint/2010/main" xmlns="" val="2846968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047557"/>
          </a:xfrm>
        </p:spPr>
        <p:txBody>
          <a:bodyPr>
            <a:normAutofit lnSpcReduction="10000"/>
          </a:bodyPr>
          <a:lstStyle/>
          <a:p>
            <a:pPr algn="just">
              <a:lnSpc>
                <a:spcPct val="150000"/>
              </a:lnSpc>
            </a:pPr>
            <a:r>
              <a:rPr lang="tr-TR" dirty="0" smtClean="0"/>
              <a:t>Siyasetçiler için artık hedef, ekonomide makro dengesizliklerin çözümünü erteleyerek, bütçe dengesizlikleri ile mümkün olduğu kadar daha uzun süre yaşayarak, giderek kayganlaşan zeminde faaliyetlerini sürdürebilmekti.</a:t>
            </a:r>
          </a:p>
          <a:p>
            <a:pPr algn="just">
              <a:lnSpc>
                <a:spcPct val="150000"/>
              </a:lnSpc>
            </a:pPr>
            <a:r>
              <a:rPr lang="tr-TR" dirty="0" smtClean="0"/>
              <a:t>Sık sık değişen hükümetler, iktisat politikalarında küreselleşmeye ayak uydurmak ve bu doğrultuda yeni önlemler almak yerine var olan sorunları daha da ağırlaştırmadan yaşamaya çabaladılar. </a:t>
            </a:r>
          </a:p>
          <a:p>
            <a:pPr algn="just">
              <a:lnSpc>
                <a:spcPct val="150000"/>
              </a:lnSpc>
            </a:pPr>
            <a:r>
              <a:rPr lang="tr-TR" dirty="0" smtClean="0"/>
              <a:t>Ancak giderek ağırlaşan iktisadi sorunlar nedeniyle Cumhuriyet tarihinin hiçbir döneminde olmadığı kadar inişli çıkışlı ve krizli bir dönem yaşandı.  </a:t>
            </a:r>
            <a:endParaRPr lang="tr-TR" dirty="0"/>
          </a:p>
        </p:txBody>
      </p:sp>
      <p:sp>
        <p:nvSpPr>
          <p:cNvPr id="4" name="Unvan 1"/>
          <p:cNvSpPr txBox="1">
            <a:spLocks/>
          </p:cNvSpPr>
          <p:nvPr/>
        </p:nvSpPr>
        <p:spPr bwMode="gray">
          <a:xfrm>
            <a:off x="1278477" y="962439"/>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dirty="0" smtClean="0">
                <a:effectLst>
                  <a:outerShdw blurRad="38100" dist="38100" dir="2700000" algn="tl">
                    <a:srgbClr val="000000">
                      <a:alpha val="43137"/>
                    </a:srgbClr>
                  </a:outerShdw>
                </a:effectLst>
              </a:rPr>
              <a:t>Yine Siyasal İstikrarsızlık ve Krizler</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27</a:t>
            </a:fld>
            <a:endParaRPr lang="tr-TR"/>
          </a:p>
        </p:txBody>
      </p:sp>
    </p:spTree>
    <p:extLst>
      <p:ext uri="{BB962C8B-B14F-4D97-AF65-F5344CB8AC3E}">
        <p14:creationId xmlns:p14="http://schemas.microsoft.com/office/powerpoint/2010/main" xmlns="" val="3953899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0555" y="2575365"/>
            <a:ext cx="8761412" cy="3416300"/>
          </a:xfrm>
        </p:spPr>
        <p:txBody>
          <a:bodyPr/>
          <a:lstStyle/>
          <a:p>
            <a:pPr marL="0" indent="0">
              <a:buNone/>
            </a:pPr>
            <a:r>
              <a:rPr lang="tr-TR" b="1" dirty="0" smtClean="0">
                <a:solidFill>
                  <a:srgbClr val="FF0000"/>
                </a:solidFill>
                <a:effectLst>
                  <a:outerShdw blurRad="38100" dist="38100" dir="2700000" algn="tl">
                    <a:srgbClr val="000000">
                      <a:alpha val="43137"/>
                    </a:srgbClr>
                  </a:outerShdw>
                </a:effectLst>
              </a:rPr>
              <a:t>Bütçe Açıkları, </a:t>
            </a:r>
          </a:p>
          <a:p>
            <a:pPr marL="0" indent="0">
              <a:buNone/>
            </a:pPr>
            <a:r>
              <a:rPr lang="tr-TR" b="1" dirty="0" smtClean="0">
                <a:solidFill>
                  <a:srgbClr val="FF0000"/>
                </a:solidFill>
                <a:effectLst>
                  <a:outerShdw blurRad="38100" dist="38100" dir="2700000" algn="tl">
                    <a:srgbClr val="000000">
                      <a:alpha val="43137"/>
                    </a:srgbClr>
                  </a:outerShdw>
                </a:effectLst>
              </a:rPr>
              <a:t>Enflasyon ve Borç </a:t>
            </a:r>
          </a:p>
        </p:txBody>
      </p:sp>
      <p:sp>
        <p:nvSpPr>
          <p:cNvPr id="4" name="Unvan 1"/>
          <p:cNvSpPr txBox="1">
            <a:spLocks/>
          </p:cNvSpPr>
          <p:nvPr/>
        </p:nvSpPr>
        <p:spPr bwMode="gray">
          <a:xfrm>
            <a:off x="1278477" y="962439"/>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dirty="0" smtClean="0">
                <a:effectLst>
                  <a:outerShdw blurRad="38100" dist="38100" dir="2700000" algn="tl">
                    <a:srgbClr val="000000">
                      <a:alpha val="43137"/>
                    </a:srgbClr>
                  </a:outerShdw>
                </a:effectLst>
              </a:rPr>
              <a:t>Yine Siyasal İstikrarsızlık ve Krizler</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28</a:t>
            </a:fld>
            <a:endParaRPr lang="tr-T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41085" y="2269108"/>
            <a:ext cx="8294089" cy="4588892"/>
          </a:xfrm>
          <a:prstGeom prst="rect">
            <a:avLst/>
          </a:prstGeom>
        </p:spPr>
      </p:pic>
    </p:spTree>
    <p:extLst>
      <p:ext uri="{BB962C8B-B14F-4D97-AF65-F5344CB8AC3E}">
        <p14:creationId xmlns:p14="http://schemas.microsoft.com/office/powerpoint/2010/main" xmlns="" val="2943479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3999431"/>
          </a:xfrm>
        </p:spPr>
        <p:txBody>
          <a:bodyPr>
            <a:normAutofit fontScale="92500" lnSpcReduction="20000"/>
          </a:bodyPr>
          <a:lstStyle/>
          <a:p>
            <a:pPr marL="0" indent="0" algn="just">
              <a:lnSpc>
                <a:spcPct val="150000"/>
              </a:lnSpc>
              <a:buNone/>
            </a:pPr>
            <a:r>
              <a:rPr lang="tr-TR" b="1" dirty="0" smtClean="0">
                <a:solidFill>
                  <a:srgbClr val="FF0000"/>
                </a:solidFill>
                <a:effectLst>
                  <a:outerShdw blurRad="38100" dist="38100" dir="2700000" algn="tl">
                    <a:srgbClr val="000000">
                      <a:alpha val="43137"/>
                    </a:srgbClr>
                  </a:outerShdw>
                </a:effectLst>
              </a:rPr>
              <a:t>AB ile Gümrük Birliği </a:t>
            </a:r>
          </a:p>
          <a:p>
            <a:pPr algn="just">
              <a:lnSpc>
                <a:spcPct val="150000"/>
              </a:lnSpc>
            </a:pPr>
            <a:r>
              <a:rPr lang="tr-TR" dirty="0" smtClean="0">
                <a:solidFill>
                  <a:schemeClr val="tx1"/>
                </a:solidFill>
              </a:rPr>
              <a:t>1990’larda gerçekleşen kurumsal dönüşümlerin en önemlisi, 1995 yılında AB ile imzalanan ‘’ Gümrük Birliği Antlaşması’’</a:t>
            </a:r>
            <a:r>
              <a:rPr lang="tr-TR" dirty="0" err="1" smtClean="0">
                <a:solidFill>
                  <a:schemeClr val="tx1"/>
                </a:solidFill>
              </a:rPr>
              <a:t>dır</a:t>
            </a:r>
            <a:r>
              <a:rPr lang="tr-TR" dirty="0" smtClean="0">
                <a:solidFill>
                  <a:schemeClr val="tx1"/>
                </a:solidFill>
              </a:rPr>
              <a:t>. </a:t>
            </a:r>
          </a:p>
          <a:p>
            <a:pPr algn="just">
              <a:lnSpc>
                <a:spcPct val="150000"/>
              </a:lnSpc>
            </a:pPr>
            <a:r>
              <a:rPr lang="tr-TR" dirty="0" smtClean="0">
                <a:solidFill>
                  <a:schemeClr val="tx1"/>
                </a:solidFill>
              </a:rPr>
              <a:t>Türkiye üyelik için gerekli siyasal koşulların çok uzağında kaldığından, koalisyon hükümetleri hiç olmazsa iktisadi ilişkileri daha ileri bir aşamaya taşımak amacıyla Gümrük Birliği Antlaşması’nı imzalamaya gayret ettiler. </a:t>
            </a:r>
          </a:p>
          <a:p>
            <a:pPr algn="just">
              <a:lnSpc>
                <a:spcPct val="150000"/>
              </a:lnSpc>
            </a:pPr>
            <a:r>
              <a:rPr lang="tr-TR" dirty="0" smtClean="0">
                <a:solidFill>
                  <a:schemeClr val="tx1"/>
                </a:solidFill>
              </a:rPr>
              <a:t>Anlaşmanın yürürlüğe girmesiyle birlikte, Türkiye AB ile arasındaki mamul mallar ticaretinde gümrük tarifelerini kaldırmayı ve üçüncü ülkelerden yapılan ithalata uyguladığı gümrük tarifelerini de AB’nin uyguladığı düzeylere çekmeyi kabul ediyordu. </a:t>
            </a:r>
            <a:endParaRPr lang="tr-TR" dirty="0">
              <a:solidFill>
                <a:schemeClr val="tx1"/>
              </a:solidFill>
            </a:endParaRPr>
          </a:p>
        </p:txBody>
      </p:sp>
      <p:sp>
        <p:nvSpPr>
          <p:cNvPr id="4" name="Unvan 1"/>
          <p:cNvSpPr txBox="1">
            <a:spLocks/>
          </p:cNvSpPr>
          <p:nvPr/>
        </p:nvSpPr>
        <p:spPr bwMode="gray">
          <a:xfrm>
            <a:off x="1278477" y="962439"/>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dirty="0" smtClean="0">
                <a:effectLst>
                  <a:outerShdw blurRad="38100" dist="38100" dir="2700000" algn="tl">
                    <a:srgbClr val="000000">
                      <a:alpha val="43137"/>
                    </a:srgbClr>
                  </a:outerShdw>
                </a:effectLst>
              </a:rPr>
              <a:t>Yine Siyasal İstikrarsızlık ve Krizler</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29</a:t>
            </a:fld>
            <a:endParaRPr lang="tr-TR"/>
          </a:p>
        </p:txBody>
      </p:sp>
    </p:spTree>
    <p:extLst>
      <p:ext uri="{BB962C8B-B14F-4D97-AF65-F5344CB8AC3E}">
        <p14:creationId xmlns:p14="http://schemas.microsoft.com/office/powerpoint/2010/main" xmlns="" val="2302050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3922428"/>
          </a:xfrm>
        </p:spPr>
        <p:txBody>
          <a:bodyPr>
            <a:normAutofit lnSpcReduction="10000"/>
          </a:bodyPr>
          <a:lstStyle/>
          <a:p>
            <a:pPr algn="just">
              <a:lnSpc>
                <a:spcPct val="150000"/>
              </a:lnSpc>
            </a:pPr>
            <a:r>
              <a:rPr lang="tr-TR" noProof="1" smtClean="0"/>
              <a:t>Kamu harcamalarının kısılması, refah devleti politikalarının terk edilmesi, kamu iktisadi kuruluşlarının özelleştirilmesi, çeşitli sektörler üzerindeki kamu denetiminin hafifletilmesi bu gündemin belli başlı maddelerini oluşturuyordu.</a:t>
            </a:r>
          </a:p>
          <a:p>
            <a:pPr algn="just">
              <a:lnSpc>
                <a:spcPct val="150000"/>
              </a:lnSpc>
            </a:pPr>
            <a:r>
              <a:rPr lang="tr-TR" noProof="1" smtClean="0"/>
              <a:t>Böylece hem makro ekonomik politikalarda devlet müdahaleciliği hem de tekil piyasalardaki devlet denetimi azaltılmaya başlandı. </a:t>
            </a:r>
          </a:p>
          <a:p>
            <a:pPr algn="just">
              <a:lnSpc>
                <a:spcPct val="150000"/>
              </a:lnSpc>
            </a:pPr>
            <a:r>
              <a:rPr lang="tr-TR" noProof="1" smtClean="0"/>
              <a:t>Neoliberal iktisat politikalarının uluslararası alandaki yansımaları, ticaret üzerindeki engellerin hafifletilmesi ve daha da önemlisi, uluslararası sermaye hareketleri üzerindeki denetimin azaltılması yönünde oldu. </a:t>
            </a:r>
          </a:p>
          <a:p>
            <a:pPr algn="just">
              <a:lnSpc>
                <a:spcPct val="150000"/>
              </a:lnSpc>
            </a:pPr>
            <a:endParaRPr lang="tr-TR" noProof="1"/>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3</a:t>
            </a:fld>
            <a:endParaRPr lang="tr-TR"/>
          </a:p>
        </p:txBody>
      </p:sp>
    </p:spTree>
    <p:extLst>
      <p:ext uri="{BB962C8B-B14F-4D97-AF65-F5344CB8AC3E}">
        <p14:creationId xmlns:p14="http://schemas.microsoft.com/office/powerpoint/2010/main" xmlns="" val="1067425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29206" y="2307102"/>
            <a:ext cx="8013599" cy="4550898"/>
          </a:xfrm>
        </p:spPr>
      </p:pic>
      <p:sp>
        <p:nvSpPr>
          <p:cNvPr id="4" name="Unvan 1"/>
          <p:cNvSpPr txBox="1">
            <a:spLocks/>
          </p:cNvSpPr>
          <p:nvPr/>
        </p:nvSpPr>
        <p:spPr bwMode="gray">
          <a:xfrm>
            <a:off x="1278477" y="962439"/>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dirty="0" smtClean="0">
                <a:effectLst>
                  <a:outerShdw blurRad="38100" dist="38100" dir="2700000" algn="tl">
                    <a:srgbClr val="000000">
                      <a:alpha val="43137"/>
                    </a:srgbClr>
                  </a:outerShdw>
                </a:effectLst>
              </a:rPr>
              <a:t>Yine Siyasal İstikrarsızlık ve Krizler</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30</a:t>
            </a:fld>
            <a:endParaRPr lang="tr-TR"/>
          </a:p>
        </p:txBody>
      </p:sp>
    </p:spTree>
    <p:extLst>
      <p:ext uri="{BB962C8B-B14F-4D97-AF65-F5344CB8AC3E}">
        <p14:creationId xmlns:p14="http://schemas.microsoft.com/office/powerpoint/2010/main" xmlns="" val="4037852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b="1" dirty="0" smtClean="0">
                <a:solidFill>
                  <a:srgbClr val="FF0000"/>
                </a:solidFill>
                <a:effectLst>
                  <a:outerShdw blurRad="38100" dist="38100" dir="2700000" algn="tl">
                    <a:srgbClr val="000000">
                      <a:alpha val="43137"/>
                    </a:srgbClr>
                  </a:outerShdw>
                </a:effectLst>
              </a:rPr>
              <a:t>Krizler</a:t>
            </a:r>
          </a:p>
          <a:p>
            <a:pPr algn="just">
              <a:lnSpc>
                <a:spcPct val="150000"/>
              </a:lnSpc>
            </a:pPr>
            <a:r>
              <a:rPr lang="tr-TR" dirty="0" smtClean="0">
                <a:solidFill>
                  <a:schemeClr val="tx1"/>
                </a:solidFill>
              </a:rPr>
              <a:t>Temel göstergelerin giderek bozulduğu, ekonominin giderek kırılganlaştığı, bütçe açıklarına, kamunun borçlanma sürecine ve sıcak para akımlarına giderek daha duyarlı hale geldiği bu ortamda, Türkiye ekonomisi tarihinin en dalgalı yıllarını yaşadı. </a:t>
            </a:r>
          </a:p>
          <a:p>
            <a:pPr algn="just">
              <a:lnSpc>
                <a:spcPct val="150000"/>
              </a:lnSpc>
            </a:pPr>
            <a:r>
              <a:rPr lang="tr-TR" dirty="0" smtClean="0">
                <a:solidFill>
                  <a:schemeClr val="tx1"/>
                </a:solidFill>
              </a:rPr>
              <a:t>14 yıllık sürede 4 büyük durgunluk ya da krizle karşı karşıya kaldı. </a:t>
            </a:r>
          </a:p>
          <a:p>
            <a:pPr algn="just">
              <a:lnSpc>
                <a:spcPct val="150000"/>
              </a:lnSpc>
            </a:pPr>
            <a:r>
              <a:rPr lang="tr-TR" dirty="0" smtClean="0">
                <a:solidFill>
                  <a:schemeClr val="tx1"/>
                </a:solidFill>
              </a:rPr>
              <a:t>Bu krizlerden ikisi daha çok dıştan ya da dünya ekonomisinden kaynaklanıyordu.</a:t>
            </a:r>
          </a:p>
        </p:txBody>
      </p:sp>
      <p:sp>
        <p:nvSpPr>
          <p:cNvPr id="4" name="Unvan 1"/>
          <p:cNvSpPr txBox="1">
            <a:spLocks/>
          </p:cNvSpPr>
          <p:nvPr/>
        </p:nvSpPr>
        <p:spPr bwMode="gray">
          <a:xfrm>
            <a:off x="1278477" y="962439"/>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dirty="0" smtClean="0">
                <a:effectLst>
                  <a:outerShdw blurRad="38100" dist="38100" dir="2700000" algn="tl">
                    <a:srgbClr val="000000">
                      <a:alpha val="43137"/>
                    </a:srgbClr>
                  </a:outerShdw>
                </a:effectLst>
              </a:rPr>
              <a:t>Yine Siyasal İstikrarsızlık ve Krizler</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31</a:t>
            </a:fld>
            <a:endParaRPr lang="tr-TR"/>
          </a:p>
        </p:txBody>
      </p:sp>
    </p:spTree>
    <p:extLst>
      <p:ext uri="{BB962C8B-B14F-4D97-AF65-F5344CB8AC3E}">
        <p14:creationId xmlns:p14="http://schemas.microsoft.com/office/powerpoint/2010/main" xmlns="" val="2104734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algn="just">
              <a:lnSpc>
                <a:spcPct val="150000"/>
              </a:lnSpc>
            </a:pPr>
            <a:r>
              <a:rPr lang="tr-TR" dirty="0">
                <a:solidFill>
                  <a:schemeClr val="tx1"/>
                </a:solidFill>
              </a:rPr>
              <a:t>İlk olarak 1990-91 Körfez Savaşı sırasında, büyük miktarlarda sıcak paranın kısa bir sürede Türkiye’den çıkması nedeniyle Türk Lirası değer kaybetti, faizler yükseldi ve ekonomi kısa süre içinde durgunluğa sürüklendi. </a:t>
            </a:r>
          </a:p>
          <a:p>
            <a:pPr algn="just">
              <a:lnSpc>
                <a:spcPct val="150000"/>
              </a:lnSpc>
            </a:pPr>
            <a:r>
              <a:rPr lang="tr-TR" dirty="0" smtClean="0"/>
              <a:t>1998 yılında Rusya’nın dış borçlarını ödeyemeyeceğini ilan etmesiyle Türkiye bunalıma sürüklendi. </a:t>
            </a:r>
          </a:p>
          <a:p>
            <a:pPr algn="just">
              <a:lnSpc>
                <a:spcPct val="150000"/>
              </a:lnSpc>
            </a:pPr>
            <a:r>
              <a:rPr lang="tr-TR" dirty="0" smtClean="0"/>
              <a:t>Sonrasında mali sistem küçüldü, faizler yükseldi, ve reel kesim yine olumsuz etkilendi. </a:t>
            </a:r>
          </a:p>
          <a:p>
            <a:pPr algn="just">
              <a:lnSpc>
                <a:spcPct val="150000"/>
              </a:lnSpc>
            </a:pPr>
            <a:r>
              <a:rPr lang="tr-TR" dirty="0" smtClean="0"/>
              <a:t>1999 yılında milli gelir düşüşü yüzde 6’nın üzerinde oldu. </a:t>
            </a:r>
            <a:endParaRPr lang="tr-TR" dirty="0"/>
          </a:p>
        </p:txBody>
      </p:sp>
      <p:sp>
        <p:nvSpPr>
          <p:cNvPr id="4" name="Unvan 1"/>
          <p:cNvSpPr txBox="1">
            <a:spLocks/>
          </p:cNvSpPr>
          <p:nvPr/>
        </p:nvSpPr>
        <p:spPr bwMode="gray">
          <a:xfrm>
            <a:off x="1278477" y="972064"/>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dirty="0" smtClean="0">
                <a:effectLst>
                  <a:outerShdw blurRad="38100" dist="38100" dir="2700000" algn="tl">
                    <a:srgbClr val="000000">
                      <a:alpha val="43137"/>
                    </a:srgbClr>
                  </a:outerShdw>
                </a:effectLst>
              </a:rPr>
              <a:t>Yine Siyasal İstikrarsızlık ve Krizler</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32</a:t>
            </a:fld>
            <a:endParaRPr lang="tr-TR"/>
          </a:p>
        </p:txBody>
      </p:sp>
    </p:spTree>
    <p:extLst>
      <p:ext uri="{BB962C8B-B14F-4D97-AF65-F5344CB8AC3E}">
        <p14:creationId xmlns:p14="http://schemas.microsoft.com/office/powerpoint/2010/main" xmlns="" val="3663617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124559"/>
          </a:xfrm>
        </p:spPr>
        <p:txBody>
          <a:bodyPr>
            <a:normAutofit/>
          </a:bodyPr>
          <a:lstStyle/>
          <a:p>
            <a:pPr algn="just">
              <a:lnSpc>
                <a:spcPct val="150000"/>
              </a:lnSpc>
            </a:pPr>
            <a:r>
              <a:rPr lang="tr-TR" dirty="0" smtClean="0"/>
              <a:t>1987-2001 döneminde yaşanan dört krizden diğer ikisi ise daha çok iç nedenlerden kaynaklanıyordu. </a:t>
            </a:r>
          </a:p>
          <a:p>
            <a:pPr algn="just">
              <a:lnSpc>
                <a:spcPct val="150000"/>
              </a:lnSpc>
            </a:pPr>
            <a:r>
              <a:rPr lang="tr-TR" dirty="0" smtClean="0"/>
              <a:t>1993 Çiller hükümeti kamu kesimi açıklarını daha az borçlanarak, kamunun borçlanma ihlallerini iptal ederek ve bunun yerine daha fazla para basarak finanse etmeye başladı. </a:t>
            </a:r>
          </a:p>
          <a:p>
            <a:pPr algn="just">
              <a:lnSpc>
                <a:spcPct val="150000"/>
              </a:lnSpc>
            </a:pPr>
            <a:r>
              <a:rPr lang="tr-TR" dirty="0" smtClean="0"/>
              <a:t>Ancak bu politika kısa sürede ters sonuçlar verdi. </a:t>
            </a:r>
          </a:p>
          <a:p>
            <a:pPr algn="just">
              <a:lnSpc>
                <a:spcPct val="150000"/>
              </a:lnSpc>
            </a:pPr>
            <a:r>
              <a:rPr lang="tr-TR" dirty="0" smtClean="0"/>
              <a:t>1999 yılında hükümet IMF’den destek sağlayarak yeni bir istikrar programı uygulamaya karar verdi. Ancak uygulamadan kısa sürede vazgeçildi. </a:t>
            </a:r>
          </a:p>
          <a:p>
            <a:endParaRPr lang="tr-TR" dirty="0"/>
          </a:p>
        </p:txBody>
      </p:sp>
      <p:sp>
        <p:nvSpPr>
          <p:cNvPr id="4" name="Unvan 1"/>
          <p:cNvSpPr txBox="1">
            <a:spLocks/>
          </p:cNvSpPr>
          <p:nvPr/>
        </p:nvSpPr>
        <p:spPr bwMode="gray">
          <a:xfrm>
            <a:off x="1278477" y="962439"/>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dirty="0" smtClean="0">
                <a:effectLst>
                  <a:outerShdw blurRad="38100" dist="38100" dir="2700000" algn="tl">
                    <a:srgbClr val="000000">
                      <a:alpha val="43137"/>
                    </a:srgbClr>
                  </a:outerShdw>
                </a:effectLst>
              </a:rPr>
              <a:t>Yine Siyasal İstikrarsızlık ve Krizler</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33</a:t>
            </a:fld>
            <a:endParaRPr lang="tr-TR"/>
          </a:p>
        </p:txBody>
      </p:sp>
    </p:spTree>
    <p:extLst>
      <p:ext uri="{BB962C8B-B14F-4D97-AF65-F5344CB8AC3E}">
        <p14:creationId xmlns:p14="http://schemas.microsoft.com/office/powerpoint/2010/main" xmlns="" val="862807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3941679"/>
          </a:xfrm>
        </p:spPr>
        <p:txBody>
          <a:bodyPr>
            <a:normAutofit fontScale="85000" lnSpcReduction="10000"/>
          </a:bodyPr>
          <a:lstStyle/>
          <a:p>
            <a:pPr algn="just">
              <a:lnSpc>
                <a:spcPct val="150000"/>
              </a:lnSpc>
            </a:pPr>
            <a:r>
              <a:rPr lang="tr-TR" dirty="0" smtClean="0"/>
              <a:t>Askeri rejim sonrasında siyasal yelpazede oluşan boşlukların ve ortaya çıkan istikrarsızlıkların, ekonominin 1990’lı yılları inişli çıkışlı geçirmesine neden olduğu görülüyor. </a:t>
            </a:r>
          </a:p>
          <a:p>
            <a:pPr algn="just">
              <a:lnSpc>
                <a:spcPct val="150000"/>
              </a:lnSpc>
            </a:pPr>
            <a:r>
              <a:rPr lang="tr-TR" dirty="0" smtClean="0"/>
              <a:t>Kamu maliyesinin dengeleri sağlanmadan sermaye hareketlerinin serbest bırakılması, ekonomiyi dış şoklara çok daha açık ve kırılgan yaptı, dalgalanmaların şiddetini arttırdı. </a:t>
            </a:r>
          </a:p>
          <a:p>
            <a:pPr algn="just">
              <a:lnSpc>
                <a:spcPct val="150000"/>
              </a:lnSpc>
            </a:pPr>
            <a:r>
              <a:rPr lang="tr-TR" dirty="0" smtClean="0"/>
              <a:t>Böylece siyasi açıdan hazırlıksız yakalanan Türkiye için küreselleşme dalgalı ve sıkıntılı bir sürece dönüştü. </a:t>
            </a:r>
          </a:p>
          <a:p>
            <a:pPr algn="just">
              <a:lnSpc>
                <a:spcPct val="150000"/>
              </a:lnSpc>
            </a:pPr>
            <a:r>
              <a:rPr lang="tr-TR" dirty="0" smtClean="0"/>
              <a:t>Siyasal ve iktisadi istikrarsızlıkların faturası 1980 darbesi sonrasında oluşturulan siyasi partilere çıkarken, Necmettin Erbakan’ın önderliğini yaptığı İslamcı hareketten ayrılan bir grup siyasetçinin kurduğu Adalet ve Kalkınma Partisi seçimi kazanarak tek başına iktidara geldi. </a:t>
            </a:r>
          </a:p>
          <a:p>
            <a:pPr algn="just">
              <a:lnSpc>
                <a:spcPct val="150000"/>
              </a:lnSpc>
            </a:pPr>
            <a:endParaRPr lang="tr-TR" dirty="0"/>
          </a:p>
        </p:txBody>
      </p:sp>
      <p:sp>
        <p:nvSpPr>
          <p:cNvPr id="4" name="Unvan 1"/>
          <p:cNvSpPr txBox="1">
            <a:spLocks/>
          </p:cNvSpPr>
          <p:nvPr/>
        </p:nvSpPr>
        <p:spPr bwMode="gray">
          <a:xfrm>
            <a:off x="1278477" y="962439"/>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dirty="0" smtClean="0">
                <a:effectLst>
                  <a:outerShdw blurRad="38100" dist="38100" dir="2700000" algn="tl">
                    <a:srgbClr val="000000">
                      <a:alpha val="43137"/>
                    </a:srgbClr>
                  </a:outerShdw>
                </a:effectLst>
              </a:rPr>
              <a:t>Yine Siyasal İstikrarsızlık ve Krizler</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34</a:t>
            </a:fld>
            <a:endParaRPr lang="tr-TR"/>
          </a:p>
        </p:txBody>
      </p:sp>
    </p:spTree>
    <p:extLst>
      <p:ext uri="{BB962C8B-B14F-4D97-AF65-F5344CB8AC3E}">
        <p14:creationId xmlns:p14="http://schemas.microsoft.com/office/powerpoint/2010/main" xmlns="" val="1514426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192226"/>
            <a:ext cx="8761412" cy="3416300"/>
          </a:xfrm>
        </p:spPr>
        <p:txBody>
          <a:bodyPr/>
          <a:lstStyle/>
          <a:p>
            <a:pPr marL="0" indent="0">
              <a:buNone/>
            </a:pPr>
            <a:r>
              <a:rPr lang="tr-TR" b="1" dirty="0" smtClean="0">
                <a:solidFill>
                  <a:srgbClr val="FF0000"/>
                </a:solidFill>
                <a:effectLst>
                  <a:outerShdw blurRad="38100" dist="38100" dir="2700000" algn="tl">
                    <a:srgbClr val="000000">
                      <a:alpha val="43137"/>
                    </a:srgbClr>
                  </a:outerShdw>
                </a:effectLst>
              </a:rPr>
              <a:t>Dünyada Büyüme</a:t>
            </a:r>
          </a:p>
        </p:txBody>
      </p:sp>
      <p:sp>
        <p:nvSpPr>
          <p:cNvPr id="4"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b="1" noProof="1"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 ve Küreselleşme Çağında Büyüme, Kurumlar ve Bölüşüm </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35</a:t>
            </a:fld>
            <a:endParaRPr lang="tr-T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87409" y="2192226"/>
            <a:ext cx="7934185" cy="4665774"/>
          </a:xfrm>
          <a:prstGeom prst="rect">
            <a:avLst/>
          </a:prstGeom>
        </p:spPr>
      </p:pic>
    </p:spTree>
    <p:extLst>
      <p:ext uri="{BB962C8B-B14F-4D97-AF65-F5344CB8AC3E}">
        <p14:creationId xmlns:p14="http://schemas.microsoft.com/office/powerpoint/2010/main" xmlns="" val="379488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011680" y="2237740"/>
            <a:ext cx="8060788" cy="4620260"/>
          </a:xfrm>
        </p:spPr>
      </p:pic>
      <p:sp>
        <p:nvSpPr>
          <p:cNvPr id="4"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b="1" noProof="1"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 ve Küreselleşme Çağında Büyüme, Kurumlar ve Bölüşüm </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36</a:t>
            </a:fld>
            <a:endParaRPr lang="tr-TR"/>
          </a:p>
        </p:txBody>
      </p:sp>
    </p:spTree>
    <p:extLst>
      <p:ext uri="{BB962C8B-B14F-4D97-AF65-F5344CB8AC3E}">
        <p14:creationId xmlns:p14="http://schemas.microsoft.com/office/powerpoint/2010/main" xmlns="" val="1259869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1207" y="2372494"/>
            <a:ext cx="8761412" cy="4365190"/>
          </a:xfrm>
        </p:spPr>
        <p:txBody>
          <a:bodyPr>
            <a:normAutofit/>
          </a:bodyPr>
          <a:lstStyle/>
          <a:p>
            <a:pPr marL="0" indent="0" algn="just">
              <a:lnSpc>
                <a:spcPct val="150000"/>
              </a:lnSpc>
              <a:buNone/>
            </a:pPr>
            <a:r>
              <a:rPr lang="tr-TR" b="1" dirty="0" smtClean="0">
                <a:solidFill>
                  <a:srgbClr val="FF0000"/>
                </a:solidFill>
                <a:effectLst>
                  <a:outerShdw blurRad="38100" dist="38100" dir="2700000" algn="tl">
                    <a:srgbClr val="000000">
                      <a:alpha val="43137"/>
                    </a:srgbClr>
                  </a:outerShdw>
                </a:effectLst>
              </a:rPr>
              <a:t>Türkiye’de İktisadi Büyüme</a:t>
            </a:r>
          </a:p>
          <a:p>
            <a:pPr algn="just">
              <a:lnSpc>
                <a:spcPct val="150000"/>
              </a:lnSpc>
            </a:pPr>
            <a:r>
              <a:rPr lang="tr-TR" noProof="1" smtClean="0">
                <a:solidFill>
                  <a:schemeClr val="tx1"/>
                </a:solidFill>
              </a:rPr>
              <a:t>Türkiye’nin jeopolitik önemi yüksek dünya kavşaklarından birinde yer alması, dünyadaki eğilimleri, baskıları daha kolay hissetmesine yol açıyor. </a:t>
            </a:r>
          </a:p>
          <a:p>
            <a:pPr algn="just">
              <a:lnSpc>
                <a:spcPct val="150000"/>
              </a:lnSpc>
            </a:pPr>
            <a:r>
              <a:rPr lang="tr-TR" noProof="1" smtClean="0">
                <a:solidFill>
                  <a:schemeClr val="tx1"/>
                </a:solidFill>
              </a:rPr>
              <a:t>Son 200 yılın her döneminde, gelişen ekonomiler için geçerli olan her model Türkiye’de de kabul edildi. </a:t>
            </a:r>
          </a:p>
          <a:p>
            <a:pPr algn="just">
              <a:lnSpc>
                <a:spcPct val="150000"/>
              </a:lnSpc>
            </a:pPr>
            <a:r>
              <a:rPr lang="tr-TR" noProof="1" smtClean="0">
                <a:solidFill>
                  <a:schemeClr val="tx1"/>
                </a:solidFill>
              </a:rPr>
              <a:t>Bu durum, 19. yy’ın liberal açık ekonomi modeli ve 1930’lardan itibaren başlayan müdahaleci ulusal ekonomi ya da ithal ikamesi yoluyla sanayileşme modeli için olduğu gibi, 1970’lerden itibaren yayılmaya başlayan neoliberal model ve küreselleşme için de geçerli oldu. </a:t>
            </a:r>
            <a:endParaRPr lang="tr-TR" noProof="1">
              <a:solidFill>
                <a:schemeClr val="tx1"/>
              </a:solidFill>
            </a:endParaRPr>
          </a:p>
        </p:txBody>
      </p:sp>
      <p:sp>
        <p:nvSpPr>
          <p:cNvPr id="4"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b="1" noProof="1"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 ve Küreselleşme Çağında Büyüme, Kurumlar ve Bölüşüm </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37</a:t>
            </a:fld>
            <a:endParaRPr lang="tr-TR"/>
          </a:p>
        </p:txBody>
      </p:sp>
    </p:spTree>
    <p:extLst>
      <p:ext uri="{BB962C8B-B14F-4D97-AF65-F5344CB8AC3E}">
        <p14:creationId xmlns:p14="http://schemas.microsoft.com/office/powerpoint/2010/main" xmlns="" val="2766032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pPr>
            <a:r>
              <a:rPr lang="tr-TR" noProof="1" smtClean="0"/>
              <a:t>Türkiye’nin neoliberal politikaları benimsemesi ve küreselleşmeye açılışı, 1970’lerin ikinci yarısında derinleşen bir siyasi ve iktisadi bunalım koşullarında başladı ve inişli çıkışlı ilerledi. </a:t>
            </a:r>
          </a:p>
          <a:p>
            <a:pPr algn="just">
              <a:lnSpc>
                <a:spcPct val="150000"/>
              </a:lnSpc>
            </a:pPr>
            <a:r>
              <a:rPr lang="tr-TR" noProof="1" smtClean="0"/>
              <a:t>Dalgalanmaların en önemli nedeni, dünya ekonomisini değil, ülke içi siyasetin değişen koşullarıydı.</a:t>
            </a:r>
          </a:p>
          <a:p>
            <a:pPr algn="just">
              <a:lnSpc>
                <a:spcPct val="150000"/>
              </a:lnSpc>
            </a:pPr>
            <a:r>
              <a:rPr lang="tr-TR" noProof="1" smtClean="0"/>
              <a:t>Ocak 1980’de başlayan ve günümüze kadar devam eden süreç üç ayrı alt dönemde ele alınabilir. </a:t>
            </a:r>
            <a:endParaRPr lang="tr-TR" noProof="1"/>
          </a:p>
        </p:txBody>
      </p:sp>
      <p:sp>
        <p:nvSpPr>
          <p:cNvPr id="4"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b="1" noProof="1"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 ve Küreselleşme Çağında Büyüme, Kurumlar ve Bölüşüm </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38</a:t>
            </a:fld>
            <a:endParaRPr lang="tr-TR"/>
          </a:p>
        </p:txBody>
      </p:sp>
    </p:spTree>
    <p:extLst>
      <p:ext uri="{BB962C8B-B14F-4D97-AF65-F5344CB8AC3E}">
        <p14:creationId xmlns:p14="http://schemas.microsoft.com/office/powerpoint/2010/main" xmlns="" val="1782760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pPr>
            <a:r>
              <a:rPr lang="tr-TR" dirty="0" smtClean="0"/>
              <a:t>Birinci alt-dönem (1980-87): Hedef, 1930’lardan bu yana izlenen, müdahaleci ve içe dönük modelin yerine piyasaya daha fazla ağırlık veren ve dışa açık, ihracata yönelen bir ekonomi yaratmaktı. </a:t>
            </a:r>
          </a:p>
          <a:p>
            <a:pPr algn="just">
              <a:lnSpc>
                <a:spcPct val="150000"/>
              </a:lnSpc>
            </a:pPr>
            <a:r>
              <a:rPr lang="tr-TR" dirty="0" smtClean="0"/>
              <a:t>İkinci alt-dönem (1987-2001): Türkiye’nin küreselleşmeye açılma sürecinde siyasal ve iktisadi istikrarsızlıkların iç içe yaşandığı, son derece güç dönem. </a:t>
            </a:r>
          </a:p>
          <a:p>
            <a:pPr algn="just">
              <a:lnSpc>
                <a:spcPct val="150000"/>
              </a:lnSpc>
            </a:pPr>
            <a:r>
              <a:rPr lang="tr-TR" dirty="0" smtClean="0"/>
              <a:t>Üçüncü alt-dönem (AKP yılları): Türkiye2nin küreselleşme ile yaşama süreci devam ediyor bu dönemde. </a:t>
            </a:r>
          </a:p>
          <a:p>
            <a:endParaRPr lang="tr-TR" dirty="0"/>
          </a:p>
        </p:txBody>
      </p:sp>
      <p:sp>
        <p:nvSpPr>
          <p:cNvPr id="4"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b="1" noProof="1"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 ve Küreselleşme Çağında Büyüme, Kurumlar ve Bölüşüm </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39</a:t>
            </a:fld>
            <a:endParaRPr lang="tr-TR"/>
          </a:p>
        </p:txBody>
      </p:sp>
    </p:spTree>
    <p:extLst>
      <p:ext uri="{BB962C8B-B14F-4D97-AF65-F5344CB8AC3E}">
        <p14:creationId xmlns:p14="http://schemas.microsoft.com/office/powerpoint/2010/main" xmlns="" val="3655914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pPr>
            <a:r>
              <a:rPr lang="tr-TR" noProof="1" smtClean="0"/>
              <a:t>Oysa, İkinci Dünya Savaşı sonrasında Bretton Woods düzeni oluşturulurken, dünya ekonomisine istikrar kazandırmak için uluslararası sermaye hareketlerine çeşitli sınırlamalar getirilmesine karar verilmişti. </a:t>
            </a:r>
          </a:p>
          <a:p>
            <a:pPr algn="just">
              <a:lnSpc>
                <a:spcPct val="150000"/>
              </a:lnSpc>
            </a:pPr>
            <a:r>
              <a:rPr lang="tr-TR" noProof="1" smtClean="0"/>
              <a:t>Böylece 1971 yılında dolar merkezli sabit kur rejiminin terk edilmesinden sonra, Bretton Woods düzeninin bir diğer temel taşından da vazgeçilmiş oluyordu. </a:t>
            </a:r>
          </a:p>
          <a:p>
            <a:endParaRPr lang="tr-TR" dirty="0"/>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4</a:t>
            </a:fld>
            <a:endParaRPr lang="tr-TR"/>
          </a:p>
        </p:txBody>
      </p:sp>
    </p:spTree>
    <p:extLst>
      <p:ext uri="{BB962C8B-B14F-4D97-AF65-F5344CB8AC3E}">
        <p14:creationId xmlns:p14="http://schemas.microsoft.com/office/powerpoint/2010/main" xmlns="" val="30089257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pPr>
            <a:r>
              <a:rPr lang="tr-TR" dirty="0"/>
              <a:t>1980 sonrasındaki </a:t>
            </a:r>
            <a:r>
              <a:rPr lang="tr-TR" dirty="0" smtClean="0"/>
              <a:t>küreselleşme döneminde, uluslararası sermaye hareketlerinin ve finans sektörünün yarattığı istikrarsızlıklar nedeniyle, dünya ekonomisinde bir hayli iniş çıkış yaşandı. </a:t>
            </a:r>
          </a:p>
          <a:p>
            <a:pPr algn="just">
              <a:lnSpc>
                <a:spcPct val="150000"/>
              </a:lnSpc>
            </a:pPr>
            <a:r>
              <a:rPr lang="tr-TR" dirty="0" smtClean="0"/>
              <a:t>Ancak Türkiye’nin büyüme hızında ortaya çıkan orta dönemli dalgalanmalar, dünya ekonomisinden çok, iç siyasetin iniş çıkışlarından kaynaklandı. </a:t>
            </a:r>
            <a:endParaRPr lang="tr-TR" dirty="0"/>
          </a:p>
        </p:txBody>
      </p:sp>
      <p:sp>
        <p:nvSpPr>
          <p:cNvPr id="4"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b="1" noProof="1"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 ve Küreselleşme Çağında Büyüme, Kurumlar ve Bölüşüm </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40</a:t>
            </a:fld>
            <a:endParaRPr lang="tr-TR"/>
          </a:p>
        </p:txBody>
      </p:sp>
    </p:spTree>
    <p:extLst>
      <p:ext uri="{BB962C8B-B14F-4D97-AF65-F5344CB8AC3E}">
        <p14:creationId xmlns:p14="http://schemas.microsoft.com/office/powerpoint/2010/main" xmlns="" val="398772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66833" y="2603500"/>
            <a:ext cx="9476305" cy="3867638"/>
          </a:xfrm>
        </p:spPr>
      </p:pic>
      <p:sp>
        <p:nvSpPr>
          <p:cNvPr id="4"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b="1" noProof="1"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 ve Küreselleşme Çağında Büyüme, Kurumlar ve Bölüşüm </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41</a:t>
            </a:fld>
            <a:endParaRPr lang="tr-TR"/>
          </a:p>
        </p:txBody>
      </p:sp>
    </p:spTree>
    <p:extLst>
      <p:ext uri="{BB962C8B-B14F-4D97-AF65-F5344CB8AC3E}">
        <p14:creationId xmlns:p14="http://schemas.microsoft.com/office/powerpoint/2010/main" xmlns="" val="786371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80492" y="2136732"/>
            <a:ext cx="7004431" cy="4721268"/>
          </a:xfrm>
        </p:spPr>
      </p:pic>
      <p:sp>
        <p:nvSpPr>
          <p:cNvPr id="4"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b="1" noProof="1"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 ve Küreselleşme Çağında Büyüme, Kurumlar ve Bölüşüm </a:t>
            </a:r>
            <a:endParaRPr lang="tr-TR" b="1" noProof="1">
              <a:effectLst>
                <a:outerShdw blurRad="38100" dist="38100" dir="2700000" algn="tl">
                  <a:srgbClr val="000000">
                    <a:alpha val="43137"/>
                  </a:srgbClr>
                </a:outerShdw>
              </a:effectLst>
            </a:endParaRPr>
          </a:p>
        </p:txBody>
      </p:sp>
      <p:sp>
        <p:nvSpPr>
          <p:cNvPr id="5" name="Slayt Numarası Yer Tutucusu 4"/>
          <p:cNvSpPr>
            <a:spLocks noGrp="1"/>
          </p:cNvSpPr>
          <p:nvPr>
            <p:ph type="sldNum" sz="quarter" idx="12"/>
          </p:nvPr>
        </p:nvSpPr>
        <p:spPr/>
        <p:txBody>
          <a:bodyPr/>
          <a:lstStyle/>
          <a:p>
            <a:fld id="{836C382F-87BD-453C-800E-C4FE60A08479}" type="slidenum">
              <a:rPr lang="tr-TR" smtClean="0"/>
              <a:pPr/>
              <a:t>42</a:t>
            </a:fld>
            <a:endParaRPr lang="tr-TR"/>
          </a:p>
        </p:txBody>
      </p:sp>
    </p:spTree>
    <p:extLst>
      <p:ext uri="{BB962C8B-B14F-4D97-AF65-F5344CB8AC3E}">
        <p14:creationId xmlns:p14="http://schemas.microsoft.com/office/powerpoint/2010/main" xmlns="" val="1048288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lnSpc>
                <a:spcPct val="150000"/>
              </a:lnSpc>
              <a:buNone/>
            </a:pPr>
            <a:r>
              <a:rPr lang="tr-TR" b="1" dirty="0" smtClean="0">
                <a:solidFill>
                  <a:srgbClr val="FF0000"/>
                </a:solidFill>
                <a:effectLst>
                  <a:outerShdw blurRad="38100" dist="38100" dir="2700000" algn="tl">
                    <a:srgbClr val="000000">
                      <a:alpha val="43137"/>
                    </a:srgbClr>
                  </a:outerShdw>
                </a:effectLst>
              </a:rPr>
              <a:t>Yeni Sanayi Merkezleri</a:t>
            </a:r>
          </a:p>
          <a:p>
            <a:pPr algn="just">
              <a:lnSpc>
                <a:spcPct val="150000"/>
              </a:lnSpc>
            </a:pPr>
            <a:r>
              <a:rPr lang="tr-TR" dirty="0" smtClean="0">
                <a:solidFill>
                  <a:schemeClr val="tx1"/>
                </a:solidFill>
              </a:rPr>
              <a:t>İhracata yönelik sanayileşmenin ilerlemesiyle birlikte, yeni sanayi merkezlerinin ortaya çıkması, dönemin iktisadi ve siyasi gelişmelerini en iyi yansıtan gelişmelerden biri oldu. </a:t>
            </a:r>
          </a:p>
          <a:p>
            <a:pPr algn="just">
              <a:lnSpc>
                <a:spcPct val="150000"/>
              </a:lnSpc>
            </a:pPr>
            <a:r>
              <a:rPr lang="tr-TR" dirty="0" smtClean="0">
                <a:solidFill>
                  <a:schemeClr val="tx1"/>
                </a:solidFill>
              </a:rPr>
              <a:t>Siyasi ve toplumsal sonuçları dikkate alındığında, sanayileşmenin yayılışı ve yeni bir burjuvazinin ortaya çıkışı 1980 sonrası dönemin en önemli gelişmelerinden biridir. </a:t>
            </a:r>
            <a:endParaRPr lang="tr-TR" dirty="0">
              <a:solidFill>
                <a:schemeClr val="tx1"/>
              </a:solidFill>
            </a:endParaRPr>
          </a:p>
        </p:txBody>
      </p:sp>
      <p:sp>
        <p:nvSpPr>
          <p:cNvPr id="4" name="Slayt Numarası Yer Tutucusu 3"/>
          <p:cNvSpPr>
            <a:spLocks noGrp="1"/>
          </p:cNvSpPr>
          <p:nvPr>
            <p:ph type="sldNum" sz="quarter" idx="12"/>
          </p:nvPr>
        </p:nvSpPr>
        <p:spPr/>
        <p:txBody>
          <a:bodyPr/>
          <a:lstStyle/>
          <a:p>
            <a:fld id="{836C382F-87BD-453C-800E-C4FE60A08479}" type="slidenum">
              <a:rPr lang="tr-TR" smtClean="0"/>
              <a:pPr/>
              <a:t>43</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b="1" noProof="1"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 ve Küreselleşme Çağında Büyüme, Kurumlar ve Bölüşüm </a:t>
            </a:r>
            <a:endParaRPr lang="tr-TR"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34231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095683"/>
          </a:xfrm>
        </p:spPr>
        <p:txBody>
          <a:bodyPr>
            <a:normAutofit fontScale="85000" lnSpcReduction="10000"/>
          </a:bodyPr>
          <a:lstStyle/>
          <a:p>
            <a:pPr marL="0" indent="0" algn="just">
              <a:lnSpc>
                <a:spcPct val="160000"/>
              </a:lnSpc>
              <a:buNone/>
            </a:pPr>
            <a:r>
              <a:rPr lang="tr-TR" b="1" noProof="1" smtClean="0">
                <a:solidFill>
                  <a:srgbClr val="FF0000"/>
                </a:solidFill>
                <a:effectLst>
                  <a:outerShdw blurRad="38100" dist="38100" dir="2700000" algn="tl">
                    <a:srgbClr val="000000">
                      <a:alpha val="43137"/>
                    </a:srgbClr>
                  </a:outerShdw>
                </a:effectLst>
              </a:rPr>
              <a:t>Kurumlarda Değişiklik ve Süreklilik </a:t>
            </a:r>
          </a:p>
          <a:p>
            <a:pPr algn="just">
              <a:lnSpc>
                <a:spcPct val="160000"/>
              </a:lnSpc>
            </a:pPr>
            <a:r>
              <a:rPr lang="tr-TR" noProof="1" smtClean="0">
                <a:solidFill>
                  <a:schemeClr val="tx1"/>
                </a:solidFill>
              </a:rPr>
              <a:t>Neoliberal iktisat politikaları Türkiye ekonomisinin dünya ekonomisi ile ilişkilerini radikal bir biçimde değiştirdi. </a:t>
            </a:r>
          </a:p>
          <a:p>
            <a:pPr algn="just">
              <a:lnSpc>
                <a:spcPct val="160000"/>
              </a:lnSpc>
            </a:pPr>
            <a:r>
              <a:rPr lang="tr-TR" noProof="1" smtClean="0">
                <a:solidFill>
                  <a:schemeClr val="tx1"/>
                </a:solidFill>
              </a:rPr>
              <a:t>Dış ticaret üzerindeki engeller ve uluslararası sermayenin, daha genel olarak da sermayenin ülke içindeki kurumsal dönüşümleri etkileme gücü çok arttı. </a:t>
            </a:r>
          </a:p>
          <a:p>
            <a:pPr algn="just">
              <a:lnSpc>
                <a:spcPct val="160000"/>
              </a:lnSpc>
            </a:pPr>
            <a:r>
              <a:rPr lang="tr-TR" noProof="1" smtClean="0">
                <a:solidFill>
                  <a:schemeClr val="tx1"/>
                </a:solidFill>
              </a:rPr>
              <a:t>Uluslararası tahkim gibi kurumların yerleşmesinden sonra ülke hukukunun uluslararası sermaye üzerindeki denetimi azaldı, uluslararası hukukun ülke hukuku üzerindeki konumu güçlendi. </a:t>
            </a:r>
          </a:p>
          <a:p>
            <a:pPr algn="just">
              <a:lnSpc>
                <a:spcPct val="160000"/>
              </a:lnSpc>
            </a:pPr>
            <a:r>
              <a:rPr lang="tr-TR" noProof="1" smtClean="0"/>
              <a:t>1980 sonrasında ağırlık kazanan ve ekonomideki önemi artan kurumlardan biri de tarikatların, cemaatlerin oluşturduğu ağlar oldu. </a:t>
            </a:r>
          </a:p>
          <a:p>
            <a:endParaRPr lang="tr-TR" dirty="0">
              <a:solidFill>
                <a:schemeClr val="tx1"/>
              </a:solidFill>
            </a:endParaRPr>
          </a:p>
        </p:txBody>
      </p:sp>
      <p:sp>
        <p:nvSpPr>
          <p:cNvPr id="4" name="Slayt Numarası Yer Tutucusu 3"/>
          <p:cNvSpPr>
            <a:spLocks noGrp="1"/>
          </p:cNvSpPr>
          <p:nvPr>
            <p:ph type="sldNum" sz="quarter" idx="12"/>
          </p:nvPr>
        </p:nvSpPr>
        <p:spPr/>
        <p:txBody>
          <a:bodyPr/>
          <a:lstStyle/>
          <a:p>
            <a:fld id="{836C382F-87BD-453C-800E-C4FE60A08479}" type="slidenum">
              <a:rPr lang="tr-TR" smtClean="0"/>
              <a:pPr/>
              <a:t>44</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b="1" noProof="1"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 ve Küreselleşme Çağında Büyüme, Kurumlar ve Bölüşüm </a:t>
            </a:r>
            <a:endParaRPr lang="tr-TR"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442513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182311"/>
          </a:xfrm>
        </p:spPr>
        <p:txBody>
          <a:bodyPr>
            <a:normAutofit fontScale="92500" lnSpcReduction="10000"/>
          </a:bodyPr>
          <a:lstStyle/>
          <a:p>
            <a:pPr marL="0" indent="0" algn="just">
              <a:lnSpc>
                <a:spcPct val="150000"/>
              </a:lnSpc>
              <a:buNone/>
            </a:pPr>
            <a:r>
              <a:rPr lang="tr-TR" b="1" noProof="1" smtClean="0">
                <a:solidFill>
                  <a:srgbClr val="FF0000"/>
                </a:solidFill>
                <a:effectLst>
                  <a:outerShdw blurRad="38100" dist="38100" dir="2700000" algn="tl">
                    <a:srgbClr val="000000">
                      <a:alpha val="43137"/>
                    </a:srgbClr>
                  </a:outerShdw>
                </a:effectLst>
              </a:rPr>
              <a:t>Gelirin Bölüşümü ve İnsani Gelişme</a:t>
            </a:r>
          </a:p>
          <a:p>
            <a:pPr algn="just">
              <a:lnSpc>
                <a:spcPct val="150000"/>
              </a:lnSpc>
            </a:pPr>
            <a:r>
              <a:rPr lang="tr-TR" noProof="1" smtClean="0">
                <a:solidFill>
                  <a:schemeClr val="tx1"/>
                </a:solidFill>
              </a:rPr>
              <a:t>1980 sonrasında gelirin ülke ölçeğinde bölüşümüne damgasını vuran temel gelişme, dünya ölçeğinde ve Türkiye’de bir önceki Bretton Woods döneminin müdahaleci ve ulusal ekonomilere daha geniş faaliyet alanı sağlayan kurum ve politikaların yerini piyasa süreçlerine daha fazla ağırlık veren neoliberal politikaların almasıdır. </a:t>
            </a:r>
          </a:p>
          <a:p>
            <a:pPr algn="just">
              <a:lnSpc>
                <a:spcPct val="150000"/>
              </a:lnSpc>
            </a:pPr>
            <a:r>
              <a:rPr lang="tr-TR" noProof="1" smtClean="0">
                <a:solidFill>
                  <a:schemeClr val="tx1"/>
                </a:solidFill>
              </a:rPr>
              <a:t>Böylece dünya ölçeğindeki gelişmeler ülke içi gelir bölüşümünü çok daha güçlü olarak etkilemeye başladı ve devletin tarımsal üreticilerin veya başka kesimlerin gelirlerini artırmak için müdahale etmesi tümüyle ortadan kalkmasa bile bir hayli güçleşti. </a:t>
            </a:r>
            <a:endParaRPr lang="tr-TR" noProof="1">
              <a:solidFill>
                <a:schemeClr val="tx1"/>
              </a:solidFill>
            </a:endParaRPr>
          </a:p>
        </p:txBody>
      </p:sp>
      <p:sp>
        <p:nvSpPr>
          <p:cNvPr id="4" name="Slayt Numarası Yer Tutucusu 3"/>
          <p:cNvSpPr>
            <a:spLocks noGrp="1"/>
          </p:cNvSpPr>
          <p:nvPr>
            <p:ph type="sldNum" sz="quarter" idx="12"/>
          </p:nvPr>
        </p:nvSpPr>
        <p:spPr/>
        <p:txBody>
          <a:bodyPr/>
          <a:lstStyle/>
          <a:p>
            <a:fld id="{836C382F-87BD-453C-800E-C4FE60A08479}" type="slidenum">
              <a:rPr lang="tr-TR" smtClean="0"/>
              <a:pPr/>
              <a:t>45</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b="1" noProof="1"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 ve Küreselleşme Çağında Büyüme, Kurumlar ve Bölüşüm </a:t>
            </a:r>
            <a:endParaRPr lang="tr-TR"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5745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4086058"/>
          </a:xfrm>
        </p:spPr>
        <p:txBody>
          <a:bodyPr>
            <a:normAutofit fontScale="92500"/>
          </a:bodyPr>
          <a:lstStyle/>
          <a:p>
            <a:pPr algn="just">
              <a:lnSpc>
                <a:spcPct val="150000"/>
              </a:lnSpc>
            </a:pPr>
            <a:r>
              <a:rPr lang="tr-TR" noProof="1" smtClean="0"/>
              <a:t>Neoliberal politikalar döneminde gelirin bölüşümüne toplu olarak bakıldığında, kent ekonomisi içinde emeğin payının büyük ölçüde gerilediği görülüyor. </a:t>
            </a:r>
          </a:p>
          <a:p>
            <a:pPr algn="just">
              <a:lnSpc>
                <a:spcPct val="150000"/>
              </a:lnSpc>
            </a:pPr>
            <a:r>
              <a:rPr lang="tr-TR" noProof="1" smtClean="0"/>
              <a:t>Ayrıca gelir bölüşümünde artan eşitsizliklerin en önemli unsuru, kent ekonomisi içindeki eşitsizlikler oldu.</a:t>
            </a:r>
          </a:p>
          <a:p>
            <a:pPr algn="just">
              <a:lnSpc>
                <a:spcPct val="150000"/>
              </a:lnSpc>
            </a:pPr>
            <a:r>
              <a:rPr lang="tr-TR" noProof="1" smtClean="0"/>
              <a:t>Bu tablo dünya ölçeğinde pek çok ülkede gözlemlenen genel eğilimlerle paralellik gösteriyor. </a:t>
            </a:r>
          </a:p>
          <a:p>
            <a:pPr algn="just">
              <a:lnSpc>
                <a:spcPct val="150000"/>
              </a:lnSpc>
            </a:pPr>
            <a:r>
              <a:rPr lang="tr-TR" noProof="1" smtClean="0"/>
              <a:t>Neoliberal iktisat politikaları ve küreselleşme dönemi, tüm dünyada olduğu gibi Türkiye’de de gelir bölüşümündeki eşitsizliklerin, özellikle de kent ekonomisi içindeki eşitsizliklerin arttığı bir dönem oldu. </a:t>
            </a:r>
            <a:endParaRPr lang="tr-TR" noProof="1"/>
          </a:p>
        </p:txBody>
      </p:sp>
      <p:sp>
        <p:nvSpPr>
          <p:cNvPr id="4" name="Slayt Numarası Yer Tutucusu 3"/>
          <p:cNvSpPr>
            <a:spLocks noGrp="1"/>
          </p:cNvSpPr>
          <p:nvPr>
            <p:ph type="sldNum" sz="quarter" idx="12"/>
          </p:nvPr>
        </p:nvSpPr>
        <p:spPr/>
        <p:txBody>
          <a:bodyPr/>
          <a:lstStyle/>
          <a:p>
            <a:fld id="{836C382F-87BD-453C-800E-C4FE60A08479}" type="slidenum">
              <a:rPr lang="tr-TR" smtClean="0"/>
              <a:pPr/>
              <a:t>46</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b="1" noProof="1"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 ve Küreselleşme Çağında Büyüme, Kurumlar ve Bölüşüm </a:t>
            </a:r>
            <a:endParaRPr lang="tr-TR"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41251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4254500"/>
          </a:xfrm>
        </p:spPr>
        <p:txBody>
          <a:bodyPr>
            <a:normAutofit fontScale="92500"/>
          </a:bodyPr>
          <a:lstStyle/>
          <a:p>
            <a:pPr algn="just">
              <a:lnSpc>
                <a:spcPct val="150000"/>
              </a:lnSpc>
            </a:pPr>
            <a:r>
              <a:rPr lang="tr-TR" dirty="0" smtClean="0"/>
              <a:t>Türkiye’nin sağlık ve eğitim alanlarında, kişi başına geliri kendisine yakın ülkelerden geride kalmasının bir önemli nedeni bölgesel eşitsizlikler, özellikle de çoğunlukla Kürt nüfusunun yaşadığı Güneydoğu Anadolu Bölgesi’yle ülkenin diğer bölgeleri arasında sadece kişi başına gelir açısından değil, insani gelişmenin diğer boyutlarında da görülen eşitsizlikler. </a:t>
            </a:r>
          </a:p>
          <a:p>
            <a:pPr algn="just">
              <a:lnSpc>
                <a:spcPct val="150000"/>
              </a:lnSpc>
            </a:pPr>
            <a:r>
              <a:rPr lang="tr-TR" dirty="0" smtClean="0"/>
              <a:t>Sağlık ve eğitim alanlarındaki düşük göstergelerin bir diğer nedeni de kadın-erkek eşitsizlikleri. </a:t>
            </a:r>
          </a:p>
          <a:p>
            <a:pPr algn="just">
              <a:lnSpc>
                <a:spcPct val="150000"/>
              </a:lnSpc>
            </a:pPr>
            <a:r>
              <a:rPr lang="tr-TR" dirty="0" smtClean="0"/>
              <a:t>Kadınların erkeklere göre daha az eğitim almaları, bebek ölümlerini de etkiliyor ve son yıllara kadar ülke ölçeğinde doğumdaki yaşam beklentisinin düşük kalmasına yol açıyordu. </a:t>
            </a:r>
            <a:endParaRPr lang="tr-TR" dirty="0"/>
          </a:p>
        </p:txBody>
      </p:sp>
      <p:sp>
        <p:nvSpPr>
          <p:cNvPr id="4" name="Slayt Numarası Yer Tutucusu 3"/>
          <p:cNvSpPr>
            <a:spLocks noGrp="1"/>
          </p:cNvSpPr>
          <p:nvPr>
            <p:ph type="sldNum" sz="quarter" idx="12"/>
          </p:nvPr>
        </p:nvSpPr>
        <p:spPr/>
        <p:txBody>
          <a:bodyPr/>
          <a:lstStyle/>
          <a:p>
            <a:fld id="{836C382F-87BD-453C-800E-C4FE60A08479}" type="slidenum">
              <a:rPr lang="tr-TR" smtClean="0"/>
              <a:pPr/>
              <a:t>47</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b="1" noProof="1"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 ve Küreselleşme Çağında Büyüme, Kurumlar ve Bölüşüm </a:t>
            </a:r>
            <a:endParaRPr lang="tr-TR"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53066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4057182"/>
          </a:xfrm>
        </p:spPr>
        <p:txBody>
          <a:bodyPr>
            <a:normAutofit fontScale="85000" lnSpcReduction="10000"/>
          </a:bodyPr>
          <a:lstStyle/>
          <a:p>
            <a:pPr marL="0" indent="0">
              <a:buNone/>
            </a:pPr>
            <a:r>
              <a:rPr lang="tr-TR" b="1" dirty="0" smtClean="0">
                <a:solidFill>
                  <a:srgbClr val="FF0000"/>
                </a:solidFill>
                <a:effectLst>
                  <a:outerShdw blurRad="38100" dist="38100" dir="2700000" algn="tl">
                    <a:srgbClr val="000000">
                      <a:alpha val="43137"/>
                    </a:srgbClr>
                  </a:outerShdw>
                </a:effectLst>
              </a:rPr>
              <a:t>Gelir Bölüşümünü Etkileyen Süreç ve Kurumlar </a:t>
            </a:r>
          </a:p>
          <a:p>
            <a:pPr algn="just">
              <a:lnSpc>
                <a:spcPct val="160000"/>
              </a:lnSpc>
            </a:pPr>
            <a:r>
              <a:rPr lang="tr-TR" noProof="1" smtClean="0">
                <a:solidFill>
                  <a:schemeClr val="tx1"/>
                </a:solidFill>
              </a:rPr>
              <a:t>Sanayi Devrimi sonrasında teknolojik gelişmelerin temposunun yükselmesi ve yatırımların ivme kazanması ile üretim ve gelirler dünyanın pek çok ülkesinde sürekli olarak artmaya başladı. </a:t>
            </a:r>
          </a:p>
          <a:p>
            <a:pPr algn="just">
              <a:lnSpc>
                <a:spcPct val="160000"/>
              </a:lnSpc>
            </a:pPr>
            <a:r>
              <a:rPr lang="tr-TR" noProof="1" smtClean="0">
                <a:solidFill>
                  <a:schemeClr val="tx1"/>
                </a:solidFill>
              </a:rPr>
              <a:t>Türkiye’de de iktisadi büyüme 19.yy’da başladı ve iktisadi büyüme hızı İkinci Dünya Savaşı’ndan sonra yükseldi.</a:t>
            </a:r>
          </a:p>
          <a:p>
            <a:pPr algn="just">
              <a:lnSpc>
                <a:spcPct val="160000"/>
              </a:lnSpc>
            </a:pPr>
            <a:r>
              <a:rPr lang="tr-TR" noProof="1" smtClean="0">
                <a:solidFill>
                  <a:schemeClr val="tx1"/>
                </a:solidFill>
              </a:rPr>
              <a:t>Türkiye’de kişi başına yıllık gelirin artış hızı 19. yy’ın başlarından 20. yy’ın ortalarına kadar %1’in altında kalırken, İkinci Dünya Savaşından sonra %3’ün üzerine yükseldi. </a:t>
            </a:r>
          </a:p>
          <a:p>
            <a:pPr algn="just">
              <a:lnSpc>
                <a:spcPct val="160000"/>
              </a:lnSpc>
            </a:pPr>
            <a:r>
              <a:rPr lang="tr-TR" noProof="1" smtClean="0">
                <a:solidFill>
                  <a:schemeClr val="tx1"/>
                </a:solidFill>
              </a:rPr>
              <a:t>Böylece bugün Türkiye sınırları içinde kalan ortalama gelirlerin satın alım gücü, toplam olarak 14 kat kadar arttı. </a:t>
            </a:r>
            <a:endParaRPr lang="tr-TR" noProof="1">
              <a:solidFill>
                <a:schemeClr val="tx1"/>
              </a:solidFill>
            </a:endParaRPr>
          </a:p>
        </p:txBody>
      </p:sp>
      <p:sp>
        <p:nvSpPr>
          <p:cNvPr id="4" name="Slayt Numarası Yer Tutucusu 3"/>
          <p:cNvSpPr>
            <a:spLocks noGrp="1"/>
          </p:cNvSpPr>
          <p:nvPr>
            <p:ph type="sldNum" sz="quarter" idx="12"/>
          </p:nvPr>
        </p:nvSpPr>
        <p:spPr/>
        <p:txBody>
          <a:bodyPr/>
          <a:lstStyle/>
          <a:p>
            <a:fld id="{836C382F-87BD-453C-800E-C4FE60A08479}" type="slidenum">
              <a:rPr lang="tr-TR" smtClean="0"/>
              <a:pPr/>
              <a:t>48</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28076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4163060"/>
          </a:xfrm>
        </p:spPr>
        <p:txBody>
          <a:bodyPr>
            <a:normAutofit/>
          </a:bodyPr>
          <a:lstStyle/>
          <a:p>
            <a:pPr algn="just">
              <a:lnSpc>
                <a:spcPct val="150000"/>
              </a:lnSpc>
            </a:pPr>
            <a:r>
              <a:rPr lang="tr-TR" dirty="0" smtClean="0"/>
              <a:t>Türkiye’de kişi başına gelirin bölüşümünü uzun dönemli olarak incelerken öne çıkan bir diğer süreç de emeğin düşük verim ve düşük kişi başına gelirli tarım kesiminden daha yüksek verimlilik ve daha yüksek gelirle çalışan kent ekonomisine kaymasıdır.</a:t>
            </a:r>
          </a:p>
          <a:p>
            <a:pPr algn="just">
              <a:lnSpc>
                <a:spcPct val="150000"/>
              </a:lnSpc>
            </a:pPr>
            <a:r>
              <a:rPr lang="tr-TR" dirty="0" smtClean="0"/>
              <a:t>Tarım ve tarım-dışı kesimlerin toplam ekonomi içindeki paylarıyla ilgili bu basit oranlar, tarım ve tarım-dışı sektörler arasında önemli verimlilik ve kişi başına gelir farklılıkları olduğunu göstermektedir. </a:t>
            </a:r>
          </a:p>
          <a:p>
            <a:pPr algn="just">
              <a:lnSpc>
                <a:spcPct val="150000"/>
              </a:lnSpc>
            </a:pPr>
            <a:r>
              <a:rPr lang="tr-TR" dirty="0" smtClean="0"/>
              <a:t>Son 200 yılda gelirin bölüşümünü etkileyen nedenler piyasa ile, sanayileşme ve kentleşme ile sınırlı değildir. </a:t>
            </a:r>
          </a:p>
        </p:txBody>
      </p:sp>
      <p:sp>
        <p:nvSpPr>
          <p:cNvPr id="4" name="Slayt Numarası Yer Tutucusu 3"/>
          <p:cNvSpPr>
            <a:spLocks noGrp="1"/>
          </p:cNvSpPr>
          <p:nvPr>
            <p:ph type="sldNum" sz="quarter" idx="12"/>
          </p:nvPr>
        </p:nvSpPr>
        <p:spPr/>
        <p:txBody>
          <a:bodyPr/>
          <a:lstStyle/>
          <a:p>
            <a:fld id="{836C382F-87BD-453C-800E-C4FE60A08479}" type="slidenum">
              <a:rPr lang="tr-TR" smtClean="0"/>
              <a:pPr/>
              <a:t>49</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4148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9432834" cy="4134184"/>
          </a:xfrm>
        </p:spPr>
        <p:txBody>
          <a:bodyPr>
            <a:normAutofit fontScale="92500" lnSpcReduction="20000"/>
          </a:bodyPr>
          <a:lstStyle/>
          <a:p>
            <a:pPr algn="just">
              <a:lnSpc>
                <a:spcPct val="160000"/>
              </a:lnSpc>
            </a:pPr>
            <a:r>
              <a:rPr lang="tr-TR" noProof="1" smtClean="0"/>
              <a:t>İkinci Dünya Savaşı sonrasında, gelişen ülkelerde Keynes’ci politikaların paralelinde ithal ikamesi yoluyla sanayileşme stratejisi benimsenmişti. </a:t>
            </a:r>
          </a:p>
          <a:p>
            <a:pPr algn="just">
              <a:lnSpc>
                <a:spcPct val="160000"/>
              </a:lnSpc>
            </a:pPr>
            <a:r>
              <a:rPr lang="tr-TR" noProof="1" smtClean="0"/>
              <a:t>Ancak gelişmiş ülkelerde ve dünya ekonomisinde piyasa yanlısı politikalar ağırlık kazanmaya başlayınca, gelişen ülkelerdeki politikaların da değişmesi gündeme geldi. </a:t>
            </a:r>
          </a:p>
          <a:p>
            <a:pPr algn="just">
              <a:lnSpc>
                <a:spcPct val="160000"/>
              </a:lnSpc>
            </a:pPr>
            <a:r>
              <a:rPr lang="tr-TR" noProof="1" smtClean="0"/>
              <a:t>Gelişen ekonomilerde ithal ikamesi politikaların terk edilmesi ve daha sonra Washington Mutabakatı olarak anılacak piyasa yanlısı politikaların benimsenmesi sürecinde IMF ve Dünya Bankası gibi uluslararası kurumlar önemli roller üstlendiler.</a:t>
            </a:r>
          </a:p>
          <a:p>
            <a:pPr algn="just">
              <a:lnSpc>
                <a:spcPct val="160000"/>
              </a:lnSpc>
            </a:pPr>
            <a:r>
              <a:rPr lang="tr-TR" noProof="1" smtClean="0"/>
              <a:t>Bu kurumlar, gelişen ülkelere ithal ikamesinin korumacılığını ve devlet müdahaleciliğini terk ederek piyasa mekanizmasını benimsemeleri ve ekonomilerini dışa açmalarını önermeye başladılar.</a:t>
            </a:r>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5</a:t>
            </a:fld>
            <a:endParaRPr lang="tr-TR"/>
          </a:p>
        </p:txBody>
      </p:sp>
    </p:spTree>
    <p:extLst>
      <p:ext uri="{BB962C8B-B14F-4D97-AF65-F5344CB8AC3E}">
        <p14:creationId xmlns:p14="http://schemas.microsoft.com/office/powerpoint/2010/main" xmlns="" val="4214431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095683"/>
          </a:xfrm>
        </p:spPr>
        <p:txBody>
          <a:bodyPr>
            <a:normAutofit/>
          </a:bodyPr>
          <a:lstStyle/>
          <a:p>
            <a:pPr algn="just">
              <a:lnSpc>
                <a:spcPct val="150000"/>
              </a:lnSpc>
            </a:pPr>
            <a:r>
              <a:rPr lang="tr-TR" noProof="1" smtClean="0"/>
              <a:t>Devlet politikalarının ve kurumların da gelirin bölüşümü üzerinde büyük etkisi oldu. </a:t>
            </a:r>
          </a:p>
          <a:p>
            <a:pPr algn="just">
              <a:lnSpc>
                <a:spcPct val="150000"/>
              </a:lnSpc>
            </a:pPr>
            <a:r>
              <a:rPr lang="tr-TR" noProof="1" smtClean="0"/>
              <a:t>Örn: Yerli sanayinin gümrük vergileriyle korunması ve tarım kesiminin desteklenmesi veya vergilendirme politikaları gelir bölüşümünü yakından etkiler. </a:t>
            </a:r>
          </a:p>
          <a:p>
            <a:pPr algn="just">
              <a:lnSpc>
                <a:spcPct val="150000"/>
              </a:lnSpc>
            </a:pPr>
            <a:r>
              <a:rPr lang="tr-TR" noProof="1" smtClean="0"/>
              <a:t>Bunların yanında sağlık ve eğitim politikalarının, yoksullukla veya bölgelerarası eşitsizliklerle ilgili politikaların, bu konularda yapılanlar ve yapılmayanların da gelir bölüşümü üzerinde doğrudan etkisi olur. </a:t>
            </a:r>
          </a:p>
        </p:txBody>
      </p:sp>
      <p:sp>
        <p:nvSpPr>
          <p:cNvPr id="4" name="Slayt Numarası Yer Tutucusu 3"/>
          <p:cNvSpPr>
            <a:spLocks noGrp="1"/>
          </p:cNvSpPr>
          <p:nvPr>
            <p:ph type="sldNum" sz="quarter" idx="12"/>
          </p:nvPr>
        </p:nvSpPr>
        <p:spPr/>
        <p:txBody>
          <a:bodyPr/>
          <a:lstStyle/>
          <a:p>
            <a:fld id="{836C382F-87BD-453C-800E-C4FE60A08479}" type="slidenum">
              <a:rPr lang="tr-TR" smtClean="0"/>
              <a:pPr/>
              <a:t>50</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29774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pPr>
            <a:r>
              <a:rPr lang="tr-TR" dirty="0" smtClean="0"/>
              <a:t>Sadece iktisadi kurumlar değil, siyasi kurumların da gelir bölüşümü üzerinde hem kısa vadeli hem de uzun vadeli etkileri vardır.</a:t>
            </a:r>
          </a:p>
          <a:p>
            <a:pPr algn="just">
              <a:lnSpc>
                <a:spcPct val="150000"/>
              </a:lnSpc>
            </a:pPr>
            <a:r>
              <a:rPr lang="tr-TR" dirty="0" smtClean="0"/>
              <a:t>Örneğin, vatandaşların oy hakkının olup olmaması, oy hakkının ne ölçüde gerçek güce dönüştüğü, yargının işeyiş biçimi, sendikaların örgütlenebilmesine olanak sağlayan yasaların varlığı gelir bölüşümünü yakından etkileyen kurumlardır. </a:t>
            </a:r>
            <a:endParaRPr lang="tr-TR" dirty="0"/>
          </a:p>
        </p:txBody>
      </p:sp>
      <p:sp>
        <p:nvSpPr>
          <p:cNvPr id="4" name="Slayt Numarası Yer Tutucusu 3"/>
          <p:cNvSpPr>
            <a:spLocks noGrp="1"/>
          </p:cNvSpPr>
          <p:nvPr>
            <p:ph type="sldNum" sz="quarter" idx="12"/>
          </p:nvPr>
        </p:nvSpPr>
        <p:spPr/>
        <p:txBody>
          <a:bodyPr/>
          <a:lstStyle/>
          <a:p>
            <a:fld id="{836C382F-87BD-453C-800E-C4FE60A08479}" type="slidenum">
              <a:rPr lang="tr-TR" smtClean="0"/>
              <a:pPr/>
              <a:t>51</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69508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lnSpc>
                <a:spcPct val="150000"/>
              </a:lnSpc>
              <a:buNone/>
            </a:pPr>
            <a:r>
              <a:rPr lang="tr-TR" b="1" dirty="0" smtClean="0">
                <a:solidFill>
                  <a:srgbClr val="FF0000"/>
                </a:solidFill>
                <a:effectLst>
                  <a:outerShdw blurRad="38100" dist="38100" dir="2700000" algn="tl">
                    <a:srgbClr val="000000">
                      <a:alpha val="43137"/>
                    </a:srgbClr>
                  </a:outerShdw>
                </a:effectLst>
              </a:rPr>
              <a:t>Ülke Ölçeğinde Gelir Bölüşümünün Boyutları</a:t>
            </a:r>
          </a:p>
          <a:p>
            <a:pPr algn="just">
              <a:lnSpc>
                <a:spcPct val="150000"/>
              </a:lnSpc>
              <a:buFont typeface="+mj-lt"/>
              <a:buAutoNum type="alphaLcParenR"/>
            </a:pPr>
            <a:r>
              <a:rPr lang="tr-TR" dirty="0" smtClean="0">
                <a:solidFill>
                  <a:schemeClr val="tx1"/>
                </a:solidFill>
              </a:rPr>
              <a:t>Tarım içi bölüşüm </a:t>
            </a:r>
          </a:p>
          <a:p>
            <a:pPr algn="just">
              <a:lnSpc>
                <a:spcPct val="150000"/>
              </a:lnSpc>
              <a:buFont typeface="+mj-lt"/>
              <a:buAutoNum type="alphaLcParenR"/>
            </a:pPr>
            <a:r>
              <a:rPr lang="tr-TR" dirty="0" smtClean="0">
                <a:solidFill>
                  <a:schemeClr val="tx1"/>
                </a:solidFill>
              </a:rPr>
              <a:t>Tarım ile tarım-dışı sektörler arasındaki ortalama gelir farklılıkları</a:t>
            </a:r>
          </a:p>
          <a:p>
            <a:pPr algn="just">
              <a:lnSpc>
                <a:spcPct val="150000"/>
              </a:lnSpc>
              <a:buFont typeface="+mj-lt"/>
              <a:buAutoNum type="alphaLcParenR"/>
            </a:pPr>
            <a:r>
              <a:rPr lang="tr-TR" dirty="0" smtClean="0">
                <a:solidFill>
                  <a:schemeClr val="tx1"/>
                </a:solidFill>
              </a:rPr>
              <a:t>Tarım-dışı sektör içindeki bölüşüm </a:t>
            </a:r>
            <a:endParaRPr lang="tr-TR" dirty="0">
              <a:solidFill>
                <a:schemeClr val="tx1"/>
              </a:solidFill>
            </a:endParaRPr>
          </a:p>
        </p:txBody>
      </p:sp>
      <p:sp>
        <p:nvSpPr>
          <p:cNvPr id="4" name="Slayt Numarası Yer Tutucusu 3"/>
          <p:cNvSpPr>
            <a:spLocks noGrp="1"/>
          </p:cNvSpPr>
          <p:nvPr>
            <p:ph type="sldNum" sz="quarter" idx="12"/>
          </p:nvPr>
        </p:nvSpPr>
        <p:spPr/>
        <p:txBody>
          <a:bodyPr/>
          <a:lstStyle/>
          <a:p>
            <a:fld id="{836C382F-87BD-453C-800E-C4FE60A08479}" type="slidenum">
              <a:rPr lang="tr-TR" smtClean="0"/>
              <a:pPr/>
              <a:t>52</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56761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lnSpc>
                <a:spcPct val="150000"/>
              </a:lnSpc>
            </a:pPr>
            <a:r>
              <a:rPr lang="tr-TR" dirty="0" smtClean="0"/>
              <a:t>Emeğin zaman içinde kırdan kente geçişi bu üç boyutun paylarının da zaman içinde değiştiğine işaret ediyor. </a:t>
            </a:r>
          </a:p>
          <a:p>
            <a:pPr algn="just">
              <a:lnSpc>
                <a:spcPct val="150000"/>
              </a:lnSpc>
            </a:pPr>
            <a:r>
              <a:rPr lang="tr-TR" dirty="0" smtClean="0"/>
              <a:t>19. yy boyunca ve 1950’li yıllara kadar, nüfusun %75-80’i kırlarda yaşadığı ve geçimini esas olarak tarımdan sağladığı için, gelirin bölüşümüne ülke ölçeğinde bakarken bu üç boyut içinde birincisi ve bir ölçüde de ikincisi öne çıkıyordu. </a:t>
            </a:r>
          </a:p>
        </p:txBody>
      </p:sp>
      <p:sp>
        <p:nvSpPr>
          <p:cNvPr id="4" name="Slayt Numarası Yer Tutucusu 3"/>
          <p:cNvSpPr>
            <a:spLocks noGrp="1"/>
          </p:cNvSpPr>
          <p:nvPr>
            <p:ph type="sldNum" sz="quarter" idx="12"/>
          </p:nvPr>
        </p:nvSpPr>
        <p:spPr/>
        <p:txBody>
          <a:bodyPr/>
          <a:lstStyle/>
          <a:p>
            <a:fld id="{836C382F-87BD-453C-800E-C4FE60A08479}" type="slidenum">
              <a:rPr lang="tr-TR" smtClean="0"/>
              <a:pPr/>
              <a:t>53</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5487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pPr>
            <a:r>
              <a:rPr lang="tr-TR" dirty="0"/>
              <a:t>Ancak, kentleşmenin hız kazanması ile birlikte, gelirin bölüşümü tablosu içinde ikinci ve üçüncü boyutun önemi giderek arttı.</a:t>
            </a:r>
          </a:p>
          <a:p>
            <a:pPr algn="just">
              <a:lnSpc>
                <a:spcPct val="150000"/>
              </a:lnSpc>
            </a:pPr>
            <a:r>
              <a:rPr lang="tr-TR" dirty="0"/>
              <a:t>Yani, İkinci Dünya Savaşı öncesinde Türkiye’de bölüşüm meseleleri daha çok birince ve ikinci unsur çevresinde tartışılırken, son dönemlerde ve bugün, bölüşüm tartışmaları yapılırken birinci boyut daha az dikkate alınmakta, ilgi ikinci ve özellikle de üçüncü boyut üzerinde yoğunlaşmaktadır. </a:t>
            </a:r>
          </a:p>
          <a:p>
            <a:endParaRPr lang="tr-TR" dirty="0"/>
          </a:p>
        </p:txBody>
      </p:sp>
      <p:sp>
        <p:nvSpPr>
          <p:cNvPr id="4" name="Slayt Numarası Yer Tutucusu 3"/>
          <p:cNvSpPr>
            <a:spLocks noGrp="1"/>
          </p:cNvSpPr>
          <p:nvPr>
            <p:ph type="sldNum" sz="quarter" idx="12"/>
          </p:nvPr>
        </p:nvSpPr>
        <p:spPr/>
        <p:txBody>
          <a:bodyPr/>
          <a:lstStyle/>
          <a:p>
            <a:fld id="{836C382F-87BD-453C-800E-C4FE60A08479}" type="slidenum">
              <a:rPr lang="tr-TR" smtClean="0"/>
              <a:pPr/>
              <a:t>54</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864763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mj-lt"/>
              <a:buAutoNum type="alphaLcParenR"/>
            </a:pPr>
            <a:r>
              <a:rPr lang="tr-TR" b="1" i="1" dirty="0" smtClean="0">
                <a:effectLst>
                  <a:outerShdw blurRad="38100" dist="38100" dir="2700000" algn="tl">
                    <a:srgbClr val="000000">
                      <a:alpha val="43137"/>
                    </a:srgbClr>
                  </a:outerShdw>
                </a:effectLst>
              </a:rPr>
              <a:t>Tarım içi bölüşüm </a:t>
            </a:r>
          </a:p>
        </p:txBody>
      </p:sp>
      <p:sp>
        <p:nvSpPr>
          <p:cNvPr id="4" name="Slayt Numarası Yer Tutucusu 3"/>
          <p:cNvSpPr>
            <a:spLocks noGrp="1"/>
          </p:cNvSpPr>
          <p:nvPr>
            <p:ph type="sldNum" sz="quarter" idx="12"/>
          </p:nvPr>
        </p:nvSpPr>
        <p:spPr/>
        <p:txBody>
          <a:bodyPr/>
          <a:lstStyle/>
          <a:p>
            <a:fld id="{836C382F-87BD-453C-800E-C4FE60A08479}" type="slidenum">
              <a:rPr lang="tr-TR" smtClean="0"/>
              <a:pPr/>
              <a:t>55</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14340" y="2307345"/>
            <a:ext cx="7680491" cy="4550655"/>
          </a:xfrm>
          <a:prstGeom prst="rect">
            <a:avLst/>
          </a:prstGeom>
        </p:spPr>
      </p:pic>
    </p:spTree>
    <p:extLst>
      <p:ext uri="{BB962C8B-B14F-4D97-AF65-F5344CB8AC3E}">
        <p14:creationId xmlns:p14="http://schemas.microsoft.com/office/powerpoint/2010/main" xmlns="" val="20732834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4617" y="2209604"/>
            <a:ext cx="8761412" cy="3416300"/>
          </a:xfrm>
        </p:spPr>
        <p:txBody>
          <a:bodyPr/>
          <a:lstStyle/>
          <a:p>
            <a:pPr>
              <a:buFont typeface="+mj-lt"/>
              <a:buAutoNum type="alphaLcParenR" startAt="2"/>
            </a:pPr>
            <a:r>
              <a:rPr lang="tr-TR" b="1" i="1" dirty="0" smtClean="0">
                <a:effectLst>
                  <a:outerShdw blurRad="38100" dist="38100" dir="2700000" algn="tl">
                    <a:srgbClr val="000000">
                      <a:alpha val="43137"/>
                    </a:srgbClr>
                  </a:outerShdw>
                </a:effectLst>
              </a:rPr>
              <a:t>Tarım ile tarım-dışı sektörler arasındaki ortalama gelir farklılıkları </a:t>
            </a:r>
          </a:p>
        </p:txBody>
      </p:sp>
      <p:sp>
        <p:nvSpPr>
          <p:cNvPr id="4" name="Slayt Numarası Yer Tutucusu 3"/>
          <p:cNvSpPr>
            <a:spLocks noGrp="1"/>
          </p:cNvSpPr>
          <p:nvPr>
            <p:ph type="sldNum" sz="quarter" idx="12"/>
          </p:nvPr>
        </p:nvSpPr>
        <p:spPr/>
        <p:txBody>
          <a:bodyPr/>
          <a:lstStyle/>
          <a:p>
            <a:fld id="{836C382F-87BD-453C-800E-C4FE60A08479}" type="slidenum">
              <a:rPr lang="tr-TR" smtClean="0"/>
              <a:pPr/>
              <a:t>56</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25748" y="2597591"/>
            <a:ext cx="7992825" cy="4260409"/>
          </a:xfrm>
          <a:prstGeom prst="rect">
            <a:avLst/>
          </a:prstGeom>
        </p:spPr>
      </p:pic>
    </p:spTree>
    <p:extLst>
      <p:ext uri="{BB962C8B-B14F-4D97-AF65-F5344CB8AC3E}">
        <p14:creationId xmlns:p14="http://schemas.microsoft.com/office/powerpoint/2010/main" xmlns="" val="10495182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Font typeface="+mj-lt"/>
              <a:buAutoNum type="alphaLcParenR" startAt="3"/>
            </a:pPr>
            <a:r>
              <a:rPr lang="tr-TR" b="1" i="1" dirty="0" smtClean="0">
                <a:effectLst>
                  <a:outerShdw blurRad="38100" dist="38100" dir="2700000" algn="tl">
                    <a:srgbClr val="000000">
                      <a:alpha val="43137"/>
                    </a:srgbClr>
                  </a:outerShdw>
                </a:effectLst>
              </a:rPr>
              <a:t>Tarım-dışı sektör </a:t>
            </a:r>
          </a:p>
          <a:p>
            <a:pPr marL="0" indent="0">
              <a:buNone/>
            </a:pPr>
            <a:r>
              <a:rPr lang="tr-TR" b="1" i="1" dirty="0" smtClean="0">
                <a:effectLst>
                  <a:outerShdw blurRad="38100" dist="38100" dir="2700000" algn="tl">
                    <a:srgbClr val="000000">
                      <a:alpha val="43137"/>
                    </a:srgbClr>
                  </a:outerShdw>
                </a:effectLst>
              </a:rPr>
              <a:t>içindeki bölüşüm</a:t>
            </a:r>
          </a:p>
        </p:txBody>
      </p:sp>
      <p:sp>
        <p:nvSpPr>
          <p:cNvPr id="4" name="Slayt Numarası Yer Tutucusu 3"/>
          <p:cNvSpPr>
            <a:spLocks noGrp="1"/>
          </p:cNvSpPr>
          <p:nvPr>
            <p:ph type="sldNum" sz="quarter" idx="12"/>
          </p:nvPr>
        </p:nvSpPr>
        <p:spPr/>
        <p:txBody>
          <a:bodyPr/>
          <a:lstStyle/>
          <a:p>
            <a:fld id="{836C382F-87BD-453C-800E-C4FE60A08479}" type="slidenum">
              <a:rPr lang="tr-TR" smtClean="0"/>
              <a:pPr/>
              <a:t>57</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17118" y="2369163"/>
            <a:ext cx="7849577" cy="4488837"/>
          </a:xfrm>
          <a:prstGeom prst="rect">
            <a:avLst/>
          </a:prstGeom>
        </p:spPr>
      </p:pic>
    </p:spTree>
    <p:extLst>
      <p:ext uri="{BB962C8B-B14F-4D97-AF65-F5344CB8AC3E}">
        <p14:creationId xmlns:p14="http://schemas.microsoft.com/office/powerpoint/2010/main" xmlns="" val="20331466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3999431"/>
          </a:xfrm>
        </p:spPr>
        <p:txBody>
          <a:bodyPr>
            <a:normAutofit fontScale="92500" lnSpcReduction="20000"/>
          </a:bodyPr>
          <a:lstStyle/>
          <a:p>
            <a:pPr marL="0" indent="0" algn="just">
              <a:lnSpc>
                <a:spcPct val="150000"/>
              </a:lnSpc>
              <a:buNone/>
            </a:pPr>
            <a:r>
              <a:rPr lang="tr-TR" b="1" noProof="1" smtClean="0">
                <a:solidFill>
                  <a:srgbClr val="FF0000"/>
                </a:solidFill>
                <a:effectLst>
                  <a:outerShdw blurRad="38100" dist="38100" dir="2700000" algn="tl">
                    <a:srgbClr val="000000">
                      <a:alpha val="43137"/>
                    </a:srgbClr>
                  </a:outerShdw>
                </a:effectLst>
              </a:rPr>
              <a:t>Dört Dönemde Gelirin Bölüşümü </a:t>
            </a:r>
          </a:p>
          <a:p>
            <a:pPr algn="just">
              <a:lnSpc>
                <a:spcPct val="150000"/>
              </a:lnSpc>
              <a:buFont typeface="+mj-lt"/>
              <a:buAutoNum type="arabicPeriod"/>
            </a:pPr>
            <a:r>
              <a:rPr lang="tr-TR" b="1" i="1" noProof="1" smtClean="0">
                <a:solidFill>
                  <a:schemeClr val="tx1"/>
                </a:solidFill>
                <a:effectLst>
                  <a:outerShdw blurRad="38100" dist="38100" dir="2700000" algn="tl">
                    <a:srgbClr val="000000">
                      <a:alpha val="43137"/>
                    </a:srgbClr>
                  </a:outerShdw>
                </a:effectLst>
              </a:rPr>
              <a:t>19. Yüzyıl </a:t>
            </a:r>
          </a:p>
          <a:p>
            <a:pPr algn="just">
              <a:lnSpc>
                <a:spcPct val="150000"/>
              </a:lnSpc>
            </a:pPr>
            <a:r>
              <a:rPr lang="tr-TR" noProof="1" smtClean="0">
                <a:solidFill>
                  <a:schemeClr val="tx1"/>
                </a:solidFill>
              </a:rPr>
              <a:t>19.yy Türkiye ekonomisinin önemli bir özelliği, ortalama gelirin, örneğin 20. yy’ın ikinci yarısıyla karşılaştırıldığında, çok düşük olması ve nüfusun önemli bir bölümünün 20. yy’ın ikinci yarısının kıstaslarına göre tamamlanmış bir mutlak yoksulluk çizgisinin altında kalmasıdır. </a:t>
            </a:r>
          </a:p>
          <a:p>
            <a:pPr algn="just">
              <a:lnSpc>
                <a:spcPct val="150000"/>
              </a:lnSpc>
            </a:pPr>
            <a:r>
              <a:rPr lang="tr-TR" noProof="1" smtClean="0">
                <a:solidFill>
                  <a:schemeClr val="tx1"/>
                </a:solidFill>
              </a:rPr>
              <a:t>Yüzyıl boyunca ülke ölçeğinde gelir bölüşümünü etkileyen temel süreçler, gümrük duvarlarının düşük tutulduğu serbest ticaret ortamında geleneksel zanaatlerin gerilemesi ve ekonominin tarımda daha fazla uzmanlaşmaya yönelmesi oldu. </a:t>
            </a:r>
            <a:endParaRPr lang="tr-TR" noProof="1">
              <a:solidFill>
                <a:schemeClr val="tx1"/>
              </a:solidFill>
            </a:endParaRPr>
          </a:p>
        </p:txBody>
      </p:sp>
      <p:sp>
        <p:nvSpPr>
          <p:cNvPr id="4" name="Slayt Numarası Yer Tutucusu 3"/>
          <p:cNvSpPr>
            <a:spLocks noGrp="1"/>
          </p:cNvSpPr>
          <p:nvPr>
            <p:ph type="sldNum" sz="quarter" idx="12"/>
          </p:nvPr>
        </p:nvSpPr>
        <p:spPr/>
        <p:txBody>
          <a:bodyPr/>
          <a:lstStyle/>
          <a:p>
            <a:fld id="{836C382F-87BD-453C-800E-C4FE60A08479}" type="slidenum">
              <a:rPr lang="tr-TR" smtClean="0"/>
              <a:pPr/>
              <a:t>58</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612502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pPr>
            <a:r>
              <a:rPr lang="tr-TR" dirty="0" smtClean="0"/>
              <a:t>Fiyatlar tarım lehine gelişmiş, kentlerdeki </a:t>
            </a:r>
            <a:r>
              <a:rPr lang="tr-TR" dirty="0" err="1" smtClean="0"/>
              <a:t>zanaatler</a:t>
            </a:r>
            <a:r>
              <a:rPr lang="tr-TR" dirty="0" smtClean="0"/>
              <a:t> ithal mallarının baskısı altında gerilemiştir. </a:t>
            </a:r>
          </a:p>
          <a:p>
            <a:pPr algn="just">
              <a:lnSpc>
                <a:spcPct val="150000"/>
              </a:lnSpc>
            </a:pPr>
            <a:r>
              <a:rPr lang="tr-TR" dirty="0" smtClean="0"/>
              <a:t>Bu koşullarda kırlar ile kentler, tarım ile tarım-dışı kesimler arasındaki farklılıklar sınırlı kalmıştır. </a:t>
            </a:r>
          </a:p>
          <a:p>
            <a:endParaRPr lang="tr-TR" dirty="0"/>
          </a:p>
        </p:txBody>
      </p:sp>
      <p:sp>
        <p:nvSpPr>
          <p:cNvPr id="4" name="Slayt Numarası Yer Tutucusu 3"/>
          <p:cNvSpPr>
            <a:spLocks noGrp="1"/>
          </p:cNvSpPr>
          <p:nvPr>
            <p:ph type="sldNum" sz="quarter" idx="12"/>
          </p:nvPr>
        </p:nvSpPr>
        <p:spPr/>
        <p:txBody>
          <a:bodyPr/>
          <a:lstStyle/>
          <a:p>
            <a:fld id="{836C382F-87BD-453C-800E-C4FE60A08479}" type="slidenum">
              <a:rPr lang="tr-TR" smtClean="0"/>
              <a:pPr/>
              <a:t>59</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151763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4" y="2603500"/>
            <a:ext cx="9298081" cy="4057182"/>
          </a:xfrm>
        </p:spPr>
        <p:txBody>
          <a:bodyPr>
            <a:normAutofit fontScale="85000" lnSpcReduction="10000"/>
          </a:bodyPr>
          <a:lstStyle/>
          <a:p>
            <a:pPr algn="just">
              <a:lnSpc>
                <a:spcPct val="160000"/>
              </a:lnSpc>
            </a:pPr>
            <a:r>
              <a:rPr lang="tr-TR" noProof="1" smtClean="0"/>
              <a:t>Tüm gelişen ülkeler neoliberal politikaları benimsemedi.</a:t>
            </a:r>
          </a:p>
          <a:p>
            <a:pPr algn="just">
              <a:lnSpc>
                <a:spcPct val="160000"/>
              </a:lnSpc>
            </a:pPr>
            <a:r>
              <a:rPr lang="tr-TR" noProof="1" smtClean="0"/>
              <a:t>Doğu Asya’da az sayıda gelişen ülke 1960’lardan itibaren mamul mallar ihracatına yönelik politikalar sürdürmeye başlamıştı. </a:t>
            </a:r>
          </a:p>
          <a:p>
            <a:pPr algn="just">
              <a:lnSpc>
                <a:spcPct val="160000"/>
              </a:lnSpc>
            </a:pPr>
            <a:r>
              <a:rPr lang="tr-TR" noProof="1" smtClean="0"/>
              <a:t>Bu ülkeler, Japonya örneğini izleyerek, sanayileşme sürecinde devlet müdahaleciliğini güçlü biçimde kullanıyordu. </a:t>
            </a:r>
          </a:p>
          <a:p>
            <a:pPr algn="just">
              <a:lnSpc>
                <a:spcPct val="160000"/>
              </a:lnSpc>
            </a:pPr>
            <a:r>
              <a:rPr lang="tr-TR" noProof="1" smtClean="0"/>
              <a:t>1970’ler ve 1980’lerden itibaren Çin ve Hindistan da ihracata yönelik sanayileşme stratejisini devlet müdahaleciliği ile birleştiren ülkeler arasında katıldılar. </a:t>
            </a:r>
          </a:p>
          <a:p>
            <a:pPr algn="just">
              <a:lnSpc>
                <a:spcPct val="160000"/>
              </a:lnSpc>
            </a:pPr>
            <a:r>
              <a:rPr lang="tr-TR" noProof="1" smtClean="0"/>
              <a:t>Çok yüksek tasarruf ve yatırım oranları sayesinde önce Çin ve daha sonra Hindistan yüksek büyüme hızları yakaladılar. Böylece dünya ekonomisinin ağırlığı giderek Atlantik Okyanusu’nun iki kıyısından Doğu Asya’ya doğru kaymaya başladı. </a:t>
            </a:r>
          </a:p>
          <a:p>
            <a:pPr algn="just">
              <a:lnSpc>
                <a:spcPct val="160000"/>
              </a:lnSpc>
            </a:pPr>
            <a:endParaRPr lang="tr-TR" noProof="1" smtClean="0"/>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6</a:t>
            </a:fld>
            <a:endParaRPr lang="tr-TR"/>
          </a:p>
        </p:txBody>
      </p:sp>
    </p:spTree>
    <p:extLst>
      <p:ext uri="{BB962C8B-B14F-4D97-AF65-F5344CB8AC3E}">
        <p14:creationId xmlns:p14="http://schemas.microsoft.com/office/powerpoint/2010/main" xmlns="" val="3970772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4105308"/>
          </a:xfrm>
        </p:spPr>
        <p:txBody>
          <a:bodyPr>
            <a:normAutofit fontScale="85000" lnSpcReduction="10000"/>
          </a:bodyPr>
          <a:lstStyle/>
          <a:p>
            <a:pPr algn="just">
              <a:lnSpc>
                <a:spcPct val="160000"/>
              </a:lnSpc>
              <a:buFont typeface="+mj-lt"/>
              <a:buAutoNum type="arabicPeriod" startAt="2"/>
            </a:pPr>
            <a:r>
              <a:rPr lang="tr-TR" b="1" i="1" dirty="0" smtClean="0">
                <a:effectLst>
                  <a:outerShdw blurRad="38100" dist="38100" dir="2700000" algn="tl">
                    <a:srgbClr val="000000">
                      <a:alpha val="43137"/>
                    </a:srgbClr>
                  </a:outerShdw>
                </a:effectLst>
              </a:rPr>
              <a:t>Osmanlı’dan Cumhuriyet’e</a:t>
            </a:r>
          </a:p>
          <a:p>
            <a:pPr algn="just">
              <a:lnSpc>
                <a:spcPct val="160000"/>
              </a:lnSpc>
            </a:pPr>
            <a:r>
              <a:rPr lang="tr-TR" dirty="0" smtClean="0"/>
              <a:t>Cumhuriyet’in ilk yılları Türkiye ekonomisi için, 10 yıl boyunca neredeyse aralıksız süren savaşlardan sonra, açık ekonomi koşullarında hızlı bir toparlanma dönemi oldu. </a:t>
            </a:r>
          </a:p>
          <a:p>
            <a:pPr algn="just">
              <a:lnSpc>
                <a:spcPct val="160000"/>
              </a:lnSpc>
            </a:pPr>
            <a:r>
              <a:rPr lang="tr-TR" dirty="0" smtClean="0"/>
              <a:t>Ortalama gelirlerle birlikte hem tarımsal gelirlerdeki hem de ücretlerdeki artışlar, ekonomideki toparlanmanın kırlar ve kentlerdeki farklı kesimlere dengeli biçimde yansıdığına işaret ediyor. </a:t>
            </a:r>
          </a:p>
          <a:p>
            <a:pPr algn="just">
              <a:lnSpc>
                <a:spcPct val="160000"/>
              </a:lnSpc>
            </a:pPr>
            <a:r>
              <a:rPr lang="tr-TR" dirty="0" smtClean="0"/>
              <a:t>Kent ekonomisinde ücretler / kişi başına gelir oranı, bu alt-dönemde önceki ve sonraki alt-dönemlere kıyasla bir hayli düşük seyretmiştir. </a:t>
            </a:r>
          </a:p>
          <a:p>
            <a:pPr algn="just">
              <a:lnSpc>
                <a:spcPct val="160000"/>
              </a:lnSpc>
            </a:pPr>
            <a:r>
              <a:rPr lang="tr-TR" dirty="0" smtClean="0"/>
              <a:t>Yani kent-kır arasındaki eşitsizliklerin yanı sıra kent ekonomisi içinde de eşitsizlikler arttı. </a:t>
            </a:r>
          </a:p>
          <a:p>
            <a:endParaRPr lang="tr-TR" dirty="0"/>
          </a:p>
        </p:txBody>
      </p:sp>
      <p:sp>
        <p:nvSpPr>
          <p:cNvPr id="4" name="Slayt Numarası Yer Tutucusu 3"/>
          <p:cNvSpPr>
            <a:spLocks noGrp="1"/>
          </p:cNvSpPr>
          <p:nvPr>
            <p:ph type="sldNum" sz="quarter" idx="12"/>
          </p:nvPr>
        </p:nvSpPr>
        <p:spPr/>
        <p:txBody>
          <a:bodyPr/>
          <a:lstStyle/>
          <a:p>
            <a:fld id="{836C382F-87BD-453C-800E-C4FE60A08479}" type="slidenum">
              <a:rPr lang="tr-TR" smtClean="0"/>
              <a:pPr/>
              <a:t>60</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5743271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pPr>
            <a:r>
              <a:rPr lang="tr-TR" dirty="0" smtClean="0"/>
              <a:t>Cumhuriyetle birlikte sağlık ve eğitim alanlarında iyileşmeler yaşandı, doğumda yaşam beklentisi ve okuryazarlık oranı yükselmeye başladı.</a:t>
            </a:r>
          </a:p>
          <a:p>
            <a:pPr algn="just">
              <a:lnSpc>
                <a:spcPct val="150000"/>
              </a:lnSpc>
            </a:pPr>
            <a:r>
              <a:rPr lang="tr-TR" dirty="0" smtClean="0"/>
              <a:t>Doğumda yaşam beklentisinin kırlarla kentler arasında nasıl dağıldığı bilinmemekle birlikte bebek ölüm oranlarının kırsal alanlarda daha yüksek olduğu söylenebilir. </a:t>
            </a:r>
          </a:p>
          <a:p>
            <a:pPr algn="just">
              <a:lnSpc>
                <a:spcPct val="150000"/>
              </a:lnSpc>
            </a:pPr>
            <a:r>
              <a:rPr lang="tr-TR" dirty="0" smtClean="0"/>
              <a:t>Okuryazarlık oranı da kentliler arasında daha hızlı artarken, hem kırlarda hem de kentlerde kadınlar erkeklerden çok geride kaldılar. </a:t>
            </a:r>
            <a:endParaRPr lang="tr-TR" dirty="0"/>
          </a:p>
        </p:txBody>
      </p:sp>
      <p:sp>
        <p:nvSpPr>
          <p:cNvPr id="4" name="Slayt Numarası Yer Tutucusu 3"/>
          <p:cNvSpPr>
            <a:spLocks noGrp="1"/>
          </p:cNvSpPr>
          <p:nvPr>
            <p:ph type="sldNum" sz="quarter" idx="12"/>
          </p:nvPr>
        </p:nvSpPr>
        <p:spPr/>
        <p:txBody>
          <a:bodyPr/>
          <a:lstStyle/>
          <a:p>
            <a:fld id="{836C382F-87BD-453C-800E-C4FE60A08479}" type="slidenum">
              <a:rPr lang="tr-TR" smtClean="0"/>
              <a:pPr/>
              <a:t>61</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225457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153435"/>
          </a:xfrm>
        </p:spPr>
        <p:txBody>
          <a:bodyPr>
            <a:normAutofit fontScale="85000" lnSpcReduction="20000"/>
          </a:bodyPr>
          <a:lstStyle/>
          <a:p>
            <a:pPr algn="just">
              <a:lnSpc>
                <a:spcPct val="160000"/>
              </a:lnSpc>
              <a:buFont typeface="+mj-lt"/>
              <a:buAutoNum type="arabicPeriod" startAt="3"/>
            </a:pPr>
            <a:r>
              <a:rPr lang="tr-TR" b="1" i="1" noProof="1" smtClean="0">
                <a:effectLst>
                  <a:outerShdw blurRad="38100" dist="38100" dir="2700000" algn="tl">
                    <a:srgbClr val="000000">
                      <a:alpha val="43137"/>
                    </a:srgbClr>
                  </a:outerShdw>
                </a:effectLst>
              </a:rPr>
              <a:t>İkinci Dünya Savaşı Sonrası</a:t>
            </a:r>
          </a:p>
          <a:p>
            <a:pPr algn="just">
              <a:lnSpc>
                <a:spcPct val="160000"/>
              </a:lnSpc>
            </a:pPr>
            <a:r>
              <a:rPr lang="tr-TR" noProof="1" smtClean="0">
                <a:solidFill>
                  <a:schemeClr val="tx1"/>
                </a:solidFill>
              </a:rPr>
              <a:t>İkinci Dünya Savaşı sonrasındaki onyıllarda göreli fiyatların bir önceki döneme kıyasla daha fazla tarım lehine seyretmesi sadece dünya ölçeğindeki eğilimlerin bir sonucu değildir. </a:t>
            </a:r>
          </a:p>
          <a:p>
            <a:pPr algn="just">
              <a:lnSpc>
                <a:spcPct val="160000"/>
              </a:lnSpc>
            </a:pPr>
            <a:r>
              <a:rPr lang="tr-TR" noProof="1" smtClean="0">
                <a:solidFill>
                  <a:schemeClr val="tx1"/>
                </a:solidFill>
              </a:rPr>
              <a:t>Ülke içindeki göreli fiyat hareketleri, çok partili siyasi rejime geçildikten sonra tarımsal üreticilerin oylarının ağırlığını da yansıtmaktadır. </a:t>
            </a:r>
          </a:p>
          <a:p>
            <a:pPr algn="just">
              <a:lnSpc>
                <a:spcPct val="160000"/>
              </a:lnSpc>
            </a:pPr>
            <a:r>
              <a:rPr lang="tr-TR" noProof="1" smtClean="0">
                <a:solidFill>
                  <a:schemeClr val="tx1"/>
                </a:solidFill>
              </a:rPr>
              <a:t>Göreli fiyatların tarım lehine seyretmesi, en çok büyük ölçekli üreticilerin işine yaradı, özellikle erken dönemlerde tarım kesimi pazara yönelik üretim yapanlarla yapmayanlar arasındaki çizgi eşitsizlikleri arttırdı. </a:t>
            </a:r>
          </a:p>
          <a:p>
            <a:pPr algn="just">
              <a:lnSpc>
                <a:spcPct val="160000"/>
              </a:lnSpc>
            </a:pPr>
            <a:r>
              <a:rPr lang="tr-TR" noProof="1" smtClean="0">
                <a:solidFill>
                  <a:schemeClr val="tx1"/>
                </a:solidFill>
              </a:rPr>
              <a:t>Göreli fiyatlardaki tarım lehine eğilim ayrıca orta ve küçük üreticileri de piyasa ilişkileri içine çekti. </a:t>
            </a:r>
          </a:p>
        </p:txBody>
      </p:sp>
      <p:sp>
        <p:nvSpPr>
          <p:cNvPr id="4" name="Slayt Numarası Yer Tutucusu 3"/>
          <p:cNvSpPr>
            <a:spLocks noGrp="1"/>
          </p:cNvSpPr>
          <p:nvPr>
            <p:ph type="sldNum" sz="quarter" idx="12"/>
          </p:nvPr>
        </p:nvSpPr>
        <p:spPr/>
        <p:txBody>
          <a:bodyPr/>
          <a:lstStyle/>
          <a:p>
            <a:fld id="{836C382F-87BD-453C-800E-C4FE60A08479}" type="slidenum">
              <a:rPr lang="tr-TR" smtClean="0"/>
              <a:pPr/>
              <a:t>62</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332832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182311"/>
          </a:xfrm>
        </p:spPr>
        <p:txBody>
          <a:bodyPr>
            <a:normAutofit fontScale="85000" lnSpcReduction="10000"/>
          </a:bodyPr>
          <a:lstStyle/>
          <a:p>
            <a:pPr algn="just">
              <a:lnSpc>
                <a:spcPct val="160000"/>
              </a:lnSpc>
            </a:pPr>
            <a:r>
              <a:rPr lang="tr-TR" noProof="1" smtClean="0"/>
              <a:t>Bu dönemde, kent ekonomisinde önemli verimlilik artışları gerçekleşti. </a:t>
            </a:r>
          </a:p>
          <a:p>
            <a:pPr algn="just">
              <a:lnSpc>
                <a:spcPct val="160000"/>
              </a:lnSpc>
            </a:pPr>
            <a:r>
              <a:rPr lang="tr-TR" noProof="1" smtClean="0"/>
              <a:t>Ancak, tarım kesiminde verimlilik ve gelir artışları kent ekonomisinin gerisinde kalmadı, hatta emeğin tarım-dışına kayması sürecinin hızlanmasıyla birlikte, tarımda emek verimliliği ve ortalama gelirler kent ekonomisinden daha hızlı artmaya başladı. </a:t>
            </a:r>
          </a:p>
          <a:p>
            <a:pPr algn="just">
              <a:lnSpc>
                <a:spcPct val="160000"/>
              </a:lnSpc>
            </a:pPr>
            <a:r>
              <a:rPr lang="tr-TR" noProof="1" smtClean="0"/>
              <a:t>Bu dönemde, ücret / ortalama gelir oranı da yükselme gösterdi. </a:t>
            </a:r>
          </a:p>
          <a:p>
            <a:pPr algn="just">
              <a:lnSpc>
                <a:spcPct val="160000"/>
              </a:lnSpc>
            </a:pPr>
            <a:r>
              <a:rPr lang="tr-TR" noProof="1" smtClean="0"/>
              <a:t>Kısacası, 30-35 yıllık bu dönemde, gelirin bir önceki ve sonraki dönemlere kıyasla daha eşit biçimde bölüşülmesini sadece demokrasiye geçiş ve kırlarda tarımsal üreticilerin, kentlerde de emeğin siyasal gücünün artmasıyla açıklamak yeterli olmaz.</a:t>
            </a:r>
          </a:p>
          <a:p>
            <a:pPr algn="just">
              <a:lnSpc>
                <a:spcPct val="160000"/>
              </a:lnSpc>
            </a:pPr>
            <a:r>
              <a:rPr lang="tr-TR" noProof="1" smtClean="0"/>
              <a:t>Bretton Woods’da oluşturulan ve ulusal ekonomilere bir hayli özerklik ve koruma sağlayan Keynes’ci düzenin katkısı da unutulmamalıdır. </a:t>
            </a:r>
            <a:endParaRPr lang="tr-TR" noProof="1"/>
          </a:p>
        </p:txBody>
      </p:sp>
      <p:sp>
        <p:nvSpPr>
          <p:cNvPr id="4" name="Slayt Numarası Yer Tutucusu 3"/>
          <p:cNvSpPr>
            <a:spLocks noGrp="1"/>
          </p:cNvSpPr>
          <p:nvPr>
            <p:ph type="sldNum" sz="quarter" idx="12"/>
          </p:nvPr>
        </p:nvSpPr>
        <p:spPr/>
        <p:txBody>
          <a:bodyPr/>
          <a:lstStyle/>
          <a:p>
            <a:fld id="{836C382F-87BD-453C-800E-C4FE60A08479}" type="slidenum">
              <a:rPr lang="tr-TR" smtClean="0"/>
              <a:pPr/>
              <a:t>63</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611063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pPr>
            <a:r>
              <a:rPr lang="tr-TR" dirty="0" smtClean="0"/>
              <a:t>Bu dönemde, sağlık ve eğitim alanındaki varlıklı-yoksul, kır-kent ve kadın-erkek eşitsizlikleri devam etti. </a:t>
            </a:r>
          </a:p>
          <a:p>
            <a:pPr algn="just">
              <a:lnSpc>
                <a:spcPct val="150000"/>
              </a:lnSpc>
            </a:pPr>
            <a:r>
              <a:rPr lang="tr-TR" dirty="0" smtClean="0"/>
              <a:t>Sağlık ve eğitim alanında sağlanan iyileşmelerin nasıl dağıldığı konusundaki bilgiler sınırlı olmakla birlikte, doğumda yaşam beklentisi yükselirken, özellikle erken yıllarda en hızlı artışların sağlık hizmetlerinin daha yaygın olarak sağlandığı kentler ile batı ve kıyı bölgelerinde gerçekleştiği söylenebilir. </a:t>
            </a:r>
            <a:endParaRPr lang="tr-TR" dirty="0"/>
          </a:p>
        </p:txBody>
      </p:sp>
      <p:sp>
        <p:nvSpPr>
          <p:cNvPr id="4" name="Slayt Numarası Yer Tutucusu 3"/>
          <p:cNvSpPr>
            <a:spLocks noGrp="1"/>
          </p:cNvSpPr>
          <p:nvPr>
            <p:ph type="sldNum" sz="quarter" idx="12"/>
          </p:nvPr>
        </p:nvSpPr>
        <p:spPr/>
        <p:txBody>
          <a:bodyPr/>
          <a:lstStyle/>
          <a:p>
            <a:fld id="{836C382F-87BD-453C-800E-C4FE60A08479}" type="slidenum">
              <a:rPr lang="tr-TR" smtClean="0"/>
              <a:pPr/>
              <a:t>64</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13218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182311"/>
          </a:xfrm>
        </p:spPr>
        <p:txBody>
          <a:bodyPr>
            <a:normAutofit fontScale="85000" lnSpcReduction="20000"/>
          </a:bodyPr>
          <a:lstStyle/>
          <a:p>
            <a:pPr algn="just">
              <a:lnSpc>
                <a:spcPct val="160000"/>
              </a:lnSpc>
              <a:buFont typeface="+mj-lt"/>
              <a:buAutoNum type="arabicPeriod" startAt="4"/>
            </a:pPr>
            <a:r>
              <a:rPr lang="tr-TR" b="1" i="1" noProof="1" smtClean="0">
                <a:effectLst>
                  <a:outerShdw blurRad="38100" dist="38100" dir="2700000" algn="tl">
                    <a:srgbClr val="000000">
                      <a:alpha val="43137"/>
                    </a:srgbClr>
                  </a:outerShdw>
                </a:effectLst>
              </a:rPr>
              <a:t>Neoliberal Politikalar ve Küreselleşme Dönemi</a:t>
            </a:r>
          </a:p>
          <a:p>
            <a:pPr algn="just">
              <a:lnSpc>
                <a:spcPct val="160000"/>
              </a:lnSpc>
            </a:pPr>
            <a:r>
              <a:rPr lang="tr-TR" noProof="1" smtClean="0"/>
              <a:t>Bu dönemin gelir bölüşümü açısından en önemli özelliği, Bretton Woods döneminin müdahaleci ve ulusal ekonomilere daha fazla faaliyet alanı sağlayan kurum ve politikalarının yerini piyasa süreçlerine daha fazla ağırlık veren neoliberal politikaların almasıdır. </a:t>
            </a:r>
          </a:p>
          <a:p>
            <a:pPr algn="just">
              <a:lnSpc>
                <a:spcPct val="160000"/>
              </a:lnSpc>
            </a:pPr>
            <a:r>
              <a:rPr lang="tr-TR" noProof="1" smtClean="0"/>
              <a:t>Başka ülkelerin yanı sıra Türkiye’de de neoliberal politikalara geçişle birlikte merkezi bütçedeki açıkların sürdürülmesi güçleşti, mali disiplin daha sık kullanılan bir deyim ve öncelik oldu. </a:t>
            </a:r>
          </a:p>
          <a:p>
            <a:pPr algn="just">
              <a:lnSpc>
                <a:spcPct val="160000"/>
              </a:lnSpc>
            </a:pPr>
            <a:r>
              <a:rPr lang="tr-TR" noProof="1" smtClean="0"/>
              <a:t>Bu koşullarda devletin tarımsal üreticilerin ve başka kesimlerin gelirlerini arttırmak için müdahale etmesi ve bütçe üzerinde yük oluşturan diğer popülizm uygulamaları tümüyle ortadan kalkmasa bile bir hayli azaldı. </a:t>
            </a:r>
            <a:endParaRPr lang="tr-TR" noProof="1"/>
          </a:p>
        </p:txBody>
      </p:sp>
      <p:sp>
        <p:nvSpPr>
          <p:cNvPr id="4" name="Slayt Numarası Yer Tutucusu 3"/>
          <p:cNvSpPr>
            <a:spLocks noGrp="1"/>
          </p:cNvSpPr>
          <p:nvPr>
            <p:ph type="sldNum" sz="quarter" idx="12"/>
          </p:nvPr>
        </p:nvSpPr>
        <p:spPr/>
        <p:txBody>
          <a:bodyPr/>
          <a:lstStyle/>
          <a:p>
            <a:fld id="{836C382F-87BD-453C-800E-C4FE60A08479}" type="slidenum">
              <a:rPr lang="tr-TR" smtClean="0"/>
              <a:pPr/>
              <a:t>65</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6280458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pPr>
            <a:r>
              <a:rPr lang="tr-TR" dirty="0" smtClean="0"/>
              <a:t>Bu dönemde, kent ekonomisindeki ücretlerin ortalama gelire oranı, 1970’lerin sonlarında doruğuna ulaştıktan sonra, bu dönemde gerileme eğilimi içine girdi. </a:t>
            </a:r>
          </a:p>
          <a:p>
            <a:pPr algn="just">
              <a:lnSpc>
                <a:spcPct val="150000"/>
              </a:lnSpc>
            </a:pPr>
            <a:r>
              <a:rPr lang="tr-TR" dirty="0" smtClean="0"/>
              <a:t>1990’larda artan bütçe açıkları ile yükselen enflasyon ve onlardan da hızlı artan faizler ve sık sık tekrarlanan iktisadi krizler, kent ekonomisindeki gelir eşitsizliklerinin artmasında önemli rol oynadı. </a:t>
            </a:r>
          </a:p>
          <a:p>
            <a:endParaRPr lang="tr-TR" dirty="0"/>
          </a:p>
        </p:txBody>
      </p:sp>
      <p:sp>
        <p:nvSpPr>
          <p:cNvPr id="4" name="Slayt Numarası Yer Tutucusu 3"/>
          <p:cNvSpPr>
            <a:spLocks noGrp="1"/>
          </p:cNvSpPr>
          <p:nvPr>
            <p:ph type="sldNum" sz="quarter" idx="12"/>
          </p:nvPr>
        </p:nvSpPr>
        <p:spPr/>
        <p:txBody>
          <a:bodyPr/>
          <a:lstStyle/>
          <a:p>
            <a:fld id="{836C382F-87BD-453C-800E-C4FE60A08479}" type="slidenum">
              <a:rPr lang="tr-TR" smtClean="0"/>
              <a:pPr/>
              <a:t>66</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3209292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4009056"/>
          </a:xfrm>
        </p:spPr>
        <p:txBody>
          <a:bodyPr>
            <a:normAutofit fontScale="85000" lnSpcReduction="10000"/>
          </a:bodyPr>
          <a:lstStyle/>
          <a:p>
            <a:pPr algn="just">
              <a:lnSpc>
                <a:spcPct val="160000"/>
              </a:lnSpc>
            </a:pPr>
            <a:r>
              <a:rPr lang="tr-TR" noProof="1" smtClean="0"/>
              <a:t>AKP döneminde ise bir yandan ortalama gelirlerde %30’u aşan artışlar, öte yandan da kamu kesimi borçlarının ve faiz ödemelerinin azaltılmasından sonra sağlık ve sosyal yardım harcamalarındaki artışlar sayesinde 1990’larda artan yoksulluk bir miktar azaldı. </a:t>
            </a:r>
          </a:p>
          <a:p>
            <a:pPr algn="just">
              <a:lnSpc>
                <a:spcPct val="160000"/>
              </a:lnSpc>
            </a:pPr>
            <a:r>
              <a:rPr lang="tr-TR" noProof="1" smtClean="0"/>
              <a:t>Ancak 2001 sonrasında ücretlerin satın alım gücünün kişi başına gelirlerden çok daha az artması, iktisadi büyümenin sağladığı ek gelirin kent ekonomisi içinde eşitsiz bir biçimde paylaşıldığını göstermektedir. </a:t>
            </a:r>
          </a:p>
          <a:p>
            <a:pPr algn="just">
              <a:lnSpc>
                <a:spcPct val="160000"/>
              </a:lnSpc>
            </a:pPr>
            <a:r>
              <a:rPr lang="tr-TR" noProof="1" smtClean="0"/>
              <a:t>Neoliberal politikalar döneminde gelirin bölüşümüne toplu olarak bakıldığında, kent ekonomisi içinde emeğin payının büyük ölçüde gerilediği görülüyor. </a:t>
            </a:r>
          </a:p>
          <a:p>
            <a:pPr algn="just">
              <a:lnSpc>
                <a:spcPct val="160000"/>
              </a:lnSpc>
            </a:pPr>
            <a:r>
              <a:rPr lang="tr-TR" noProof="1" smtClean="0"/>
              <a:t>Gelir bölüşümünde artan eşitsizliklerin en önemli unsuru, kent ekonomisi içindeki eşitsizlikler oldu (Bu durum dünya ölçeğinde pek çok ülke ile paralellik gösteriyor). </a:t>
            </a:r>
            <a:endParaRPr lang="tr-TR" noProof="1"/>
          </a:p>
        </p:txBody>
      </p:sp>
      <p:sp>
        <p:nvSpPr>
          <p:cNvPr id="4" name="Slayt Numarası Yer Tutucusu 3"/>
          <p:cNvSpPr>
            <a:spLocks noGrp="1"/>
          </p:cNvSpPr>
          <p:nvPr>
            <p:ph type="sldNum" sz="quarter" idx="12"/>
          </p:nvPr>
        </p:nvSpPr>
        <p:spPr/>
        <p:txBody>
          <a:bodyPr/>
          <a:lstStyle/>
          <a:p>
            <a:fld id="{836C382F-87BD-453C-800E-C4FE60A08479}" type="slidenum">
              <a:rPr lang="tr-TR" smtClean="0"/>
              <a:pPr/>
              <a:t>67</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37811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lnSpc>
                <a:spcPct val="150000"/>
              </a:lnSpc>
              <a:buNone/>
            </a:pPr>
            <a:r>
              <a:rPr lang="tr-TR" b="1" dirty="0" smtClean="0">
                <a:solidFill>
                  <a:srgbClr val="FF0000"/>
                </a:solidFill>
                <a:effectLst>
                  <a:outerShdw blurRad="38100" dist="38100" dir="2700000" algn="tl">
                    <a:srgbClr val="000000">
                      <a:alpha val="43137"/>
                    </a:srgbClr>
                  </a:outerShdw>
                </a:effectLst>
              </a:rPr>
              <a:t>Kadın-Erkek Eşitsizlikleri </a:t>
            </a:r>
          </a:p>
          <a:p>
            <a:pPr algn="just">
              <a:lnSpc>
                <a:spcPct val="150000"/>
              </a:lnSpc>
            </a:pPr>
            <a:r>
              <a:rPr lang="tr-TR" dirty="0" smtClean="0">
                <a:solidFill>
                  <a:schemeClr val="tx1"/>
                </a:solidFill>
              </a:rPr>
              <a:t>Türkiye insani gelişme endeksinde olduğu gibi kadın-erkek eşitsizliklerinde de dünya sıralamalarında ortalarda, kendi gelir grubundaki ülkeler arasında ise ortalamanın altındadır.</a:t>
            </a:r>
          </a:p>
          <a:p>
            <a:pPr algn="just">
              <a:lnSpc>
                <a:spcPct val="150000"/>
              </a:lnSpc>
            </a:pPr>
            <a:r>
              <a:rPr lang="tr-TR" noProof="1" smtClean="0">
                <a:solidFill>
                  <a:schemeClr val="tx1"/>
                </a:solidFill>
              </a:rPr>
              <a:t>Birleşmiş Milletler’in 2010 yılı kadın-erkek eşitsizlikleri sıralamasında Türkiye 146 ülke arasında 77. sıradadır (United Nations Development Programme, 2011). </a:t>
            </a:r>
            <a:endParaRPr lang="tr-TR" noProof="1">
              <a:solidFill>
                <a:schemeClr val="tx1"/>
              </a:solidFill>
            </a:endParaRPr>
          </a:p>
        </p:txBody>
      </p:sp>
      <p:sp>
        <p:nvSpPr>
          <p:cNvPr id="4" name="Slayt Numarası Yer Tutucusu 3"/>
          <p:cNvSpPr>
            <a:spLocks noGrp="1"/>
          </p:cNvSpPr>
          <p:nvPr>
            <p:ph type="sldNum" sz="quarter" idx="12"/>
          </p:nvPr>
        </p:nvSpPr>
        <p:spPr/>
        <p:txBody>
          <a:bodyPr/>
          <a:lstStyle/>
          <a:p>
            <a:fld id="{836C382F-87BD-453C-800E-C4FE60A08479}" type="slidenum">
              <a:rPr lang="tr-TR" smtClean="0"/>
              <a:pPr/>
              <a:t>68</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100960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lnSpc>
                <a:spcPct val="150000"/>
              </a:lnSpc>
            </a:pPr>
            <a:r>
              <a:rPr lang="tr-TR" dirty="0" smtClean="0"/>
              <a:t>Türkiye’de 2010 yılında erkeklerin işgücüne katılım oranı %72 iken, aynı oran kadınlar arasında sadece %28 idi. </a:t>
            </a:r>
          </a:p>
          <a:p>
            <a:pPr algn="just">
              <a:lnSpc>
                <a:spcPct val="150000"/>
              </a:lnSpc>
            </a:pPr>
            <a:r>
              <a:rPr lang="tr-TR" dirty="0" smtClean="0"/>
              <a:t>Türkiye’de kadınların işgücüne katılım oranları, Avrupa Birliği üyesi ülkelerin tümünün gerisinde olmakla kalmıyor, nüfusunun önemli bir bölümü Müslüman olan ülkeler de dahil olmak üzere, tüm dünya ülkeleri arasında görülen en düşük oranlar. </a:t>
            </a:r>
          </a:p>
          <a:p>
            <a:endParaRPr lang="tr-TR" dirty="0"/>
          </a:p>
        </p:txBody>
      </p:sp>
      <p:sp>
        <p:nvSpPr>
          <p:cNvPr id="4" name="Slayt Numarası Yer Tutucusu 3"/>
          <p:cNvSpPr>
            <a:spLocks noGrp="1"/>
          </p:cNvSpPr>
          <p:nvPr>
            <p:ph type="sldNum" sz="quarter" idx="12"/>
          </p:nvPr>
        </p:nvSpPr>
        <p:spPr/>
        <p:txBody>
          <a:bodyPr/>
          <a:lstStyle/>
          <a:p>
            <a:fld id="{836C382F-87BD-453C-800E-C4FE60A08479}" type="slidenum">
              <a:rPr lang="tr-TR" smtClean="0"/>
              <a:pPr/>
              <a:t>69</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br>
              <a:rPr lang="tr-TR" b="1" noProof="1" smtClean="0">
                <a:effectLst>
                  <a:outerShdw blurRad="38100" dist="38100" dir="2700000" algn="tl">
                    <a:srgbClr val="000000">
                      <a:alpha val="43137"/>
                    </a:srgbClr>
                  </a:outerShdw>
                </a:effectLst>
              </a:rPr>
            </a:br>
            <a:r>
              <a:rPr lang="tr-TR" sz="2400" b="1" noProof="1" smtClean="0">
                <a:effectLst>
                  <a:outerShdw blurRad="38100" dist="38100" dir="2700000" algn="tl">
                    <a:srgbClr val="000000">
                      <a:alpha val="43137"/>
                    </a:srgbClr>
                  </a:outerShdw>
                </a:effectLst>
              </a:rPr>
              <a:t>-Son 200 Yılda Türkiye’de Eşitsizlikler</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348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4086058"/>
          </a:xfrm>
        </p:spPr>
        <p:txBody>
          <a:bodyPr>
            <a:normAutofit fontScale="92500" lnSpcReduction="10000"/>
          </a:bodyPr>
          <a:lstStyle/>
          <a:p>
            <a:pPr marL="0" indent="0">
              <a:buNone/>
            </a:pPr>
            <a:r>
              <a:rPr lang="tr-TR" sz="1900" b="1" dirty="0" smtClean="0">
                <a:solidFill>
                  <a:srgbClr val="FF0000"/>
                </a:solidFill>
                <a:effectLst>
                  <a:outerShdw blurRad="38100" dist="38100" dir="2700000" algn="tl">
                    <a:srgbClr val="000000">
                      <a:alpha val="43137"/>
                    </a:srgbClr>
                  </a:outerShdw>
                </a:effectLst>
              </a:rPr>
              <a:t>Türkiye’de </a:t>
            </a:r>
            <a:r>
              <a:rPr lang="tr-TR" sz="1900" b="1" noProof="1" smtClean="0">
                <a:solidFill>
                  <a:srgbClr val="FF0000"/>
                </a:solidFill>
                <a:effectLst>
                  <a:outerShdw blurRad="38100" dist="38100" dir="2700000" algn="tl">
                    <a:srgbClr val="000000">
                      <a:alpha val="43137"/>
                    </a:srgbClr>
                  </a:outerShdw>
                </a:effectLst>
              </a:rPr>
              <a:t>Neoliberal Politikalar</a:t>
            </a:r>
          </a:p>
          <a:p>
            <a:pPr algn="just">
              <a:lnSpc>
                <a:spcPct val="150000"/>
              </a:lnSpc>
            </a:pPr>
            <a:r>
              <a:rPr lang="tr-TR" noProof="1" smtClean="0">
                <a:solidFill>
                  <a:schemeClr val="tx1"/>
                </a:solidFill>
              </a:rPr>
              <a:t>Türkiye, yaşadığı  siyasal istikrarsızlıkların da etkisiyle, 1970’li yılları yapay önlemlerle, sorunların derinine inmeden, varolan yapıları ve modeli koruyarak geçiştirmeye çalışmış, sonuçta çok daha derin ve yoğun bir bunalımla karşı karşıya kalmıştı. </a:t>
            </a:r>
          </a:p>
          <a:p>
            <a:pPr algn="just">
              <a:lnSpc>
                <a:spcPct val="150000"/>
              </a:lnSpc>
            </a:pPr>
            <a:r>
              <a:rPr lang="tr-TR" noProof="1" smtClean="0">
                <a:solidFill>
                  <a:schemeClr val="tx1"/>
                </a:solidFill>
              </a:rPr>
              <a:t>İthalat ve üretimde sıkıntıların yaşandığı, kıtlıkların ve darlıkların yaygınlaştığı, yüksek enflasyon ve derin bir bunalım ortamında iş başına gelen Süleyman Demirel başbakanlığındaki azınlık hükümeti, 24 Ocak 1980 tarihinde kapsamlı ve beklenmedik boyutlarda  radikal bir istikrar ve liberalleşme programını açıklayarak yürürlüğe koydu. </a:t>
            </a:r>
            <a:endParaRPr lang="tr-TR" noProof="1">
              <a:solidFill>
                <a:schemeClr val="tx1"/>
              </a:solidFill>
            </a:endParaRPr>
          </a:p>
        </p:txBody>
      </p:sp>
      <p:sp>
        <p:nvSpPr>
          <p:cNvPr id="4" name="Unvan 1"/>
          <p:cNvSpPr txBox="1">
            <a:spLocks/>
          </p:cNvSpPr>
          <p:nvPr/>
        </p:nvSpPr>
        <p:spPr bwMode="gray">
          <a:xfrm>
            <a:off x="1307353" y="1039441"/>
            <a:ext cx="876141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7</a:t>
            </a:fld>
            <a:endParaRPr lang="tr-TR"/>
          </a:p>
        </p:txBody>
      </p:sp>
    </p:spTree>
    <p:extLst>
      <p:ext uri="{BB962C8B-B14F-4D97-AF65-F5344CB8AC3E}">
        <p14:creationId xmlns:p14="http://schemas.microsoft.com/office/powerpoint/2010/main" xmlns="" val="10334026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124559"/>
          </a:xfrm>
        </p:spPr>
        <p:txBody>
          <a:bodyPr>
            <a:normAutofit lnSpcReduction="10000"/>
          </a:bodyPr>
          <a:lstStyle/>
          <a:p>
            <a:pPr marL="0" indent="0" algn="just">
              <a:lnSpc>
                <a:spcPct val="150000"/>
              </a:lnSpc>
              <a:buNone/>
            </a:pPr>
            <a:r>
              <a:rPr lang="tr-TR" b="1" dirty="0" smtClean="0">
                <a:solidFill>
                  <a:srgbClr val="FF0000"/>
                </a:solidFill>
                <a:effectLst>
                  <a:outerShdw blurRad="38100" dist="38100" dir="2700000" algn="tl">
                    <a:srgbClr val="000000">
                      <a:alpha val="43137"/>
                    </a:srgbClr>
                  </a:outerShdw>
                </a:effectLst>
              </a:rPr>
              <a:t>200 Yıllık İktisadi Büyüme ve Gelişmenin Boyutları</a:t>
            </a:r>
          </a:p>
          <a:p>
            <a:pPr algn="just">
              <a:lnSpc>
                <a:spcPct val="150000"/>
              </a:lnSpc>
            </a:pPr>
            <a:r>
              <a:rPr lang="tr-TR" dirty="0" smtClean="0">
                <a:solidFill>
                  <a:schemeClr val="tx1"/>
                </a:solidFill>
              </a:rPr>
              <a:t>Türkiye’de iktisadi </a:t>
            </a:r>
            <a:r>
              <a:rPr lang="tr-TR" noProof="1" smtClean="0">
                <a:solidFill>
                  <a:schemeClr val="tx1"/>
                </a:solidFill>
              </a:rPr>
              <a:t>büyüme süreci 19. yy’da başladı ve tüm dünyada olduğu gibi Türkiye’de de iktisadi büyüme hızı İkinci Dünya Savaşı’ndan sonra yükseldi.</a:t>
            </a:r>
          </a:p>
          <a:p>
            <a:pPr algn="just">
              <a:lnSpc>
                <a:spcPct val="150000"/>
              </a:lnSpc>
            </a:pPr>
            <a:r>
              <a:rPr lang="tr-TR" noProof="1" smtClean="0">
                <a:solidFill>
                  <a:schemeClr val="tx1"/>
                </a:solidFill>
              </a:rPr>
              <a:t>Kişi başına gelirin yıllık artış hızı 19. yy’ın başlarından 20. yy’ın ortalarına kadar %1’in altında kalırken, İkinci Dünya Savaşı’ndan </a:t>
            </a:r>
            <a:r>
              <a:rPr lang="tr-TR" dirty="0" smtClean="0">
                <a:solidFill>
                  <a:schemeClr val="tx1"/>
                </a:solidFill>
              </a:rPr>
              <a:t>sonra bu oran %3’ün üzerine yükseldi.</a:t>
            </a:r>
          </a:p>
          <a:p>
            <a:pPr algn="just">
              <a:lnSpc>
                <a:spcPct val="150000"/>
              </a:lnSpc>
            </a:pPr>
            <a:r>
              <a:rPr lang="tr-TR" dirty="0" smtClean="0">
                <a:solidFill>
                  <a:schemeClr val="tx1"/>
                </a:solidFill>
              </a:rPr>
              <a:t>Bugün Türkiye sınırları içinde kalan alanda ortalama gelirlerin satın alım gücü, son 200 yılda yaklaşık 14 kat arttı. </a:t>
            </a:r>
          </a:p>
        </p:txBody>
      </p:sp>
      <p:sp>
        <p:nvSpPr>
          <p:cNvPr id="4" name="Slayt Numarası Yer Tutucusu 3"/>
          <p:cNvSpPr>
            <a:spLocks noGrp="1"/>
          </p:cNvSpPr>
          <p:nvPr>
            <p:ph type="sldNum" sz="quarter" idx="12"/>
          </p:nvPr>
        </p:nvSpPr>
        <p:spPr/>
        <p:txBody>
          <a:bodyPr/>
          <a:lstStyle/>
          <a:p>
            <a:fld id="{836C382F-87BD-453C-800E-C4FE60A08479}" type="slidenum">
              <a:rPr lang="tr-TR" smtClean="0"/>
              <a:pPr/>
              <a:t>70</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endParaRPr lang="tr-TR" sz="2400" b="1" noProof="1" smtClean="0">
              <a:effectLst>
                <a:outerShdw blurRad="38100" dist="38100" dir="2700000" algn="tl">
                  <a:srgbClr val="000000">
                    <a:alpha val="43137"/>
                  </a:srgbClr>
                </a:outerShdw>
              </a:effectLst>
            </a:endParaRPr>
          </a:p>
          <a:p>
            <a:pPr algn="ctr"/>
            <a:r>
              <a:rPr lang="tr-TR" sz="2400" b="1" noProof="1">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Sonuç</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496780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500"/>
            <a:ext cx="8761412" cy="4254500"/>
          </a:xfrm>
        </p:spPr>
        <p:txBody>
          <a:bodyPr>
            <a:normAutofit fontScale="92500"/>
          </a:bodyPr>
          <a:lstStyle/>
          <a:p>
            <a:pPr algn="just">
              <a:lnSpc>
                <a:spcPct val="150000"/>
              </a:lnSpc>
            </a:pPr>
            <a:r>
              <a:rPr lang="tr-TR" dirty="0" smtClean="0"/>
              <a:t>Son 200 yıla bakıldığında Türkiye’de kişi başına gelirlerin yaklaşık olarak dünya ortalamaları kadar arttığı görülüyor. </a:t>
            </a:r>
          </a:p>
          <a:p>
            <a:pPr algn="just">
              <a:lnSpc>
                <a:spcPct val="150000"/>
              </a:lnSpc>
            </a:pPr>
            <a:r>
              <a:rPr lang="tr-TR" dirty="0" smtClean="0"/>
              <a:t>Sağlık ve eğitimde de Türkiye’nin 19. </a:t>
            </a:r>
            <a:r>
              <a:rPr lang="tr-TR" noProof="1" smtClean="0"/>
              <a:t>yy’da daha yavaş, son 100 yılda ve özellikle de son 60 yılda daha hızlı ilerleme gösterdiği görülüyor. </a:t>
            </a:r>
          </a:p>
          <a:p>
            <a:pPr algn="just">
              <a:lnSpc>
                <a:spcPct val="150000"/>
              </a:lnSpc>
            </a:pPr>
            <a:r>
              <a:rPr lang="tr-TR" noProof="1" smtClean="0"/>
              <a:t>Kişi başına gelirlerde olduğu gibi sağlık ve eğitimde </a:t>
            </a:r>
            <a:r>
              <a:rPr lang="tr-TR" dirty="0" smtClean="0"/>
              <a:t>de dünya ülkelerinin büyük bölümü son 200 ve özellikle de son 100 yılda önemli ilerlemeler gösterdiler. </a:t>
            </a:r>
          </a:p>
          <a:p>
            <a:pPr algn="just">
              <a:lnSpc>
                <a:spcPct val="150000"/>
              </a:lnSpc>
            </a:pPr>
            <a:r>
              <a:rPr lang="tr-TR" dirty="0" smtClean="0"/>
              <a:t>Bu nedenle Türkiye’nin deneyimini değerlendirirken hem göstergelerdeki mutlak artışları dikkate almak hem de diğer ülkelerle karşılaştırmalar yapmak doğru olur. </a:t>
            </a:r>
            <a:endParaRPr lang="tr-TR" dirty="0"/>
          </a:p>
        </p:txBody>
      </p:sp>
      <p:sp>
        <p:nvSpPr>
          <p:cNvPr id="4" name="Slayt Numarası Yer Tutucusu 3"/>
          <p:cNvSpPr>
            <a:spLocks noGrp="1"/>
          </p:cNvSpPr>
          <p:nvPr>
            <p:ph type="sldNum" sz="quarter" idx="12"/>
          </p:nvPr>
        </p:nvSpPr>
        <p:spPr/>
        <p:txBody>
          <a:bodyPr/>
          <a:lstStyle/>
          <a:p>
            <a:fld id="{836C382F-87BD-453C-800E-C4FE60A08479}" type="slidenum">
              <a:rPr lang="tr-TR" smtClean="0"/>
              <a:pPr/>
              <a:t>71</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endParaRPr lang="tr-TR" sz="2400" b="1" noProof="1" smtClean="0">
              <a:effectLst>
                <a:outerShdw blurRad="38100" dist="38100" dir="2700000" algn="tl">
                  <a:srgbClr val="000000">
                    <a:alpha val="43137"/>
                  </a:srgbClr>
                </a:outerShdw>
              </a:effectLst>
            </a:endParaRPr>
          </a:p>
          <a:p>
            <a:pPr algn="ctr"/>
            <a:r>
              <a:rPr lang="tr-TR" sz="2400" b="1" noProof="1">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Sonuç</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6820807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lnSpc>
                <a:spcPct val="150000"/>
              </a:lnSpc>
              <a:buNone/>
            </a:pPr>
            <a:r>
              <a:rPr lang="tr-TR" b="1" dirty="0" smtClean="0">
                <a:solidFill>
                  <a:srgbClr val="FF0000"/>
                </a:solidFill>
                <a:effectLst>
                  <a:outerShdw blurRad="38100" dist="38100" dir="2700000" algn="tl">
                    <a:srgbClr val="000000">
                      <a:alpha val="43137"/>
                    </a:srgbClr>
                  </a:outerShdw>
                </a:effectLst>
              </a:rPr>
              <a:t>İktisadi Büyüme ve Gelişmenin Yakın Nedenleri</a:t>
            </a:r>
          </a:p>
          <a:p>
            <a:pPr algn="just">
              <a:lnSpc>
                <a:spcPct val="150000"/>
              </a:lnSpc>
            </a:pPr>
            <a:r>
              <a:rPr lang="tr-TR" dirty="0" smtClean="0">
                <a:solidFill>
                  <a:schemeClr val="tx1"/>
                </a:solidFill>
              </a:rPr>
              <a:t>Sanayi Devrimi</a:t>
            </a:r>
          </a:p>
          <a:p>
            <a:pPr algn="just">
              <a:lnSpc>
                <a:spcPct val="150000"/>
              </a:lnSpc>
            </a:pPr>
            <a:r>
              <a:rPr lang="tr-TR" dirty="0" smtClean="0">
                <a:solidFill>
                  <a:schemeClr val="tx1"/>
                </a:solidFill>
              </a:rPr>
              <a:t>Yeni teknolojiler</a:t>
            </a:r>
          </a:p>
          <a:p>
            <a:pPr algn="just">
              <a:lnSpc>
                <a:spcPct val="150000"/>
              </a:lnSpc>
            </a:pPr>
            <a:r>
              <a:rPr lang="tr-TR" dirty="0" smtClean="0">
                <a:solidFill>
                  <a:schemeClr val="tx1"/>
                </a:solidFill>
              </a:rPr>
              <a:t>Tarımın iç ve dış pazarlar için üretime yönelmesi</a:t>
            </a:r>
          </a:p>
          <a:p>
            <a:pPr algn="just">
              <a:lnSpc>
                <a:spcPct val="150000"/>
              </a:lnSpc>
            </a:pPr>
            <a:r>
              <a:rPr lang="tr-TR" dirty="0" smtClean="0">
                <a:solidFill>
                  <a:schemeClr val="tx1"/>
                </a:solidFill>
              </a:rPr>
              <a:t>İkinci Dünya Savaşı sonrasında tarımda yeni teknolojilerin kullanımı</a:t>
            </a:r>
          </a:p>
          <a:p>
            <a:pPr algn="just">
              <a:lnSpc>
                <a:spcPct val="150000"/>
              </a:lnSpc>
            </a:pPr>
            <a:r>
              <a:rPr lang="tr-TR" dirty="0" smtClean="0">
                <a:solidFill>
                  <a:schemeClr val="tx1"/>
                </a:solidFill>
              </a:rPr>
              <a:t>Kişi başına gelirlerin artmaya başlaması</a:t>
            </a:r>
          </a:p>
          <a:p>
            <a:pPr marL="0" indent="0">
              <a:buNone/>
            </a:pPr>
            <a:endParaRPr lang="tr-TR" dirty="0" smtClean="0">
              <a:solidFill>
                <a:schemeClr val="tx1"/>
              </a:solidFill>
            </a:endParaRPr>
          </a:p>
          <a:p>
            <a:endParaRPr lang="tr-TR" dirty="0">
              <a:solidFill>
                <a:schemeClr val="tx1"/>
              </a:solidFill>
            </a:endParaRPr>
          </a:p>
        </p:txBody>
      </p:sp>
      <p:sp>
        <p:nvSpPr>
          <p:cNvPr id="4" name="Slayt Numarası Yer Tutucusu 3"/>
          <p:cNvSpPr>
            <a:spLocks noGrp="1"/>
          </p:cNvSpPr>
          <p:nvPr>
            <p:ph type="sldNum" sz="quarter" idx="12"/>
          </p:nvPr>
        </p:nvSpPr>
        <p:spPr/>
        <p:txBody>
          <a:bodyPr/>
          <a:lstStyle/>
          <a:p>
            <a:fld id="{836C382F-87BD-453C-800E-C4FE60A08479}" type="slidenum">
              <a:rPr lang="tr-TR" smtClean="0"/>
              <a:pPr/>
              <a:t>72</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endParaRPr lang="tr-TR" sz="2400" b="1" noProof="1" smtClean="0">
              <a:effectLst>
                <a:outerShdw blurRad="38100" dist="38100" dir="2700000" algn="tl">
                  <a:srgbClr val="000000">
                    <a:alpha val="43137"/>
                  </a:srgbClr>
                </a:outerShdw>
              </a:effectLst>
            </a:endParaRPr>
          </a:p>
          <a:p>
            <a:pPr algn="ctr"/>
            <a:r>
              <a:rPr lang="tr-TR" sz="2400" b="1" noProof="1">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Sonuç</a:t>
            </a:r>
            <a:endParaRPr lang="tr-TR" sz="2400" b="1" noProof="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783772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solidFill>
                  <a:srgbClr val="FF0000"/>
                </a:solidFill>
                <a:effectLst>
                  <a:outerShdw blurRad="38100" dist="38100" dir="2700000" algn="tl">
                    <a:srgbClr val="000000">
                      <a:alpha val="43137"/>
                    </a:srgbClr>
                  </a:outerShdw>
                </a:effectLst>
              </a:rPr>
              <a:t>Orta Gelir Tuzağı ve Türkiye</a:t>
            </a:r>
          </a:p>
          <a:p>
            <a:pPr marL="0" indent="0">
              <a:buNone/>
            </a:pPr>
            <a:r>
              <a:rPr lang="tr-TR" dirty="0" smtClean="0">
                <a:solidFill>
                  <a:srgbClr val="FF0000"/>
                </a:solidFill>
                <a:effectLst>
                  <a:outerShdw blurRad="38100" dist="38100" dir="2700000" algn="tl">
                    <a:srgbClr val="000000">
                      <a:alpha val="43137"/>
                    </a:srgbClr>
                  </a:outerShdw>
                </a:effectLst>
              </a:rPr>
              <a:t>Grafik 25.1. </a:t>
            </a:r>
            <a:endParaRPr lang="tr-TR" dirty="0">
              <a:solidFill>
                <a:srgbClr val="FF0000"/>
              </a:solidFill>
            </a:endParaRPr>
          </a:p>
        </p:txBody>
      </p:sp>
      <p:sp>
        <p:nvSpPr>
          <p:cNvPr id="4" name="Slayt Numarası Yer Tutucusu 3"/>
          <p:cNvSpPr>
            <a:spLocks noGrp="1"/>
          </p:cNvSpPr>
          <p:nvPr>
            <p:ph type="sldNum" sz="quarter" idx="12"/>
          </p:nvPr>
        </p:nvSpPr>
        <p:spPr/>
        <p:txBody>
          <a:bodyPr/>
          <a:lstStyle/>
          <a:p>
            <a:fld id="{836C382F-87BD-453C-800E-C4FE60A08479}" type="slidenum">
              <a:rPr lang="tr-TR" smtClean="0"/>
              <a:pPr/>
              <a:t>73</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endParaRPr lang="tr-TR" sz="2400" b="1" noProof="1" smtClean="0">
              <a:effectLst>
                <a:outerShdw blurRad="38100" dist="38100" dir="2700000" algn="tl">
                  <a:srgbClr val="000000">
                    <a:alpha val="43137"/>
                  </a:srgbClr>
                </a:outerShdw>
              </a:effectLst>
            </a:endParaRPr>
          </a:p>
          <a:p>
            <a:pPr algn="ctr"/>
            <a:r>
              <a:rPr lang="tr-TR" sz="2400" b="1" noProof="1">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Sonuç</a:t>
            </a:r>
            <a:endParaRPr lang="tr-TR" sz="2400" b="1" noProof="1">
              <a:effectLst>
                <a:outerShdw blurRad="38100" dist="38100" dir="2700000" algn="tl">
                  <a:srgbClr val="000000">
                    <a:alpha val="43137"/>
                  </a:srgbClr>
                </a:outerShdw>
              </a:effectLst>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52955" y="2349305"/>
            <a:ext cx="7096620" cy="4410221"/>
          </a:xfrm>
          <a:prstGeom prst="rect">
            <a:avLst/>
          </a:prstGeom>
        </p:spPr>
      </p:pic>
    </p:spTree>
    <p:extLst>
      <p:ext uri="{BB962C8B-B14F-4D97-AF65-F5344CB8AC3E}">
        <p14:creationId xmlns:p14="http://schemas.microsoft.com/office/powerpoint/2010/main" xmlns="" val="23030368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836C382F-87BD-453C-800E-C4FE60A08479}" type="slidenum">
              <a:rPr lang="tr-TR" smtClean="0"/>
              <a:pPr/>
              <a:t>74</a:t>
            </a:fld>
            <a:endParaRPr lang="tr-TR"/>
          </a:p>
        </p:txBody>
      </p:sp>
      <p:sp>
        <p:nvSpPr>
          <p:cNvPr id="5" name="Unvan 1"/>
          <p:cNvSpPr txBox="1">
            <a:spLocks/>
          </p:cNvSpPr>
          <p:nvPr/>
        </p:nvSpPr>
        <p:spPr bwMode="gray">
          <a:xfrm>
            <a:off x="980094" y="1068317"/>
            <a:ext cx="9540319"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noProof="1" smtClean="0">
                <a:effectLst>
                  <a:outerShdw blurRad="38100" dist="38100" dir="2700000" algn="tl">
                    <a:srgbClr val="000000">
                      <a:alpha val="43137"/>
                    </a:srgbClr>
                  </a:outerShdw>
                </a:effectLst>
              </a:rPr>
              <a:t>NEOLİBERAL POLİTİKALAR VE KÜRESELLEŞME</a:t>
            </a:r>
            <a:endParaRPr lang="tr-TR" sz="2400" b="1" noProof="1" smtClean="0">
              <a:effectLst>
                <a:outerShdw blurRad="38100" dist="38100" dir="2700000" algn="tl">
                  <a:srgbClr val="000000">
                    <a:alpha val="43137"/>
                  </a:srgbClr>
                </a:outerShdw>
              </a:effectLst>
            </a:endParaRPr>
          </a:p>
          <a:p>
            <a:pPr algn="ctr"/>
            <a:r>
              <a:rPr lang="tr-TR" sz="2400" b="1" noProof="1">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Sonuç</a:t>
            </a:r>
            <a:endParaRPr lang="tr-TR" sz="2400" b="1" noProof="1">
              <a:effectLst>
                <a:outerShdw blurRad="38100" dist="38100" dir="2700000" algn="tl">
                  <a:srgbClr val="000000">
                    <a:alpha val="43137"/>
                  </a:srgbClr>
                </a:outerShdw>
              </a:effectLst>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21810" y="2207114"/>
            <a:ext cx="7746911" cy="4650886"/>
          </a:xfrm>
          <a:prstGeom prst="rect">
            <a:avLst/>
          </a:prstGeom>
        </p:spPr>
      </p:pic>
    </p:spTree>
    <p:extLst>
      <p:ext uri="{BB962C8B-B14F-4D97-AF65-F5344CB8AC3E}">
        <p14:creationId xmlns:p14="http://schemas.microsoft.com/office/powerpoint/2010/main" xmlns="" val="10414273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Kaynak</a:t>
            </a:r>
            <a:endParaRPr lang="tr-TR" dirty="0"/>
          </a:p>
        </p:txBody>
      </p:sp>
      <p:sp>
        <p:nvSpPr>
          <p:cNvPr id="3" name="2 İçerik Yer Tutucusu"/>
          <p:cNvSpPr>
            <a:spLocks noGrp="1"/>
          </p:cNvSpPr>
          <p:nvPr>
            <p:ph idx="1"/>
          </p:nvPr>
        </p:nvSpPr>
        <p:spPr/>
        <p:txBody>
          <a:bodyPr/>
          <a:lstStyle/>
          <a:p>
            <a:r>
              <a:rPr lang="tr-TR" b="1" dirty="0" smtClean="0"/>
              <a:t>Pamuk, Şevket (2019). Türkiye’nin 200 Yıllık İktisadi Tarihi. 10. Baskı. İstanbul: İş Bankası Yayınları</a:t>
            </a:r>
          </a:p>
          <a:p>
            <a:endParaRPr lang="tr-TR" dirty="0"/>
          </a:p>
        </p:txBody>
      </p:sp>
      <p:sp>
        <p:nvSpPr>
          <p:cNvPr id="4" name="3 Slayt Numarası Yer Tutucusu"/>
          <p:cNvSpPr>
            <a:spLocks noGrp="1"/>
          </p:cNvSpPr>
          <p:nvPr>
            <p:ph type="sldNum" sz="quarter" idx="12"/>
          </p:nvPr>
        </p:nvSpPr>
        <p:spPr/>
        <p:txBody>
          <a:bodyPr/>
          <a:lstStyle/>
          <a:p>
            <a:fld id="{EDBDCCA2-E32C-47AF-90C9-1BA786E0CF39}" type="slidenum">
              <a:rPr lang="tr-TR" smtClean="0"/>
              <a:pPr/>
              <a:t>75</a:t>
            </a:fld>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5" y="2603499"/>
            <a:ext cx="8761412" cy="4018681"/>
          </a:xfrm>
        </p:spPr>
        <p:txBody>
          <a:bodyPr>
            <a:normAutofit fontScale="92500" lnSpcReduction="20000"/>
          </a:bodyPr>
          <a:lstStyle/>
          <a:p>
            <a:pPr algn="just">
              <a:lnSpc>
                <a:spcPct val="150000"/>
              </a:lnSpc>
            </a:pPr>
            <a:r>
              <a:rPr lang="tr-TR" dirty="0" smtClean="0"/>
              <a:t>24 Ocak kararlarının temel amaçları kısa vadede ödemeler dengesini iyileştirerek ve enflasyonu düşürerek istikrar sağlamak, uzun vadede ise piyasaya daha fazla ağırlık veren ve dışa, özellikle de ihracata yönelen bir ekonomi yaratmaktı. </a:t>
            </a:r>
          </a:p>
          <a:p>
            <a:pPr algn="just">
              <a:lnSpc>
                <a:spcPct val="150000"/>
              </a:lnSpc>
            </a:pPr>
            <a:r>
              <a:rPr lang="tr-TR" dirty="0" smtClean="0"/>
              <a:t>1930’lardan bu yana izlenen müdahaleci ve içe dönük modelin yerine, daha fazla piyasaya dayanan ve dışa açık bir ekonomi hedefleniyordu. </a:t>
            </a:r>
          </a:p>
          <a:p>
            <a:pPr algn="just">
              <a:lnSpc>
                <a:spcPct val="150000"/>
              </a:lnSpc>
            </a:pPr>
            <a:r>
              <a:rPr lang="tr-TR" dirty="0" smtClean="0"/>
              <a:t>Yeni paketin uygulaması bir dizi önlemle başladı. </a:t>
            </a:r>
          </a:p>
          <a:p>
            <a:pPr algn="just">
              <a:lnSpc>
                <a:spcPct val="150000"/>
              </a:lnSpc>
            </a:pPr>
            <a:r>
              <a:rPr lang="tr-TR" dirty="0" smtClean="0"/>
              <a:t>Ödemeler dengesi sorunlarına karşı, büyük bir devalüasyonla Türk lirasının dolar karşısındaki değeri 47 liradan 70 liraya düşürüldü. </a:t>
            </a:r>
          </a:p>
          <a:p>
            <a:pPr algn="just">
              <a:lnSpc>
                <a:spcPct val="150000"/>
              </a:lnSpc>
            </a:pPr>
            <a:r>
              <a:rPr lang="tr-TR" dirty="0" smtClean="0"/>
              <a:t>İlerleyen aylarda lira değer kaybetmeye devam etti.  </a:t>
            </a:r>
            <a:endParaRPr lang="tr-TR" dirty="0"/>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8</a:t>
            </a:fld>
            <a:endParaRPr lang="tr-TR"/>
          </a:p>
        </p:txBody>
      </p:sp>
    </p:spTree>
    <p:extLst>
      <p:ext uri="{BB962C8B-B14F-4D97-AF65-F5344CB8AC3E}">
        <p14:creationId xmlns:p14="http://schemas.microsoft.com/office/powerpoint/2010/main" xmlns="" val="486428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4954" y="2603500"/>
            <a:ext cx="9606089" cy="4134184"/>
          </a:xfrm>
        </p:spPr>
        <p:txBody>
          <a:bodyPr>
            <a:normAutofit/>
          </a:bodyPr>
          <a:lstStyle/>
          <a:p>
            <a:pPr algn="just">
              <a:lnSpc>
                <a:spcPct val="160000"/>
              </a:lnSpc>
            </a:pPr>
            <a:r>
              <a:rPr lang="tr-TR" dirty="0" smtClean="0"/>
              <a:t>Mali dengeleri yeniden kurmak ve uluslararası piyasalarda rekabet gücünü sağlamak amacıyla, ücretlerin ve tarımsal üreticilerin gelirlerinin düşürülmesi de yeni programın önde gelen hedefleri arasındaydı. </a:t>
            </a:r>
          </a:p>
          <a:p>
            <a:pPr algn="just">
              <a:lnSpc>
                <a:spcPct val="160000"/>
              </a:lnSpc>
            </a:pPr>
            <a:r>
              <a:rPr lang="tr-TR" dirty="0" smtClean="0"/>
              <a:t>Ancak bu yöndeki uygulamalar işçi örgütlerinin direnişi ile karşılaştı.</a:t>
            </a:r>
          </a:p>
          <a:p>
            <a:pPr algn="just">
              <a:lnSpc>
                <a:spcPct val="160000"/>
              </a:lnSpc>
            </a:pPr>
            <a:r>
              <a:rPr lang="tr-TR" dirty="0" smtClean="0"/>
              <a:t>Grevler, iş bırakmalar ve işyeri anlaşmazlıkları özellikle 1980 yılının yaz aylarında giderek tırmandı. </a:t>
            </a:r>
          </a:p>
        </p:txBody>
      </p:sp>
      <p:sp>
        <p:nvSpPr>
          <p:cNvPr id="4" name="Unvan 1"/>
          <p:cNvSpPr>
            <a:spLocks noGrp="1"/>
          </p:cNvSpPr>
          <p:nvPr>
            <p:ph type="title"/>
          </p:nvPr>
        </p:nvSpPr>
        <p:spPr>
          <a:xfrm>
            <a:off x="1154953" y="973668"/>
            <a:ext cx="8761413" cy="706964"/>
          </a:xfrm>
        </p:spPr>
        <p:txBody>
          <a:bodyPr/>
          <a:lstStyle/>
          <a:p>
            <a:pPr algn="ctr"/>
            <a:r>
              <a:rPr lang="tr-TR" b="1" dirty="0" smtClean="0">
                <a:effectLst>
                  <a:outerShdw blurRad="38100" dist="38100" dir="2700000" algn="tl">
                    <a:srgbClr val="000000">
                      <a:alpha val="43137"/>
                    </a:srgbClr>
                  </a:outerShdw>
                </a:effectLst>
              </a:rPr>
              <a:t>NEOLİBERAL POLİTİKALAR VE KÜRESELLEŞME</a:t>
            </a:r>
            <a:br>
              <a:rPr lang="tr-TR" b="1" dirty="0" smtClean="0">
                <a:effectLst>
                  <a:outerShdw blurRad="38100" dist="38100" dir="2700000" algn="tl">
                    <a:srgbClr val="000000">
                      <a:alpha val="43137"/>
                    </a:srgbClr>
                  </a:outerShdw>
                </a:effectLst>
              </a:rPr>
            </a:br>
            <a:r>
              <a:rPr lang="tr-TR" b="1" dirty="0" smtClean="0">
                <a:effectLst>
                  <a:outerShdw blurRad="38100" dist="38100" dir="2700000" algn="tl">
                    <a:srgbClr val="000000">
                      <a:alpha val="43137"/>
                    </a:srgbClr>
                  </a:outerShdw>
                </a:effectLst>
              </a:rPr>
              <a:t>-</a:t>
            </a:r>
            <a:r>
              <a:rPr lang="tr-TR" sz="2400" b="1" noProof="1" smtClean="0">
                <a:effectLst>
                  <a:outerShdw blurRad="38100" dist="38100" dir="2700000" algn="tl">
                    <a:srgbClr val="000000">
                      <a:alpha val="43137"/>
                    </a:srgbClr>
                  </a:outerShdw>
                </a:effectLst>
              </a:rPr>
              <a:t>Neoliberal Politikalara Geçiş</a:t>
            </a:r>
            <a:endParaRPr lang="tr-TR" b="1" noProof="1">
              <a:effectLst>
                <a:outerShdw blurRad="38100" dist="38100" dir="2700000" algn="tl">
                  <a:srgbClr val="000000">
                    <a:alpha val="43137"/>
                  </a:srgbClr>
                </a:outerShdw>
              </a:effectLst>
            </a:endParaRPr>
          </a:p>
        </p:txBody>
      </p:sp>
      <p:sp>
        <p:nvSpPr>
          <p:cNvPr id="2" name="Slayt Numarası Yer Tutucusu 1"/>
          <p:cNvSpPr>
            <a:spLocks noGrp="1"/>
          </p:cNvSpPr>
          <p:nvPr>
            <p:ph type="sldNum" sz="quarter" idx="12"/>
          </p:nvPr>
        </p:nvSpPr>
        <p:spPr/>
        <p:txBody>
          <a:bodyPr/>
          <a:lstStyle/>
          <a:p>
            <a:fld id="{836C382F-87BD-453C-800E-C4FE60A08479}" type="slidenum">
              <a:rPr lang="tr-TR" smtClean="0"/>
              <a:pPr/>
              <a:t>9</a:t>
            </a:fld>
            <a:endParaRPr lang="tr-TR"/>
          </a:p>
        </p:txBody>
      </p:sp>
    </p:spTree>
    <p:extLst>
      <p:ext uri="{BB962C8B-B14F-4D97-AF65-F5344CB8AC3E}">
        <p14:creationId xmlns:p14="http://schemas.microsoft.com/office/powerpoint/2010/main" xmlns="" val="17009333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yon Toplantı Odası">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921</TotalTime>
  <Words>4785</Words>
  <Application>Microsoft Office PowerPoint</Application>
  <PresentationFormat>Özel</PresentationFormat>
  <Paragraphs>385</Paragraphs>
  <Slides>75</Slides>
  <Notes>3</Notes>
  <HiddenSlides>0</HiddenSlides>
  <MMClips>0</MMClips>
  <ScaleCrop>false</ScaleCrop>
  <HeadingPairs>
    <vt:vector size="4" baseType="variant">
      <vt:variant>
        <vt:lpstr>Tema</vt:lpstr>
      </vt:variant>
      <vt:variant>
        <vt:i4>1</vt:i4>
      </vt:variant>
      <vt:variant>
        <vt:lpstr>Slayt Başlıkları</vt:lpstr>
      </vt:variant>
      <vt:variant>
        <vt:i4>75</vt:i4>
      </vt:variant>
    </vt:vector>
  </HeadingPairs>
  <TitlesOfParts>
    <vt:vector size="76" baseType="lpstr">
      <vt:lpstr>İyon Toplantı Odası</vt:lpstr>
      <vt:lpstr>TÜRKİYE’NİN EKONOMİK YAPISI   Neoliberal Politikalar ve Küreselleşme (1980-2010) </vt:lpstr>
      <vt:lpstr>NEOLİBERAL POLİTİKALAR VE KÜRESELLEŞME -Neoliberal Politikalara Geçiş</vt:lpstr>
      <vt:lpstr>NEOLİBERAL POLİTİKALAR VE KÜRESELLEŞME -Neoliberal Politikalara Geçiş</vt:lpstr>
      <vt:lpstr>NEOLİBERAL POLİTİKALAR VE KÜRESELLEŞME -Neoliberal Politikalara Geçiş</vt:lpstr>
      <vt:lpstr>NEOLİBERAL POLİTİKALAR VE KÜRESELLEŞME -Neoliberal Politikalara Geçiş</vt:lpstr>
      <vt:lpstr>NEOLİBERAL POLİTİKALAR VE KÜRESELLEŞME -Neoliberal Politikalara Geçiş</vt:lpstr>
      <vt:lpstr>Slayt 7</vt:lpstr>
      <vt:lpstr>NEOLİBERAL POLİTİKALAR VE KÜRESELLEŞME -Neoliberal Politikalara Geçiş</vt:lpstr>
      <vt:lpstr>NEOLİBERAL POLİTİKALAR VE KÜRESELLEŞME -Neoliberal Politikalara Geçiş</vt:lpstr>
      <vt:lpstr>NEOLİBERAL POLİTİKALAR VE KÜRESELLEŞME -Neoliberal Politikalara Geçiş</vt:lpstr>
      <vt:lpstr>NEOLİBERAL POLİTİKALAR VE KÜRESELLEŞME -Neoliberal Politikalara Geçiş</vt:lpstr>
      <vt:lpstr>NEOLİBERAL POLİTİKALAR VE KÜRESELLEŞME -Neoliberal Politikalara Geçiş</vt:lpstr>
      <vt:lpstr>NEOLİBERAL POLİTİKALAR VE KÜRESELLEŞME -Neoliberal Politikalara Geçiş</vt:lpstr>
      <vt:lpstr>NEOLİBERAL POLİTİKALAR VE KÜRESELLEŞME -Neoliberal Politikalara Geçiş</vt:lpstr>
      <vt:lpstr>NEOLİBERAL POLİTİKALAR VE KÜRESELLEŞME -Neoliberal Politikalara Geçiş</vt:lpstr>
      <vt:lpstr>NEOLİBERAL POLİTİKALAR VE KÜRESELLEŞME -Neoliberal Politikalara Geçiş</vt:lpstr>
      <vt:lpstr>NEOLİBERAL POLİTİKALAR VE KÜRESELLEŞME -Neoliberal Politikalara Geçiş</vt:lpstr>
      <vt:lpstr>NEOLİBERAL POLİTİKALAR VE KÜRESELLEŞME -Neoliberal Politikalara Geçiş</vt:lpstr>
      <vt:lpstr>NEOLİBERAL POLİTİKALAR VE KÜRESELLEŞME -Neoliberal Politikalara Geçiş</vt:lpstr>
      <vt:lpstr>NEOLİBERAL POLİTİKALAR VE KÜRESELLEŞME -Neoliberal Politikalara Geçiş</vt:lpstr>
      <vt:lpstr>NEOLİBERAL POLİTİKALAR VE KÜRESELLEŞME -Neoliberal Politikalara Geçiş</vt:lpstr>
      <vt:lpstr>NEOLİBERAL POLİTİKALAR VE KÜRESELLEŞME -Neoliberal Politikalara Geçiş</vt:lpstr>
      <vt:lpstr>NEOLİBERAL POLİTİKALAR VE KÜRESELLEŞME -Neoliberal Politikalara Geçiş</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Kaynak</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TÜRKİYE’NİN EKONOMİK YAPISI – Neoliberal Politikalar ve Küreselleşme (1980-2010)</dc:title>
  <dc:creator>ROZERIN</dc:creator>
  <cp:lastModifiedBy>Windows Kullanıcısı</cp:lastModifiedBy>
  <cp:revision>47</cp:revision>
  <dcterms:created xsi:type="dcterms:W3CDTF">2020-04-11T11:19:01Z</dcterms:created>
  <dcterms:modified xsi:type="dcterms:W3CDTF">2020-05-10T23:43:30Z</dcterms:modified>
</cp:coreProperties>
</file>