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1" r:id="rId2"/>
  </p:sldMasterIdLst>
  <p:sldIdLst>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D69BE5C-35A3-4316-AB37-04BF68D6A030}" type="datetimeFigureOut">
              <a:rPr lang="tr-TR" smtClean="0"/>
              <a:t>25.9.2019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747EAE-57C8-433A-B888-A20275B6C367}" type="slidenum">
              <a:rPr lang="tr-TR" smtClean="0"/>
              <a:t>‹#›</a:t>
            </a:fld>
            <a:endParaRPr lang="tr-TR"/>
          </a:p>
        </p:txBody>
      </p:sp>
    </p:spTree>
    <p:extLst>
      <p:ext uri="{BB962C8B-B14F-4D97-AF65-F5344CB8AC3E}">
        <p14:creationId xmlns:p14="http://schemas.microsoft.com/office/powerpoint/2010/main" val="3206829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69BE5C-35A3-4316-AB37-04BF68D6A030}" type="datetimeFigureOut">
              <a:rPr lang="tr-TR" smtClean="0"/>
              <a:t>25.9.2019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747EAE-57C8-433A-B888-A20275B6C367}" type="slidenum">
              <a:rPr lang="tr-TR" smtClean="0"/>
              <a:t>‹#›</a:t>
            </a:fld>
            <a:endParaRPr lang="tr-TR"/>
          </a:p>
        </p:txBody>
      </p:sp>
    </p:spTree>
    <p:extLst>
      <p:ext uri="{BB962C8B-B14F-4D97-AF65-F5344CB8AC3E}">
        <p14:creationId xmlns:p14="http://schemas.microsoft.com/office/powerpoint/2010/main" val="1159829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69BE5C-35A3-4316-AB37-04BF68D6A030}" type="datetimeFigureOut">
              <a:rPr lang="tr-TR" smtClean="0"/>
              <a:t>25.9.2019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747EAE-57C8-433A-B888-A20275B6C367}" type="slidenum">
              <a:rPr lang="tr-TR" smtClean="0"/>
              <a:t>‹#›</a:t>
            </a:fld>
            <a:endParaRPr lang="tr-TR"/>
          </a:p>
        </p:txBody>
      </p:sp>
    </p:spTree>
    <p:extLst>
      <p:ext uri="{BB962C8B-B14F-4D97-AF65-F5344CB8AC3E}">
        <p14:creationId xmlns:p14="http://schemas.microsoft.com/office/powerpoint/2010/main" val="2509469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5409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9774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3_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94889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_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4000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5_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84729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6_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58649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7_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74375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8_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733588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69BE5C-35A3-4316-AB37-04BF68D6A030}" type="datetimeFigureOut">
              <a:rPr lang="tr-TR" smtClean="0"/>
              <a:t>25.9.2019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747EAE-57C8-433A-B888-A20275B6C367}" type="slidenum">
              <a:rPr lang="tr-TR" smtClean="0"/>
              <a:t>‹#›</a:t>
            </a:fld>
            <a:endParaRPr lang="tr-TR"/>
          </a:p>
        </p:txBody>
      </p:sp>
    </p:spTree>
    <p:extLst>
      <p:ext uri="{BB962C8B-B14F-4D97-AF65-F5344CB8AC3E}">
        <p14:creationId xmlns:p14="http://schemas.microsoft.com/office/powerpoint/2010/main" val="25168941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9_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773093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10_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61199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11_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915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a:prstGeom prst="rect">
            <a:avLst/>
          </a:prstGeom>
        </p:spPr>
        <p:txBody>
          <a:bodyPr/>
          <a:lstStyle/>
          <a:p>
            <a:r>
              <a:rPr lang="tr-TR"/>
              <a:t>Asıl başlık stili için tıklatın</a:t>
            </a:r>
          </a:p>
        </p:txBody>
      </p:sp>
      <p:sp>
        <p:nvSpPr>
          <p:cNvPr id="3" name="2 Alt Başlık"/>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a:t>Asıl alt başlık stilini düzenlemek için tıklatın</a:t>
            </a:r>
          </a:p>
        </p:txBody>
      </p:sp>
    </p:spTree>
    <p:extLst>
      <p:ext uri="{BB962C8B-B14F-4D97-AF65-F5344CB8AC3E}">
        <p14:creationId xmlns:p14="http://schemas.microsoft.com/office/powerpoint/2010/main" val="32625646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a:prstGeom prst="rect">
            <a:avLst/>
          </a:prstGeom>
        </p:spPr>
        <p:txBody>
          <a:bodyPr/>
          <a:lstStyle/>
          <a:p>
            <a:r>
              <a:rPr lang="tr-TR"/>
              <a:t>Asıl başlık stili için tıklatın</a:t>
            </a:r>
          </a:p>
        </p:txBody>
      </p:sp>
      <p:sp>
        <p:nvSpPr>
          <p:cNvPr id="3" name="2 İçerik Yer Tutucusu"/>
          <p:cNvSpPr>
            <a:spLocks noGrp="1"/>
          </p:cNvSpPr>
          <p:nvPr>
            <p:ph idx="1"/>
          </p:nvPr>
        </p:nvSpPr>
        <p:spPr>
          <a:xfrm>
            <a:off x="609600" y="1600201"/>
            <a:ext cx="10972800" cy="4525963"/>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39729735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Tree>
    <p:extLst>
      <p:ext uri="{BB962C8B-B14F-4D97-AF65-F5344CB8AC3E}">
        <p14:creationId xmlns:p14="http://schemas.microsoft.com/office/powerpoint/2010/main" val="2971899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a:prstGeom prst="rect">
            <a:avLst/>
          </a:prstGeom>
        </p:spPr>
        <p:txBody>
          <a:bodyPr/>
          <a:lstStyle/>
          <a:p>
            <a:r>
              <a:rPr lang="tr-TR"/>
              <a:t>Asıl başlık stili için tıklatın</a:t>
            </a:r>
          </a:p>
        </p:txBody>
      </p:sp>
      <p:sp>
        <p:nvSpPr>
          <p:cNvPr id="3" name="2 İçerik Yer Tutucusu"/>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1728229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a:prstGeom prst="rect">
            <a:avLst/>
          </a:prstGeom>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90675862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3292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01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D69BE5C-35A3-4316-AB37-04BF68D6A030}" type="datetimeFigureOut">
              <a:rPr lang="tr-TR" smtClean="0"/>
              <a:t>25.9.2019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747EAE-57C8-433A-B888-A20275B6C367}" type="slidenum">
              <a:rPr lang="tr-TR" smtClean="0"/>
              <a:t>‹#›</a:t>
            </a:fld>
            <a:endParaRPr lang="tr-TR"/>
          </a:p>
        </p:txBody>
      </p:sp>
    </p:spTree>
    <p:extLst>
      <p:ext uri="{BB962C8B-B14F-4D97-AF65-F5344CB8AC3E}">
        <p14:creationId xmlns:p14="http://schemas.microsoft.com/office/powerpoint/2010/main" val="33222591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a:prstGeom prst="rect">
            <a:avLst/>
          </a:prstGeo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Tree>
    <p:extLst>
      <p:ext uri="{BB962C8B-B14F-4D97-AF65-F5344CB8AC3E}">
        <p14:creationId xmlns:p14="http://schemas.microsoft.com/office/powerpoint/2010/main" val="22896719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a:prstGeom prst="rect">
            <a:avLst/>
          </a:prstGeo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a:t>Resim eklemek için simgeyi tıklatın</a:t>
            </a:r>
          </a:p>
        </p:txBody>
      </p:sp>
      <p:sp>
        <p:nvSpPr>
          <p:cNvPr id="4" name="3 Metin Yer Tutucusu"/>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Tree>
    <p:extLst>
      <p:ext uri="{BB962C8B-B14F-4D97-AF65-F5344CB8AC3E}">
        <p14:creationId xmlns:p14="http://schemas.microsoft.com/office/powerpoint/2010/main" val="36094789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a:prstGeom prst="rect">
            <a:avLst/>
          </a:prstGeom>
        </p:spPr>
        <p:txBody>
          <a:bodyPr/>
          <a:lstStyle/>
          <a:p>
            <a:r>
              <a:rPr lang="tr-TR"/>
              <a:t>Asıl başlık stili için tıklatın</a:t>
            </a:r>
          </a:p>
        </p:txBody>
      </p:sp>
      <p:sp>
        <p:nvSpPr>
          <p:cNvPr id="3" name="2 Dikey Metin Yer Tutucusu"/>
          <p:cNvSpPr>
            <a:spLocks noGrp="1"/>
          </p:cNvSpPr>
          <p:nvPr>
            <p:ph type="body" orient="vert" idx="1"/>
          </p:nvPr>
        </p:nvSpPr>
        <p:spPr>
          <a:xfrm>
            <a:off x="609600" y="1600201"/>
            <a:ext cx="10972800" cy="4525963"/>
          </a:xfrm>
          <a:prstGeom prst="rect">
            <a:avLst/>
          </a:prstGeo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2393641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a:prstGeom prst="rect">
            <a:avLst/>
          </a:prstGeo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09600" y="274639"/>
            <a:ext cx="8026400" cy="5851525"/>
          </a:xfrm>
          <a:prstGeom prst="rect">
            <a:avLst/>
          </a:prstGeo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20719216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objAndTwoObj" preserve="1">
  <p:cSld name="Başlık, İçerik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a:prstGeom prst="rect">
            <a:avLst/>
          </a:prstGeom>
        </p:spPr>
        <p:txBody>
          <a:bodyPr/>
          <a:lstStyle/>
          <a:p>
            <a:r>
              <a:rPr lang="tr-TR"/>
              <a:t>Asıl başlık stili için tıklatın</a:t>
            </a:r>
          </a:p>
        </p:txBody>
      </p:sp>
      <p:sp>
        <p:nvSpPr>
          <p:cNvPr id="3" name="2 İçerik Yer Tutucusu"/>
          <p:cNvSpPr>
            <a:spLocks noGrp="1"/>
          </p:cNvSpPr>
          <p:nvPr>
            <p:ph sz="half" idx="1"/>
          </p:nvPr>
        </p:nvSpPr>
        <p:spPr>
          <a:xfrm>
            <a:off x="609600" y="1600201"/>
            <a:ext cx="5384800" cy="4525963"/>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quarter" idx="2"/>
          </p:nvPr>
        </p:nvSpPr>
        <p:spPr>
          <a:xfrm>
            <a:off x="6197600" y="1600200"/>
            <a:ext cx="5384800" cy="2185988"/>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İçerik Yer Tutucusu"/>
          <p:cNvSpPr>
            <a:spLocks noGrp="1"/>
          </p:cNvSpPr>
          <p:nvPr>
            <p:ph sz="quarter" idx="3"/>
          </p:nvPr>
        </p:nvSpPr>
        <p:spPr>
          <a:xfrm>
            <a:off x="6197600" y="3938589"/>
            <a:ext cx="5384800" cy="2187575"/>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334051677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609600" y="274639"/>
            <a:ext cx="10972800" cy="5851525"/>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tr-TR" dirty="0"/>
          </a:p>
        </p:txBody>
      </p:sp>
    </p:spTree>
    <p:extLst>
      <p:ext uri="{BB962C8B-B14F-4D97-AF65-F5344CB8AC3E}">
        <p14:creationId xmlns:p14="http://schemas.microsoft.com/office/powerpoint/2010/main" val="22668633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cSld name="1_Başlık Slaydı">
    <p:spTree>
      <p:nvGrpSpPr>
        <p:cNvPr id="1" name=""/>
        <p:cNvGrpSpPr/>
        <p:nvPr/>
      </p:nvGrpSpPr>
      <p:grpSpPr>
        <a:xfrm>
          <a:off x="0" y="0"/>
          <a:ext cx="0" cy="0"/>
          <a:chOff x="0" y="0"/>
          <a:chExt cx="0" cy="0"/>
        </a:xfrm>
      </p:grpSpPr>
      <p:grpSp>
        <p:nvGrpSpPr>
          <p:cNvPr id="2" name="Group 2"/>
          <p:cNvGrpSpPr>
            <a:grpSpLocks/>
          </p:cNvGrpSpPr>
          <p:nvPr/>
        </p:nvGrpSpPr>
        <p:grpSpPr bwMode="auto">
          <a:xfrm>
            <a:off x="35984" y="73026"/>
            <a:ext cx="12012083" cy="1052513"/>
            <a:chOff x="0" y="1536"/>
            <a:chExt cx="5675" cy="663"/>
          </a:xfrm>
        </p:grpSpPr>
        <p:grpSp>
          <p:nvGrpSpPr>
            <p:cNvPr id="3" name="Group 3"/>
            <p:cNvGrpSpPr>
              <a:grpSpLocks/>
            </p:cNvGrpSpPr>
            <p:nvPr/>
          </p:nvGrpSpPr>
          <p:grpSpPr bwMode="auto">
            <a:xfrm>
              <a:off x="183" y="1604"/>
              <a:ext cx="448" cy="299"/>
              <a:chOff x="720" y="336"/>
              <a:chExt cx="624" cy="432"/>
            </a:xfrm>
          </p:grpSpPr>
          <p:sp>
            <p:nvSpPr>
              <p:cNvPr id="10"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defRPr/>
                </a:pPr>
                <a:endParaRPr lang="tr-TR" altLang="tr-TR" sz="1800">
                  <a:solidFill>
                    <a:srgbClr val="000000"/>
                  </a:solidFill>
                </a:endParaRPr>
              </a:p>
            </p:txBody>
          </p:sp>
          <p:sp>
            <p:nvSpPr>
              <p:cNvPr id="11"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defRPr/>
                </a:pPr>
                <a:endParaRPr lang="tr-TR" altLang="tr-TR" sz="1800">
                  <a:solidFill>
                    <a:srgbClr val="000000"/>
                  </a:solidFill>
                </a:endParaRPr>
              </a:p>
            </p:txBody>
          </p:sp>
        </p:grpSp>
        <p:grpSp>
          <p:nvGrpSpPr>
            <p:cNvPr id="4" name="Group 6"/>
            <p:cNvGrpSpPr>
              <a:grpSpLocks/>
            </p:cNvGrpSpPr>
            <p:nvPr/>
          </p:nvGrpSpPr>
          <p:grpSpPr bwMode="auto">
            <a:xfrm>
              <a:off x="261" y="1870"/>
              <a:ext cx="465" cy="299"/>
              <a:chOff x="912" y="2640"/>
              <a:chExt cx="672" cy="432"/>
            </a:xfrm>
          </p:grpSpPr>
          <p:sp>
            <p:nvSpPr>
              <p:cNvPr id="8"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defRPr/>
                </a:pPr>
                <a:endParaRPr lang="tr-TR" altLang="tr-TR" sz="1800">
                  <a:solidFill>
                    <a:srgbClr val="000000"/>
                  </a:solidFill>
                </a:endParaRPr>
              </a:p>
            </p:txBody>
          </p:sp>
          <p:sp>
            <p:nvSpPr>
              <p:cNvPr id="9"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defRPr/>
                </a:pPr>
                <a:endParaRPr lang="tr-TR" altLang="tr-TR" sz="1800">
                  <a:solidFill>
                    <a:srgbClr val="000000"/>
                  </a:solidFill>
                </a:endParaRPr>
              </a:p>
            </p:txBody>
          </p:sp>
        </p:grpSp>
        <p:sp>
          <p:nvSpPr>
            <p:cNvPr id="5"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defRPr/>
              </a:pPr>
              <a:endParaRPr lang="tr-TR" altLang="tr-TR" sz="1800">
                <a:solidFill>
                  <a:srgbClr val="000000"/>
                </a:solidFill>
              </a:endParaRPr>
            </a:p>
          </p:txBody>
        </p:sp>
        <p:sp>
          <p:nvSpPr>
            <p:cNvPr id="6"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defRPr/>
              </a:pPr>
              <a:endParaRPr lang="tr-TR" altLang="tr-TR" sz="1800">
                <a:solidFill>
                  <a:srgbClr val="000000"/>
                </a:solidFill>
              </a:endParaRPr>
            </a:p>
          </p:txBody>
        </p:sp>
        <p:sp>
          <p:nvSpPr>
            <p:cNvPr id="7"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defRPr/>
              </a:pPr>
              <a:endParaRPr lang="tr-TR" altLang="tr-TR" sz="1800">
                <a:solidFill>
                  <a:srgbClr val="000000"/>
                </a:solidFill>
              </a:endParaRPr>
            </a:p>
          </p:txBody>
        </p:sp>
      </p:grpSp>
      <p:sp>
        <p:nvSpPr>
          <p:cNvPr id="12" name="Text Box 17"/>
          <p:cNvSpPr txBox="1">
            <a:spLocks noChangeArrowheads="1"/>
          </p:cNvSpPr>
          <p:nvPr/>
        </p:nvSpPr>
        <p:spPr bwMode="auto">
          <a:xfrm>
            <a:off x="1488018" y="500063"/>
            <a:ext cx="9503833" cy="368300"/>
          </a:xfrm>
          <a:prstGeom prst="rect">
            <a:avLst/>
          </a:prstGeom>
          <a:noFill/>
          <a:ln>
            <a:noFill/>
          </a:ln>
          <a:effectLst>
            <a:outerShdw dist="28398" dir="1593903"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defRPr/>
            </a:pPr>
            <a:r>
              <a:rPr lang="tr-TR" altLang="tr-TR" sz="1800" b="1" dirty="0">
                <a:solidFill>
                  <a:srgbClr val="FFCF01"/>
                </a:solidFill>
                <a:latin typeface="Verdana" panose="020B0604030504040204" pitchFamily="34" charset="0"/>
              </a:rPr>
              <a:t>HAYVANCILIK EKONOMİSİ DERS NOTLARI</a:t>
            </a:r>
          </a:p>
        </p:txBody>
      </p:sp>
      <p:sp>
        <p:nvSpPr>
          <p:cNvPr id="13" name="Metin kutusu 12"/>
          <p:cNvSpPr txBox="1"/>
          <p:nvPr/>
        </p:nvSpPr>
        <p:spPr>
          <a:xfrm>
            <a:off x="1488017" y="935039"/>
            <a:ext cx="4417483" cy="276225"/>
          </a:xfrm>
          <a:prstGeom prst="rect">
            <a:avLst/>
          </a:prstGeom>
          <a:noFill/>
        </p:spPr>
        <p:txBody>
          <a:bodyPr>
            <a:spAutoFit/>
          </a:bodyPr>
          <a:lstStyle/>
          <a:p>
            <a:pPr eaLnBrk="0" fontAlgn="base" hangingPunct="0">
              <a:spcBef>
                <a:spcPct val="0"/>
              </a:spcBef>
              <a:spcAft>
                <a:spcPct val="0"/>
              </a:spcAft>
              <a:defRPr/>
            </a:pPr>
            <a:r>
              <a:rPr lang="tr-TR" sz="1200" b="1" dirty="0">
                <a:solidFill>
                  <a:srgbClr val="FF0000"/>
                </a:solidFill>
                <a:effectLst>
                  <a:outerShdw blurRad="38100" dist="38100" dir="2700000" algn="tl">
                    <a:srgbClr val="000000">
                      <a:alpha val="43137"/>
                    </a:srgbClr>
                  </a:outerShdw>
                </a:effectLst>
              </a:rPr>
              <a:t>Prof. Dr. Yılmaz ARAL</a:t>
            </a:r>
          </a:p>
        </p:txBody>
      </p:sp>
    </p:spTree>
    <p:extLst>
      <p:ext uri="{BB962C8B-B14F-4D97-AF65-F5344CB8AC3E}">
        <p14:creationId xmlns:p14="http://schemas.microsoft.com/office/powerpoint/2010/main" val="42446788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a:prstGeom prst="rect">
            <a:avLst/>
          </a:prstGeom>
        </p:spPr>
        <p:txBody>
          <a:bodyPr/>
          <a:lstStyle/>
          <a:p>
            <a:r>
              <a:rPr lang="tr-TR"/>
              <a:t>Asıl başlık stili için tıklatın</a:t>
            </a:r>
          </a:p>
        </p:txBody>
      </p:sp>
      <p:sp>
        <p:nvSpPr>
          <p:cNvPr id="3" name="2 Metin Yer Tutucusu"/>
          <p:cNvSpPr>
            <a:spLocks noGrp="1"/>
          </p:cNvSpPr>
          <p:nvPr>
            <p:ph type="body" sz="half" idx="1"/>
          </p:nvPr>
        </p:nvSpPr>
        <p:spPr>
          <a:xfrm>
            <a:off x="609600" y="1600201"/>
            <a:ext cx="5384800" cy="4525963"/>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27628761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Only">
  <p:cSld name="1_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a:prstGeom prst="rect">
            <a:avLst/>
          </a:prstGeom>
        </p:spPr>
        <p:txBody>
          <a:bodyPr/>
          <a:lstStyle/>
          <a:p>
            <a:r>
              <a:rPr lang="tr-TR"/>
              <a:t>Asıl başlık stili için tıklatın</a:t>
            </a:r>
          </a:p>
        </p:txBody>
      </p:sp>
    </p:spTree>
    <p:extLst>
      <p:ext uri="{BB962C8B-B14F-4D97-AF65-F5344CB8AC3E}">
        <p14:creationId xmlns:p14="http://schemas.microsoft.com/office/powerpoint/2010/main" val="2442076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D69BE5C-35A3-4316-AB37-04BF68D6A030}" type="datetimeFigureOut">
              <a:rPr lang="tr-TR" smtClean="0"/>
              <a:t>25.9.2019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747EAE-57C8-433A-B888-A20275B6C367}" type="slidenum">
              <a:rPr lang="tr-TR" smtClean="0"/>
              <a:t>‹#›</a:t>
            </a:fld>
            <a:endParaRPr lang="tr-TR"/>
          </a:p>
        </p:txBody>
      </p:sp>
    </p:spTree>
    <p:extLst>
      <p:ext uri="{BB962C8B-B14F-4D97-AF65-F5344CB8AC3E}">
        <p14:creationId xmlns:p14="http://schemas.microsoft.com/office/powerpoint/2010/main" val="1643670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D69BE5C-35A3-4316-AB37-04BF68D6A030}" type="datetimeFigureOut">
              <a:rPr lang="tr-TR" smtClean="0"/>
              <a:t>25.9.2019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0747EAE-57C8-433A-B888-A20275B6C367}" type="slidenum">
              <a:rPr lang="tr-TR" smtClean="0"/>
              <a:t>‹#›</a:t>
            </a:fld>
            <a:endParaRPr lang="tr-TR"/>
          </a:p>
        </p:txBody>
      </p:sp>
    </p:spTree>
    <p:extLst>
      <p:ext uri="{BB962C8B-B14F-4D97-AF65-F5344CB8AC3E}">
        <p14:creationId xmlns:p14="http://schemas.microsoft.com/office/powerpoint/2010/main" val="3478168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D69BE5C-35A3-4316-AB37-04BF68D6A030}" type="datetimeFigureOut">
              <a:rPr lang="tr-TR" smtClean="0"/>
              <a:t>25.9.2019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0747EAE-57C8-433A-B888-A20275B6C367}" type="slidenum">
              <a:rPr lang="tr-TR" smtClean="0"/>
              <a:t>‹#›</a:t>
            </a:fld>
            <a:endParaRPr lang="tr-TR"/>
          </a:p>
        </p:txBody>
      </p:sp>
    </p:spTree>
    <p:extLst>
      <p:ext uri="{BB962C8B-B14F-4D97-AF65-F5344CB8AC3E}">
        <p14:creationId xmlns:p14="http://schemas.microsoft.com/office/powerpoint/2010/main" val="8839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D69BE5C-35A3-4316-AB37-04BF68D6A030}" type="datetimeFigureOut">
              <a:rPr lang="tr-TR" smtClean="0"/>
              <a:t>25.9.2019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0747EAE-57C8-433A-B888-A20275B6C367}" type="slidenum">
              <a:rPr lang="tr-TR" smtClean="0"/>
              <a:t>‹#›</a:t>
            </a:fld>
            <a:endParaRPr lang="tr-TR"/>
          </a:p>
        </p:txBody>
      </p:sp>
    </p:spTree>
    <p:extLst>
      <p:ext uri="{BB962C8B-B14F-4D97-AF65-F5344CB8AC3E}">
        <p14:creationId xmlns:p14="http://schemas.microsoft.com/office/powerpoint/2010/main" val="968550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D69BE5C-35A3-4316-AB37-04BF68D6A030}" type="datetimeFigureOut">
              <a:rPr lang="tr-TR" smtClean="0"/>
              <a:t>25.9.2019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747EAE-57C8-433A-B888-A20275B6C367}" type="slidenum">
              <a:rPr lang="tr-TR" smtClean="0"/>
              <a:t>‹#›</a:t>
            </a:fld>
            <a:endParaRPr lang="tr-TR"/>
          </a:p>
        </p:txBody>
      </p:sp>
    </p:spTree>
    <p:extLst>
      <p:ext uri="{BB962C8B-B14F-4D97-AF65-F5344CB8AC3E}">
        <p14:creationId xmlns:p14="http://schemas.microsoft.com/office/powerpoint/2010/main" val="741702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D69BE5C-35A3-4316-AB37-04BF68D6A030}" type="datetimeFigureOut">
              <a:rPr lang="tr-TR" smtClean="0"/>
              <a:t>25.9.2019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747EAE-57C8-433A-B888-A20275B6C367}" type="slidenum">
              <a:rPr lang="tr-TR" smtClean="0"/>
              <a:t>‹#›</a:t>
            </a:fld>
            <a:endParaRPr lang="tr-TR"/>
          </a:p>
        </p:txBody>
      </p:sp>
    </p:spTree>
    <p:extLst>
      <p:ext uri="{BB962C8B-B14F-4D97-AF65-F5344CB8AC3E}">
        <p14:creationId xmlns:p14="http://schemas.microsoft.com/office/powerpoint/2010/main" val="1536585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theme" Target="../theme/theme2.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69BE5C-35A3-4316-AB37-04BF68D6A030}" type="datetimeFigureOut">
              <a:rPr lang="tr-TR" smtClean="0"/>
              <a:t>25.9.2019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47EAE-57C8-433A-B888-A20275B6C367}" type="slidenum">
              <a:rPr lang="tr-TR" smtClean="0"/>
              <a:t>‹#›</a:t>
            </a:fld>
            <a:endParaRPr lang="tr-TR"/>
          </a:p>
        </p:txBody>
      </p:sp>
    </p:spTree>
    <p:extLst>
      <p:ext uri="{BB962C8B-B14F-4D97-AF65-F5344CB8AC3E}">
        <p14:creationId xmlns:p14="http://schemas.microsoft.com/office/powerpoint/2010/main" val="1484359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531284" y="107951"/>
            <a:ext cx="58420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a:solidFill>
                <a:srgbClr val="000000"/>
              </a:solidFill>
            </a:endParaRPr>
          </a:p>
        </p:txBody>
      </p:sp>
      <p:sp>
        <p:nvSpPr>
          <p:cNvPr id="1027" name="Rectangle 3"/>
          <p:cNvSpPr>
            <a:spLocks noChangeArrowheads="1"/>
          </p:cNvSpPr>
          <p:nvPr/>
        </p:nvSpPr>
        <p:spPr bwMode="ltGray">
          <a:xfrm>
            <a:off x="1041401" y="107951"/>
            <a:ext cx="438151"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a:solidFill>
                <a:srgbClr val="000000"/>
              </a:solidFill>
            </a:endParaRPr>
          </a:p>
        </p:txBody>
      </p:sp>
      <p:sp>
        <p:nvSpPr>
          <p:cNvPr id="1028" name="Rectangle 4"/>
          <p:cNvSpPr>
            <a:spLocks noChangeArrowheads="1"/>
          </p:cNvSpPr>
          <p:nvPr/>
        </p:nvSpPr>
        <p:spPr bwMode="ltGray">
          <a:xfrm>
            <a:off x="696385" y="530226"/>
            <a:ext cx="563033"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a:solidFill>
                <a:srgbClr val="000000"/>
              </a:solidFill>
            </a:endParaRPr>
          </a:p>
        </p:txBody>
      </p:sp>
      <p:sp>
        <p:nvSpPr>
          <p:cNvPr id="1029" name="Rectangle 5"/>
          <p:cNvSpPr>
            <a:spLocks noChangeArrowheads="1"/>
          </p:cNvSpPr>
          <p:nvPr/>
        </p:nvSpPr>
        <p:spPr bwMode="ltGray">
          <a:xfrm>
            <a:off x="1189567" y="530226"/>
            <a:ext cx="491067"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a:solidFill>
                <a:srgbClr val="000000"/>
              </a:solidFill>
            </a:endParaRPr>
          </a:p>
        </p:txBody>
      </p:sp>
      <p:sp>
        <p:nvSpPr>
          <p:cNvPr id="1030" name="Rectangle 6"/>
          <p:cNvSpPr>
            <a:spLocks noChangeArrowheads="1"/>
          </p:cNvSpPr>
          <p:nvPr/>
        </p:nvSpPr>
        <p:spPr bwMode="ltGray">
          <a:xfrm>
            <a:off x="143933" y="457201"/>
            <a:ext cx="747184"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a:solidFill>
                <a:srgbClr val="000000"/>
              </a:solidFill>
            </a:endParaRPr>
          </a:p>
        </p:txBody>
      </p:sp>
      <p:sp>
        <p:nvSpPr>
          <p:cNvPr id="1031" name="Rectangle 7"/>
          <p:cNvSpPr>
            <a:spLocks noChangeArrowheads="1"/>
          </p:cNvSpPr>
          <p:nvPr/>
        </p:nvSpPr>
        <p:spPr bwMode="gray">
          <a:xfrm>
            <a:off x="990600" y="1"/>
            <a:ext cx="42333"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a:solidFill>
                <a:srgbClr val="000000"/>
              </a:solidFill>
            </a:endParaRPr>
          </a:p>
        </p:txBody>
      </p:sp>
      <p:sp>
        <p:nvSpPr>
          <p:cNvPr id="1032" name="Rectangle 8"/>
          <p:cNvSpPr>
            <a:spLocks noChangeArrowheads="1"/>
          </p:cNvSpPr>
          <p:nvPr/>
        </p:nvSpPr>
        <p:spPr bwMode="gray">
          <a:xfrm>
            <a:off x="565151" y="790575"/>
            <a:ext cx="10968567"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a:solidFill>
                <a:srgbClr val="000000"/>
              </a:solidFill>
            </a:endParaRPr>
          </a:p>
        </p:txBody>
      </p:sp>
      <p:sp>
        <p:nvSpPr>
          <p:cNvPr id="1033" name="Text Box 14"/>
          <p:cNvSpPr txBox="1">
            <a:spLocks noChangeArrowheads="1"/>
          </p:cNvSpPr>
          <p:nvPr/>
        </p:nvSpPr>
        <p:spPr bwMode="auto">
          <a:xfrm>
            <a:off x="1488018" y="333375"/>
            <a:ext cx="10272183" cy="457200"/>
          </a:xfrm>
          <a:prstGeom prst="rect">
            <a:avLst/>
          </a:prstGeom>
          <a:noFill/>
          <a:ln>
            <a:noFill/>
          </a:ln>
          <a:effectLst>
            <a:outerShdw dist="28398" dir="1593903"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defRPr/>
            </a:pPr>
            <a:r>
              <a:rPr lang="tr-TR" altLang="tr-TR" sz="2400" b="1">
                <a:solidFill>
                  <a:srgbClr val="66CCFF"/>
                </a:solidFill>
              </a:rPr>
              <a:t>HAYVANCILIK EKONOMİSİ DERS NOTLARI</a:t>
            </a:r>
          </a:p>
        </p:txBody>
      </p:sp>
      <p:sp>
        <p:nvSpPr>
          <p:cNvPr id="1034" name="Text Box 15"/>
          <p:cNvSpPr txBox="1">
            <a:spLocks noChangeArrowheads="1"/>
          </p:cNvSpPr>
          <p:nvPr/>
        </p:nvSpPr>
        <p:spPr bwMode="auto">
          <a:xfrm>
            <a:off x="1488018" y="765175"/>
            <a:ext cx="10272183" cy="274638"/>
          </a:xfrm>
          <a:prstGeom prst="rect">
            <a:avLst/>
          </a:prstGeom>
          <a:noFill/>
          <a:ln>
            <a:noFill/>
          </a:ln>
          <a:effectLst>
            <a:outerShdw dist="28398" dir="1593903" algn="ctr" rotWithShape="0">
              <a:srgbClr val="969696">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defRPr/>
            </a:pPr>
            <a:r>
              <a:rPr lang="tr-TR" altLang="tr-TR" sz="1200" b="1" dirty="0">
                <a:solidFill>
                  <a:srgbClr val="FF0000"/>
                </a:solidFill>
              </a:rPr>
              <a:t>Prof. Dr. Yılmaz ARAL</a:t>
            </a:r>
          </a:p>
        </p:txBody>
      </p:sp>
    </p:spTree>
    <p:extLst>
      <p:ext uri="{BB962C8B-B14F-4D97-AF65-F5344CB8AC3E}">
        <p14:creationId xmlns:p14="http://schemas.microsoft.com/office/powerpoint/2010/main" val="1062549720"/>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pitchFamily="34" charset="0"/>
        </a:defRPr>
      </a:lvl2pPr>
      <a:lvl3pPr algn="l" rtl="0" eaLnBrk="1" fontAlgn="base" hangingPunct="1">
        <a:spcBef>
          <a:spcPct val="0"/>
        </a:spcBef>
        <a:spcAft>
          <a:spcPct val="0"/>
        </a:spcAft>
        <a:defRPr sz="4400">
          <a:solidFill>
            <a:schemeClr val="tx2"/>
          </a:solidFill>
          <a:latin typeface="Tahoma" pitchFamily="34" charset="0"/>
        </a:defRPr>
      </a:lvl3pPr>
      <a:lvl4pPr algn="l" rtl="0" eaLnBrk="1" fontAlgn="base" hangingPunct="1">
        <a:spcBef>
          <a:spcPct val="0"/>
        </a:spcBef>
        <a:spcAft>
          <a:spcPct val="0"/>
        </a:spcAft>
        <a:defRPr sz="4400">
          <a:solidFill>
            <a:schemeClr val="tx2"/>
          </a:solidFill>
          <a:latin typeface="Tahoma" pitchFamily="34" charset="0"/>
        </a:defRPr>
      </a:lvl4pPr>
      <a:lvl5pPr algn="l" rtl="0" eaLnBrk="1" fontAlgn="base" hangingPunct="1">
        <a:spcBef>
          <a:spcPct val="0"/>
        </a:spcBef>
        <a:spcAft>
          <a:spcPct val="0"/>
        </a:spcAft>
        <a:defRPr sz="4400">
          <a:solidFill>
            <a:schemeClr val="tx2"/>
          </a:solidFill>
          <a:latin typeface="Tahoma" pitchFamily="34" charset="0"/>
        </a:defRPr>
      </a:lvl5pPr>
      <a:lvl6pPr marL="457200" algn="l" rtl="0" eaLnBrk="1" fontAlgn="base" hangingPunct="1">
        <a:spcBef>
          <a:spcPct val="0"/>
        </a:spcBef>
        <a:spcAft>
          <a:spcPct val="0"/>
        </a:spcAft>
        <a:defRPr sz="4400">
          <a:solidFill>
            <a:schemeClr val="tx2"/>
          </a:solidFill>
          <a:latin typeface="Tahoma" pitchFamily="34" charset="0"/>
        </a:defRPr>
      </a:lvl6pPr>
      <a:lvl7pPr marL="914400" algn="l" rtl="0" eaLnBrk="1" fontAlgn="base" hangingPunct="1">
        <a:spcBef>
          <a:spcPct val="0"/>
        </a:spcBef>
        <a:spcAft>
          <a:spcPct val="0"/>
        </a:spcAft>
        <a:defRPr sz="4400">
          <a:solidFill>
            <a:schemeClr val="tx2"/>
          </a:solidFill>
          <a:latin typeface="Tahoma" pitchFamily="34" charset="0"/>
        </a:defRPr>
      </a:lvl7pPr>
      <a:lvl8pPr marL="1371600" algn="l" rtl="0" eaLnBrk="1" fontAlgn="base" hangingPunct="1">
        <a:spcBef>
          <a:spcPct val="0"/>
        </a:spcBef>
        <a:spcAft>
          <a:spcPct val="0"/>
        </a:spcAft>
        <a:defRPr sz="4400">
          <a:solidFill>
            <a:schemeClr val="tx2"/>
          </a:solidFill>
          <a:latin typeface="Tahoma" pitchFamily="34" charset="0"/>
        </a:defRPr>
      </a:lvl8pPr>
      <a:lvl9pPr marL="1828800" algn="l" rtl="0" eaLnBrk="1" fontAlgn="base" hangingPunct="1">
        <a:spcBef>
          <a:spcPct val="0"/>
        </a:spcBef>
        <a:spcAft>
          <a:spcPct val="0"/>
        </a:spcAft>
        <a:defRPr sz="4400">
          <a:solidFill>
            <a:schemeClr val="tx2"/>
          </a:solidFill>
          <a:latin typeface="Tahoma" pitchFamily="34" charset="0"/>
        </a:defRPr>
      </a:lvl9pPr>
    </p:titleStyle>
    <p:bodyStyle>
      <a:lvl1pPr marL="342900" indent="-342900" algn="l" rtl="0" eaLnBrk="1" fontAlgn="base" hangingPunct="1">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75" name="Text Box 11"/>
          <p:cNvSpPr txBox="1">
            <a:spLocks noChangeArrowheads="1"/>
          </p:cNvSpPr>
          <p:nvPr/>
        </p:nvSpPr>
        <p:spPr bwMode="auto">
          <a:xfrm>
            <a:off x="2468563" y="2484439"/>
            <a:ext cx="7129462" cy="1570037"/>
          </a:xfrm>
          <a:prstGeom prst="rect">
            <a:avLst/>
          </a:prstGeom>
          <a:noFill/>
          <a:ln>
            <a:noFill/>
          </a:ln>
          <a:effectLst>
            <a:outerShdw blurRad="63500" dist="107763" dir="2700000" algn="ctr" rotWithShape="0">
              <a:srgbClr val="DDDDDD">
                <a:alpha val="50000"/>
              </a:srgbClr>
            </a:outerShdw>
          </a:effectLst>
          <a:extLst>
            <a:ext uri="{909E8E84-426E-40dd-AFC4-6F175D3DCCD1}"/>
            <a:ext uri="{91240B29-F687-4f45-9708-019B960494DF}"/>
          </a:extLst>
        </p:spPr>
        <p:txBody>
          <a:bodyPr>
            <a:spAutoFit/>
          </a:bodyPr>
          <a:lstStyle>
            <a:lvl1pPr>
              <a:defRPr>
                <a:solidFill>
                  <a:schemeClr val="tx1"/>
                </a:solidFill>
                <a:latin typeface="Tahoma" charset="0"/>
                <a:ea typeface="ＭＳ Ｐゴシック" charset="0"/>
              </a:defRPr>
            </a:lvl1pPr>
            <a:lvl2pPr marL="742950" indent="-285750">
              <a:defRPr>
                <a:solidFill>
                  <a:schemeClr val="tx1"/>
                </a:solidFill>
                <a:latin typeface="Tahoma" charset="0"/>
                <a:ea typeface="ＭＳ Ｐゴシック" charset="0"/>
              </a:defRPr>
            </a:lvl2pPr>
            <a:lvl3pPr marL="1143000" indent="-228600">
              <a:defRPr>
                <a:solidFill>
                  <a:schemeClr val="tx1"/>
                </a:solidFill>
                <a:latin typeface="Tahoma" charset="0"/>
                <a:ea typeface="ＭＳ Ｐゴシック" charset="0"/>
              </a:defRPr>
            </a:lvl3pPr>
            <a:lvl4pPr marL="1600200" indent="-228600">
              <a:defRPr>
                <a:solidFill>
                  <a:schemeClr val="tx1"/>
                </a:solidFill>
                <a:latin typeface="Tahoma" charset="0"/>
                <a:ea typeface="ＭＳ Ｐゴシック" charset="0"/>
              </a:defRPr>
            </a:lvl4pPr>
            <a:lvl5pPr marL="2057400" indent="-228600">
              <a:defRPr>
                <a:solidFill>
                  <a:schemeClr val="tx1"/>
                </a:solidFill>
                <a:latin typeface="Tahoma" charset="0"/>
                <a:ea typeface="ＭＳ Ｐゴシック" charset="0"/>
              </a:defRPr>
            </a:lvl5pPr>
            <a:lvl6pPr marL="2514600" indent="-228600" eaLnBrk="0" fontAlgn="base" hangingPunct="0">
              <a:spcBef>
                <a:spcPct val="0"/>
              </a:spcBef>
              <a:spcAft>
                <a:spcPct val="0"/>
              </a:spcAft>
              <a:defRPr>
                <a:solidFill>
                  <a:schemeClr val="tx1"/>
                </a:solidFill>
                <a:latin typeface="Tahoma" charset="0"/>
                <a:ea typeface="ＭＳ Ｐゴシック" charset="0"/>
              </a:defRPr>
            </a:lvl6pPr>
            <a:lvl7pPr marL="2971800" indent="-228600" eaLnBrk="0" fontAlgn="base" hangingPunct="0">
              <a:spcBef>
                <a:spcPct val="0"/>
              </a:spcBef>
              <a:spcAft>
                <a:spcPct val="0"/>
              </a:spcAft>
              <a:defRPr>
                <a:solidFill>
                  <a:schemeClr val="tx1"/>
                </a:solidFill>
                <a:latin typeface="Tahoma" charset="0"/>
                <a:ea typeface="ＭＳ Ｐゴシック" charset="0"/>
              </a:defRPr>
            </a:lvl7pPr>
            <a:lvl8pPr marL="3429000" indent="-228600" eaLnBrk="0" fontAlgn="base" hangingPunct="0">
              <a:spcBef>
                <a:spcPct val="0"/>
              </a:spcBef>
              <a:spcAft>
                <a:spcPct val="0"/>
              </a:spcAft>
              <a:defRPr>
                <a:solidFill>
                  <a:schemeClr val="tx1"/>
                </a:solidFill>
                <a:latin typeface="Tahoma" charset="0"/>
                <a:ea typeface="ＭＳ Ｐゴシック" charset="0"/>
              </a:defRPr>
            </a:lvl8pPr>
            <a:lvl9pPr marL="3886200" indent="-228600" eaLnBrk="0" fontAlgn="base" hangingPunct="0">
              <a:spcBef>
                <a:spcPct val="0"/>
              </a:spcBef>
              <a:spcAft>
                <a:spcPct val="0"/>
              </a:spcAft>
              <a:defRPr>
                <a:solidFill>
                  <a:schemeClr val="tx1"/>
                </a:solidFill>
                <a:latin typeface="Tahoma" charset="0"/>
                <a:ea typeface="ＭＳ Ｐゴシック" charset="0"/>
              </a:defRPr>
            </a:lvl9pPr>
          </a:lstStyle>
          <a:p>
            <a:pPr algn="ctr" fontAlgn="base">
              <a:spcBef>
                <a:spcPct val="50000"/>
              </a:spcBef>
              <a:spcAft>
                <a:spcPct val="0"/>
              </a:spcAft>
              <a:defRPr/>
            </a:pPr>
            <a:r>
              <a:rPr lang="en-US" sz="4800" dirty="0">
                <a:solidFill>
                  <a:srgbClr val="000000"/>
                </a:solidFill>
                <a:latin typeface="Verdana" charset="0"/>
              </a:rPr>
              <a:t>INTRODUCTION TO ECONOMICS</a:t>
            </a:r>
            <a:endParaRPr lang="tr-TR" sz="4800" dirty="0">
              <a:solidFill>
                <a:srgbClr val="000000"/>
              </a:solidFill>
              <a:latin typeface="Verdana" charset="0"/>
            </a:endParaRPr>
          </a:p>
        </p:txBody>
      </p:sp>
      <p:sp>
        <p:nvSpPr>
          <p:cNvPr id="11276" name="Line 12"/>
          <p:cNvSpPr>
            <a:spLocks noChangeShapeType="1"/>
          </p:cNvSpPr>
          <p:nvPr/>
        </p:nvSpPr>
        <p:spPr bwMode="auto">
          <a:xfrm>
            <a:off x="2647950" y="206057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a:solidFill>
                <a:srgbClr val="000000"/>
              </a:solidFill>
            </a:endParaRPr>
          </a:p>
        </p:txBody>
      </p:sp>
      <p:sp>
        <p:nvSpPr>
          <p:cNvPr id="11277" name="Line 13"/>
          <p:cNvSpPr>
            <a:spLocks noChangeShapeType="1"/>
          </p:cNvSpPr>
          <p:nvPr/>
        </p:nvSpPr>
        <p:spPr bwMode="auto">
          <a:xfrm>
            <a:off x="2649538" y="4751388"/>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a:solidFill>
                <a:srgbClr val="000000"/>
              </a:solidFill>
            </a:endParaRPr>
          </a:p>
        </p:txBody>
      </p:sp>
    </p:spTree>
    <p:extLst>
      <p:ext uri="{BB962C8B-B14F-4D97-AF65-F5344CB8AC3E}">
        <p14:creationId xmlns:p14="http://schemas.microsoft.com/office/powerpoint/2010/main" val="22953453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75"/>
                                        </p:tgtEl>
                                        <p:attrNameLst>
                                          <p:attrName>style.visibility</p:attrName>
                                        </p:attrNameLst>
                                      </p:cBhvr>
                                      <p:to>
                                        <p:strVal val="visible"/>
                                      </p:to>
                                    </p:set>
                                    <p:anim calcmode="lin" valueType="num">
                                      <p:cBhvr>
                                        <p:cTn id="7" dur="500" fill="hold"/>
                                        <p:tgtEl>
                                          <p:spTgt spid="11275"/>
                                        </p:tgtEl>
                                        <p:attrNameLst>
                                          <p:attrName>ppt_w</p:attrName>
                                        </p:attrNameLst>
                                      </p:cBhvr>
                                      <p:tavLst>
                                        <p:tav tm="0">
                                          <p:val>
                                            <p:fltVal val="0"/>
                                          </p:val>
                                        </p:tav>
                                        <p:tav tm="100000">
                                          <p:val>
                                            <p:strVal val="#ppt_w"/>
                                          </p:val>
                                        </p:tav>
                                      </p:tavLst>
                                    </p:anim>
                                    <p:anim calcmode="lin" valueType="num">
                                      <p:cBhvr>
                                        <p:cTn id="8" dur="500" fill="hold"/>
                                        <p:tgtEl>
                                          <p:spTgt spid="11275"/>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11276"/>
                                        </p:tgtEl>
                                        <p:attrNameLst>
                                          <p:attrName>style.visibility</p:attrName>
                                        </p:attrNameLst>
                                      </p:cBhvr>
                                      <p:to>
                                        <p:strVal val="visible"/>
                                      </p:to>
                                    </p:set>
                                    <p:animEffect transition="in" filter="slide(fromLeft)">
                                      <p:cBhvr>
                                        <p:cTn id="12" dur="500"/>
                                        <p:tgtEl>
                                          <p:spTgt spid="11276"/>
                                        </p:tgtEl>
                                      </p:cBhvr>
                                    </p:animEffect>
                                  </p:childTnLst>
                                </p:cTn>
                              </p:par>
                            </p:childTnLst>
                          </p:cTn>
                        </p:par>
                        <p:par>
                          <p:cTn id="13" fill="hold" nodeType="afterGroup">
                            <p:stCondLst>
                              <p:cond delay="1000"/>
                            </p:stCondLst>
                            <p:childTnLst>
                              <p:par>
                                <p:cTn id="14" presetID="12" presetClass="entr" presetSubtype="2" fill="hold" grpId="0" nodeType="afterEffect">
                                  <p:stCondLst>
                                    <p:cond delay="0"/>
                                  </p:stCondLst>
                                  <p:childTnLst>
                                    <p:set>
                                      <p:cBhvr>
                                        <p:cTn id="15" dur="1" fill="hold">
                                          <p:stCondLst>
                                            <p:cond delay="0"/>
                                          </p:stCondLst>
                                        </p:cTn>
                                        <p:tgtEl>
                                          <p:spTgt spid="11277"/>
                                        </p:tgtEl>
                                        <p:attrNameLst>
                                          <p:attrName>style.visibility</p:attrName>
                                        </p:attrNameLst>
                                      </p:cBhvr>
                                      <p:to>
                                        <p:strVal val="visible"/>
                                      </p:to>
                                    </p:set>
                                    <p:animEffect transition="in" filter="slide(fromRight)">
                                      <p:cBhvr>
                                        <p:cTn id="16" dur="500"/>
                                        <p:tgtEl>
                                          <p:spTgt spid="112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5" grpId="0"/>
      <p:bldP spid="11276" grpId="0" animBg="1"/>
      <p:bldP spid="1127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524000" y="1052513"/>
            <a:ext cx="55451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b="1" u="sng" dirty="0">
                <a:solidFill>
                  <a:schemeClr val="hlink"/>
                </a:solidFill>
              </a:rPr>
              <a:t>Pre-scientific period up to XVIII century</a:t>
            </a:r>
            <a:endParaRPr lang="tr-TR" altLang="tr-TR" b="1" u="sng" dirty="0">
              <a:solidFill>
                <a:schemeClr val="hlink"/>
              </a:solidFill>
            </a:endParaRPr>
          </a:p>
        </p:txBody>
      </p:sp>
      <p:sp>
        <p:nvSpPr>
          <p:cNvPr id="15365" name="Text Box 5"/>
          <p:cNvSpPr txBox="1">
            <a:spLocks noChangeArrowheads="1"/>
          </p:cNvSpPr>
          <p:nvPr/>
        </p:nvSpPr>
        <p:spPr bwMode="auto">
          <a:xfrm>
            <a:off x="1524000" y="1449389"/>
            <a:ext cx="8496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2000" b="1" u="sng" dirty="0" err="1">
                <a:solidFill>
                  <a:schemeClr val="folHlink"/>
                </a:solidFill>
              </a:rPr>
              <a:t>Mercantilist</a:t>
            </a:r>
            <a:r>
              <a:rPr lang="tr-TR" altLang="tr-TR" sz="2000" b="1" u="sng" dirty="0">
                <a:solidFill>
                  <a:schemeClr val="folHlink"/>
                </a:solidFill>
              </a:rPr>
              <a:t> School</a:t>
            </a:r>
          </a:p>
        </p:txBody>
      </p:sp>
      <p:sp>
        <p:nvSpPr>
          <p:cNvPr id="15366" name="Text Box 6"/>
          <p:cNvSpPr txBox="1">
            <a:spLocks noChangeArrowheads="1"/>
          </p:cNvSpPr>
          <p:nvPr/>
        </p:nvSpPr>
        <p:spPr bwMode="auto">
          <a:xfrm>
            <a:off x="1524000" y="1876425"/>
            <a:ext cx="84963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 central occupation of the mercantilists was to find ideas and proposals that show how the principals of that age, the dominant form of society, could accumulate more wealth, in which way they could become rich.</a:t>
            </a:r>
            <a:endParaRPr lang="tr-TR" altLang="tr-TR" dirty="0"/>
          </a:p>
        </p:txBody>
      </p:sp>
      <p:sp>
        <p:nvSpPr>
          <p:cNvPr id="15367" name="Text Box 7"/>
          <p:cNvSpPr txBox="1">
            <a:spLocks noChangeArrowheads="1"/>
          </p:cNvSpPr>
          <p:nvPr/>
        </p:nvSpPr>
        <p:spPr bwMode="auto">
          <a:xfrm>
            <a:off x="1524000" y="2854326"/>
            <a:ext cx="8496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They accepted gold and silver as their main source of wealth.</a:t>
            </a:r>
            <a:endParaRPr lang="tr-TR" altLang="tr-TR" dirty="0"/>
          </a:p>
        </p:txBody>
      </p:sp>
      <p:sp>
        <p:nvSpPr>
          <p:cNvPr id="15368" name="Text Box 8"/>
          <p:cNvSpPr txBox="1">
            <a:spLocks noChangeArrowheads="1"/>
          </p:cNvSpPr>
          <p:nvPr/>
        </p:nvSpPr>
        <p:spPr bwMode="auto">
          <a:xfrm>
            <a:off x="1524000" y="3282950"/>
            <a:ext cx="89644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 biggest mistake of mercantilist thought is that it neglected agricultural production.</a:t>
            </a:r>
            <a:endParaRPr lang="tr-TR" altLang="tr-TR" dirty="0"/>
          </a:p>
        </p:txBody>
      </p:sp>
      <p:sp>
        <p:nvSpPr>
          <p:cNvPr id="15369" name="Text Box 9"/>
          <p:cNvSpPr txBox="1">
            <a:spLocks noChangeArrowheads="1"/>
          </p:cNvSpPr>
          <p:nvPr/>
        </p:nvSpPr>
        <p:spPr bwMode="auto">
          <a:xfrm>
            <a:off x="1524000" y="3711575"/>
            <a:ext cx="84963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Due to the inadequate means of transport in foreign trade, more emphasis was placed on light goods and heavy goods at the expense of food production, leaving food production in the background.</a:t>
            </a:r>
            <a:endParaRPr lang="tr-TR" altLang="tr-TR" dirty="0"/>
          </a:p>
        </p:txBody>
      </p:sp>
      <p:sp>
        <p:nvSpPr>
          <p:cNvPr id="15370" name="Text Box 10"/>
          <p:cNvSpPr txBox="1">
            <a:spLocks noChangeArrowheads="1"/>
          </p:cNvSpPr>
          <p:nvPr/>
        </p:nvSpPr>
        <p:spPr bwMode="auto">
          <a:xfrm>
            <a:off x="1524000" y="4689475"/>
            <a:ext cx="84963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Mercantilist's suggestion was that the foreign trade balance sheets were redundant. To this end, they have adopted measures such as supporting exports, taking protective measures in imports, and developing a trade fleet.</a:t>
            </a:r>
            <a:endParaRPr lang="tr-TR" altLang="tr-TR" dirty="0"/>
          </a:p>
        </p:txBody>
      </p:sp>
      <p:sp>
        <p:nvSpPr>
          <p:cNvPr id="15371" name="Text Box 11"/>
          <p:cNvSpPr txBox="1">
            <a:spLocks noChangeArrowheads="1"/>
          </p:cNvSpPr>
          <p:nvPr/>
        </p:nvSpPr>
        <p:spPr bwMode="auto">
          <a:xfrm>
            <a:off x="1524000" y="5942014"/>
            <a:ext cx="84963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In the countries where mercantilism is applied, the increase in the presence of precious metals disturbed the balance between cash flows and real </a:t>
            </a:r>
            <a:r>
              <a:rPr lang="tr-TR" altLang="tr-TR" dirty="0" err="1"/>
              <a:t>flows</a:t>
            </a:r>
            <a:r>
              <a:rPr lang="en" altLang="tr-TR" dirty="0"/>
              <a:t>; this has led to inflation.</a:t>
            </a:r>
            <a:endParaRPr lang="tr-TR" altLang="tr-TR" dirty="0"/>
          </a:p>
        </p:txBody>
      </p:sp>
      <p:sp>
        <p:nvSpPr>
          <p:cNvPr id="15372" name="Line 12"/>
          <p:cNvSpPr>
            <a:spLocks noChangeShapeType="1"/>
          </p:cNvSpPr>
          <p:nvPr/>
        </p:nvSpPr>
        <p:spPr bwMode="auto">
          <a:xfrm>
            <a:off x="1524000" y="28241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5373" name="Line 13"/>
          <p:cNvSpPr>
            <a:spLocks noChangeShapeType="1"/>
          </p:cNvSpPr>
          <p:nvPr/>
        </p:nvSpPr>
        <p:spPr bwMode="auto">
          <a:xfrm>
            <a:off x="1524000" y="32527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5374" name="Line 14"/>
          <p:cNvSpPr>
            <a:spLocks noChangeShapeType="1"/>
          </p:cNvSpPr>
          <p:nvPr/>
        </p:nvSpPr>
        <p:spPr bwMode="auto">
          <a:xfrm>
            <a:off x="1524000" y="36798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5375" name="Line 15"/>
          <p:cNvSpPr>
            <a:spLocks noChangeShapeType="1"/>
          </p:cNvSpPr>
          <p:nvPr/>
        </p:nvSpPr>
        <p:spPr bwMode="auto">
          <a:xfrm>
            <a:off x="1524000" y="46577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5376" name="Line 16"/>
          <p:cNvSpPr>
            <a:spLocks noChangeShapeType="1"/>
          </p:cNvSpPr>
          <p:nvPr/>
        </p:nvSpPr>
        <p:spPr bwMode="auto">
          <a:xfrm>
            <a:off x="1524000" y="5799692"/>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9276621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slide(fromTop)">
                                      <p:cBhvr>
                                        <p:cTn id="7" dur="5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5365"/>
                                        </p:tgtEl>
                                        <p:attrNameLst>
                                          <p:attrName>style.visibility</p:attrName>
                                        </p:attrNameLst>
                                      </p:cBhvr>
                                      <p:to>
                                        <p:strVal val="visible"/>
                                      </p:to>
                                    </p:set>
                                    <p:animEffect transition="in" filter="slide(fromTop)">
                                      <p:cBhvr>
                                        <p:cTn id="12" dur="500"/>
                                        <p:tgtEl>
                                          <p:spTgt spid="153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15366"/>
                                        </p:tgtEl>
                                        <p:attrNameLst>
                                          <p:attrName>style.visibility</p:attrName>
                                        </p:attrNameLst>
                                      </p:cBhvr>
                                      <p:to>
                                        <p:strVal val="visible"/>
                                      </p:to>
                                    </p:set>
                                    <p:animEffect transition="in" filter="slide(fromTop)">
                                      <p:cBhvr>
                                        <p:cTn id="17" dur="500"/>
                                        <p:tgtEl>
                                          <p:spTgt spid="15366"/>
                                        </p:tgtEl>
                                      </p:cBhvr>
                                    </p:animEffect>
                                  </p:childTnLst>
                                </p:cTn>
                              </p:par>
                            </p:childTnLst>
                          </p:cTn>
                        </p:par>
                        <p:par>
                          <p:cTn id="18" fill="hold" nodeType="afterGroup">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15372"/>
                                        </p:tgtEl>
                                        <p:attrNameLst>
                                          <p:attrName>style.visibility</p:attrName>
                                        </p:attrNameLst>
                                      </p:cBhvr>
                                      <p:to>
                                        <p:strVal val="visible"/>
                                      </p:to>
                                    </p:set>
                                    <p:animEffect transition="in" filter="slide(fromLeft)">
                                      <p:cBhvr>
                                        <p:cTn id="21" dur="500"/>
                                        <p:tgtEl>
                                          <p:spTgt spid="1537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1" fill="hold" grpId="0" nodeType="clickEffect">
                                  <p:stCondLst>
                                    <p:cond delay="0"/>
                                  </p:stCondLst>
                                  <p:childTnLst>
                                    <p:set>
                                      <p:cBhvr>
                                        <p:cTn id="25" dur="1" fill="hold">
                                          <p:stCondLst>
                                            <p:cond delay="0"/>
                                          </p:stCondLst>
                                        </p:cTn>
                                        <p:tgtEl>
                                          <p:spTgt spid="15367"/>
                                        </p:tgtEl>
                                        <p:attrNameLst>
                                          <p:attrName>style.visibility</p:attrName>
                                        </p:attrNameLst>
                                      </p:cBhvr>
                                      <p:to>
                                        <p:strVal val="visible"/>
                                      </p:to>
                                    </p:set>
                                    <p:animEffect transition="in" filter="slide(fromTop)">
                                      <p:cBhvr>
                                        <p:cTn id="26" dur="500"/>
                                        <p:tgtEl>
                                          <p:spTgt spid="15367"/>
                                        </p:tgtEl>
                                      </p:cBhvr>
                                    </p:animEffect>
                                  </p:childTnLst>
                                </p:cTn>
                              </p:par>
                            </p:childTnLst>
                          </p:cTn>
                        </p:par>
                        <p:par>
                          <p:cTn id="27" fill="hold" nodeType="afterGroup">
                            <p:stCondLst>
                              <p:cond delay="500"/>
                            </p:stCondLst>
                            <p:childTnLst>
                              <p:par>
                                <p:cTn id="28" presetID="12" presetClass="entr" presetSubtype="8" fill="hold" grpId="0" nodeType="afterEffect">
                                  <p:stCondLst>
                                    <p:cond delay="0"/>
                                  </p:stCondLst>
                                  <p:childTnLst>
                                    <p:set>
                                      <p:cBhvr>
                                        <p:cTn id="29" dur="1" fill="hold">
                                          <p:stCondLst>
                                            <p:cond delay="0"/>
                                          </p:stCondLst>
                                        </p:cTn>
                                        <p:tgtEl>
                                          <p:spTgt spid="15373"/>
                                        </p:tgtEl>
                                        <p:attrNameLst>
                                          <p:attrName>style.visibility</p:attrName>
                                        </p:attrNameLst>
                                      </p:cBhvr>
                                      <p:to>
                                        <p:strVal val="visible"/>
                                      </p:to>
                                    </p:set>
                                    <p:animEffect transition="in" filter="slide(fromLeft)">
                                      <p:cBhvr>
                                        <p:cTn id="30" dur="500"/>
                                        <p:tgtEl>
                                          <p:spTgt spid="1537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1" fill="hold" grpId="0" nodeType="clickEffect">
                                  <p:stCondLst>
                                    <p:cond delay="0"/>
                                  </p:stCondLst>
                                  <p:childTnLst>
                                    <p:set>
                                      <p:cBhvr>
                                        <p:cTn id="34" dur="1" fill="hold">
                                          <p:stCondLst>
                                            <p:cond delay="0"/>
                                          </p:stCondLst>
                                        </p:cTn>
                                        <p:tgtEl>
                                          <p:spTgt spid="15368"/>
                                        </p:tgtEl>
                                        <p:attrNameLst>
                                          <p:attrName>style.visibility</p:attrName>
                                        </p:attrNameLst>
                                      </p:cBhvr>
                                      <p:to>
                                        <p:strVal val="visible"/>
                                      </p:to>
                                    </p:set>
                                    <p:animEffect transition="in" filter="slide(fromTop)">
                                      <p:cBhvr>
                                        <p:cTn id="35" dur="500"/>
                                        <p:tgtEl>
                                          <p:spTgt spid="15368"/>
                                        </p:tgtEl>
                                      </p:cBhvr>
                                    </p:animEffect>
                                  </p:childTnLst>
                                </p:cTn>
                              </p:par>
                            </p:childTnLst>
                          </p:cTn>
                        </p:par>
                        <p:par>
                          <p:cTn id="36" fill="hold" nodeType="afterGroup">
                            <p:stCondLst>
                              <p:cond delay="500"/>
                            </p:stCondLst>
                            <p:childTnLst>
                              <p:par>
                                <p:cTn id="37" presetID="12" presetClass="entr" presetSubtype="8" fill="hold" grpId="0" nodeType="afterEffect">
                                  <p:stCondLst>
                                    <p:cond delay="0"/>
                                  </p:stCondLst>
                                  <p:childTnLst>
                                    <p:set>
                                      <p:cBhvr>
                                        <p:cTn id="38" dur="1" fill="hold">
                                          <p:stCondLst>
                                            <p:cond delay="0"/>
                                          </p:stCondLst>
                                        </p:cTn>
                                        <p:tgtEl>
                                          <p:spTgt spid="15374"/>
                                        </p:tgtEl>
                                        <p:attrNameLst>
                                          <p:attrName>style.visibility</p:attrName>
                                        </p:attrNameLst>
                                      </p:cBhvr>
                                      <p:to>
                                        <p:strVal val="visible"/>
                                      </p:to>
                                    </p:set>
                                    <p:animEffect transition="in" filter="slide(fromLeft)">
                                      <p:cBhvr>
                                        <p:cTn id="39" dur="500"/>
                                        <p:tgtEl>
                                          <p:spTgt spid="15374"/>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1" fill="hold" grpId="0" nodeType="clickEffect">
                                  <p:stCondLst>
                                    <p:cond delay="0"/>
                                  </p:stCondLst>
                                  <p:childTnLst>
                                    <p:set>
                                      <p:cBhvr>
                                        <p:cTn id="43" dur="1" fill="hold">
                                          <p:stCondLst>
                                            <p:cond delay="0"/>
                                          </p:stCondLst>
                                        </p:cTn>
                                        <p:tgtEl>
                                          <p:spTgt spid="15369"/>
                                        </p:tgtEl>
                                        <p:attrNameLst>
                                          <p:attrName>style.visibility</p:attrName>
                                        </p:attrNameLst>
                                      </p:cBhvr>
                                      <p:to>
                                        <p:strVal val="visible"/>
                                      </p:to>
                                    </p:set>
                                    <p:animEffect transition="in" filter="slide(fromTop)">
                                      <p:cBhvr>
                                        <p:cTn id="44" dur="500"/>
                                        <p:tgtEl>
                                          <p:spTgt spid="15369"/>
                                        </p:tgtEl>
                                      </p:cBhvr>
                                    </p:animEffect>
                                  </p:childTnLst>
                                </p:cTn>
                              </p:par>
                            </p:childTnLst>
                          </p:cTn>
                        </p:par>
                        <p:par>
                          <p:cTn id="45" fill="hold" nodeType="afterGroup">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15375"/>
                                        </p:tgtEl>
                                        <p:attrNameLst>
                                          <p:attrName>style.visibility</p:attrName>
                                        </p:attrNameLst>
                                      </p:cBhvr>
                                      <p:to>
                                        <p:strVal val="visible"/>
                                      </p:to>
                                    </p:set>
                                    <p:animEffect transition="in" filter="slide(fromLeft)">
                                      <p:cBhvr>
                                        <p:cTn id="48" dur="500"/>
                                        <p:tgtEl>
                                          <p:spTgt spid="1537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1" fill="hold" grpId="0" nodeType="clickEffect">
                                  <p:stCondLst>
                                    <p:cond delay="0"/>
                                  </p:stCondLst>
                                  <p:childTnLst>
                                    <p:set>
                                      <p:cBhvr>
                                        <p:cTn id="52" dur="1" fill="hold">
                                          <p:stCondLst>
                                            <p:cond delay="0"/>
                                          </p:stCondLst>
                                        </p:cTn>
                                        <p:tgtEl>
                                          <p:spTgt spid="15370"/>
                                        </p:tgtEl>
                                        <p:attrNameLst>
                                          <p:attrName>style.visibility</p:attrName>
                                        </p:attrNameLst>
                                      </p:cBhvr>
                                      <p:to>
                                        <p:strVal val="visible"/>
                                      </p:to>
                                    </p:set>
                                    <p:animEffect transition="in" filter="slide(fromTop)">
                                      <p:cBhvr>
                                        <p:cTn id="53" dur="500"/>
                                        <p:tgtEl>
                                          <p:spTgt spid="15370"/>
                                        </p:tgtEl>
                                      </p:cBhvr>
                                    </p:animEffect>
                                  </p:childTnLst>
                                </p:cTn>
                              </p:par>
                            </p:childTnLst>
                          </p:cTn>
                        </p:par>
                        <p:par>
                          <p:cTn id="54" fill="hold" nodeType="afterGroup">
                            <p:stCondLst>
                              <p:cond delay="500"/>
                            </p:stCondLst>
                            <p:childTnLst>
                              <p:par>
                                <p:cTn id="55" presetID="12" presetClass="entr" presetSubtype="8" fill="hold" grpId="0" nodeType="afterEffect">
                                  <p:stCondLst>
                                    <p:cond delay="0"/>
                                  </p:stCondLst>
                                  <p:childTnLst>
                                    <p:set>
                                      <p:cBhvr>
                                        <p:cTn id="56" dur="1" fill="hold">
                                          <p:stCondLst>
                                            <p:cond delay="0"/>
                                          </p:stCondLst>
                                        </p:cTn>
                                        <p:tgtEl>
                                          <p:spTgt spid="15376"/>
                                        </p:tgtEl>
                                        <p:attrNameLst>
                                          <p:attrName>style.visibility</p:attrName>
                                        </p:attrNameLst>
                                      </p:cBhvr>
                                      <p:to>
                                        <p:strVal val="visible"/>
                                      </p:to>
                                    </p:set>
                                    <p:animEffect transition="in" filter="slide(fromLeft)">
                                      <p:cBhvr>
                                        <p:cTn id="57" dur="500"/>
                                        <p:tgtEl>
                                          <p:spTgt spid="1537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2" presetClass="entr" presetSubtype="1" fill="hold" grpId="0" nodeType="clickEffect">
                                  <p:stCondLst>
                                    <p:cond delay="0"/>
                                  </p:stCondLst>
                                  <p:childTnLst>
                                    <p:set>
                                      <p:cBhvr>
                                        <p:cTn id="61" dur="1" fill="hold">
                                          <p:stCondLst>
                                            <p:cond delay="0"/>
                                          </p:stCondLst>
                                        </p:cTn>
                                        <p:tgtEl>
                                          <p:spTgt spid="15371"/>
                                        </p:tgtEl>
                                        <p:attrNameLst>
                                          <p:attrName>style.visibility</p:attrName>
                                        </p:attrNameLst>
                                      </p:cBhvr>
                                      <p:to>
                                        <p:strVal val="visible"/>
                                      </p:to>
                                    </p:set>
                                    <p:animEffect transition="in" filter="slide(fromTop)">
                                      <p:cBhvr>
                                        <p:cTn id="62" dur="500"/>
                                        <p:tgtEl>
                                          <p:spTgt spid="15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5" grpId="0"/>
      <p:bldP spid="15366" grpId="0"/>
      <p:bldP spid="15367" grpId="0"/>
      <p:bldP spid="15368" grpId="0"/>
      <p:bldP spid="15369" grpId="0"/>
      <p:bldP spid="15370" grpId="0"/>
      <p:bldP spid="15371" grpId="0"/>
      <p:bldP spid="15372" grpId="0" animBg="1"/>
      <p:bldP spid="15373" grpId="0" animBg="1"/>
      <p:bldP spid="15374" grpId="0" animBg="1"/>
      <p:bldP spid="15375" grpId="0" animBg="1"/>
      <p:bldP spid="1537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1524000" y="1052513"/>
            <a:ext cx="55451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dirty="0" err="1">
                <a:solidFill>
                  <a:schemeClr val="hlink"/>
                </a:solidFill>
              </a:rPr>
              <a:t>Emergence</a:t>
            </a:r>
            <a:r>
              <a:rPr lang="tr-TR" altLang="tr-TR" b="1" u="sng" dirty="0">
                <a:solidFill>
                  <a:schemeClr val="hlink"/>
                </a:solidFill>
              </a:rPr>
              <a:t> of </a:t>
            </a:r>
            <a:r>
              <a:rPr lang="tr-TR" altLang="tr-TR" b="1" u="sng" dirty="0" err="1">
                <a:solidFill>
                  <a:schemeClr val="hlink"/>
                </a:solidFill>
              </a:rPr>
              <a:t>Economics</a:t>
            </a:r>
            <a:endParaRPr lang="tr-TR" altLang="tr-TR" b="1" u="sng" dirty="0">
              <a:solidFill>
                <a:schemeClr val="hlink"/>
              </a:solidFill>
            </a:endParaRPr>
          </a:p>
        </p:txBody>
      </p:sp>
      <p:sp>
        <p:nvSpPr>
          <p:cNvPr id="24579" name="Text Box 3"/>
          <p:cNvSpPr txBox="1">
            <a:spLocks noChangeArrowheads="1"/>
          </p:cNvSpPr>
          <p:nvPr/>
        </p:nvSpPr>
        <p:spPr bwMode="auto">
          <a:xfrm>
            <a:off x="1524000" y="1454151"/>
            <a:ext cx="8496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2000" b="1" u="sng" dirty="0" err="1">
                <a:solidFill>
                  <a:schemeClr val="folHlink"/>
                </a:solidFill>
              </a:rPr>
              <a:t>Physiocrates</a:t>
            </a:r>
            <a:endParaRPr lang="tr-TR" altLang="tr-TR" sz="2000" b="1" u="sng" dirty="0">
              <a:solidFill>
                <a:schemeClr val="folHlink"/>
              </a:solidFill>
            </a:endParaRPr>
          </a:p>
        </p:txBody>
      </p:sp>
      <p:sp>
        <p:nvSpPr>
          <p:cNvPr id="24580" name="Text Box 4"/>
          <p:cNvSpPr txBox="1">
            <a:spLocks noChangeArrowheads="1"/>
          </p:cNvSpPr>
          <p:nvPr/>
        </p:nvSpPr>
        <p:spPr bwMode="auto">
          <a:xfrm>
            <a:off x="1524000" y="1887538"/>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dirty="0" err="1"/>
              <a:t>The</a:t>
            </a:r>
            <a:r>
              <a:rPr lang="tr-TR" altLang="tr-TR" dirty="0"/>
              <a:t> </a:t>
            </a:r>
            <a:r>
              <a:rPr lang="tr-TR" altLang="tr-TR" dirty="0" err="1"/>
              <a:t>founder</a:t>
            </a:r>
            <a:r>
              <a:rPr lang="tr-TR" altLang="tr-TR" dirty="0"/>
              <a:t> is </a:t>
            </a:r>
            <a:r>
              <a:rPr lang="tr-TR" altLang="tr-TR" b="1" dirty="0"/>
              <a:t>Dr. François </a:t>
            </a:r>
            <a:r>
              <a:rPr lang="tr-TR" altLang="tr-TR" b="1" dirty="0" err="1"/>
              <a:t>Quesnay</a:t>
            </a:r>
            <a:r>
              <a:rPr lang="tr-TR" altLang="tr-TR" b="1" dirty="0"/>
              <a:t>.</a:t>
            </a:r>
          </a:p>
        </p:txBody>
      </p:sp>
      <p:sp>
        <p:nvSpPr>
          <p:cNvPr id="24581" name="Text Box 5"/>
          <p:cNvSpPr txBox="1">
            <a:spLocks noChangeArrowheads="1"/>
          </p:cNvSpPr>
          <p:nvPr/>
        </p:nvSpPr>
        <p:spPr bwMode="auto">
          <a:xfrm>
            <a:off x="1524000" y="2327275"/>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While Mercantilists neglect agriculture, the Physiocrats aimed at increasing agricultural production and rural economic development.</a:t>
            </a:r>
            <a:endParaRPr lang="tr-TR" altLang="tr-TR" dirty="0"/>
          </a:p>
        </p:txBody>
      </p:sp>
      <p:sp>
        <p:nvSpPr>
          <p:cNvPr id="24582" name="Text Box 6"/>
          <p:cNvSpPr txBox="1">
            <a:spLocks noChangeArrowheads="1"/>
          </p:cNvSpPr>
          <p:nvPr/>
        </p:nvSpPr>
        <p:spPr bwMode="auto">
          <a:xfrm>
            <a:off x="1524000" y="3041650"/>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Dr. Quesnay likened a country's economy to the physiological events that took place in the human body.</a:t>
            </a:r>
            <a:endParaRPr lang="tr-TR" altLang="tr-TR" dirty="0"/>
          </a:p>
        </p:txBody>
      </p:sp>
      <p:sp>
        <p:nvSpPr>
          <p:cNvPr id="24583" name="Text Box 7"/>
          <p:cNvSpPr txBox="1">
            <a:spLocks noChangeArrowheads="1"/>
          </p:cNvSpPr>
          <p:nvPr/>
        </p:nvSpPr>
        <p:spPr bwMode="auto">
          <a:xfrm>
            <a:off x="1524000" y="3754438"/>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He explained this view in his Economic Table book which published in 1758.</a:t>
            </a:r>
            <a:endParaRPr lang="tr-TR" altLang="tr-TR" dirty="0"/>
          </a:p>
        </p:txBody>
      </p:sp>
      <p:sp>
        <p:nvSpPr>
          <p:cNvPr id="24584" name="Text Box 8"/>
          <p:cNvSpPr txBox="1">
            <a:spLocks noChangeArrowheads="1"/>
          </p:cNvSpPr>
          <p:nvPr/>
        </p:nvSpPr>
        <p:spPr bwMode="auto">
          <a:xfrm>
            <a:off x="1524000" y="4194175"/>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According to the physiocratic doctrine, there is a natural order in the world. If the state does not intervene in economic affairs, everything works in harmony.</a:t>
            </a:r>
            <a:endParaRPr lang="tr-TR" altLang="tr-TR" dirty="0"/>
          </a:p>
        </p:txBody>
      </p:sp>
      <p:sp>
        <p:nvSpPr>
          <p:cNvPr id="24585" name="Text Box 9"/>
          <p:cNvSpPr txBox="1">
            <a:spLocks noChangeArrowheads="1"/>
          </p:cNvSpPr>
          <p:nvPr/>
        </p:nvSpPr>
        <p:spPr bwMode="auto">
          <a:xfrm>
            <a:off x="1524000" y="4908550"/>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According to Quesnay et al., The only productive class in a country, the cultivating class, and the only factor that creates a surplus of real value is the land.</a:t>
            </a:r>
            <a:endParaRPr lang="tr-TR" altLang="tr-TR" dirty="0"/>
          </a:p>
        </p:txBody>
      </p:sp>
      <p:sp>
        <p:nvSpPr>
          <p:cNvPr id="24586" name="Text Box 10"/>
          <p:cNvSpPr txBox="1">
            <a:spLocks noChangeArrowheads="1"/>
          </p:cNvSpPr>
          <p:nvPr/>
        </p:nvSpPr>
        <p:spPr bwMode="auto">
          <a:xfrm>
            <a:off x="1524000" y="5622926"/>
            <a:ext cx="84963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 altLang="tr-TR" dirty="0"/>
              <a:t>According to the Physiocrats, each society has three distinct classes:</a:t>
            </a:r>
            <a:r>
              <a:rPr lang="tr-TR" altLang="tr-TR" dirty="0"/>
              <a:t>	</a:t>
            </a:r>
          </a:p>
          <a:p>
            <a:pPr eaLnBrk="1" hangingPunct="1"/>
            <a:r>
              <a:rPr lang="tr-TR" altLang="tr-TR" dirty="0"/>
              <a:t>	</a:t>
            </a:r>
            <a:r>
              <a:rPr lang="tr-TR" altLang="tr-TR" dirty="0" err="1"/>
              <a:t>Soil</a:t>
            </a:r>
            <a:r>
              <a:rPr lang="tr-TR" altLang="tr-TR" dirty="0"/>
              <a:t> </a:t>
            </a:r>
            <a:r>
              <a:rPr lang="tr-TR" altLang="tr-TR" dirty="0" err="1"/>
              <a:t>cultivators</a:t>
            </a:r>
            <a:r>
              <a:rPr lang="tr-TR" altLang="tr-TR" dirty="0"/>
              <a:t>, </a:t>
            </a:r>
            <a:r>
              <a:rPr lang="tr-TR" altLang="tr-TR" dirty="0" err="1"/>
              <a:t>namely</a:t>
            </a:r>
            <a:r>
              <a:rPr lang="tr-TR" altLang="tr-TR" dirty="0"/>
              <a:t> </a:t>
            </a:r>
            <a:r>
              <a:rPr lang="tr-TR" altLang="tr-TR" dirty="0" err="1"/>
              <a:t>tenants</a:t>
            </a:r>
            <a:r>
              <a:rPr lang="tr-TR" altLang="tr-TR" dirty="0"/>
              <a:t> in </a:t>
            </a:r>
            <a:r>
              <a:rPr lang="tr-TR" altLang="tr-TR" dirty="0" err="1"/>
              <a:t>agriculture</a:t>
            </a:r>
            <a:endParaRPr lang="tr-TR" altLang="tr-TR" dirty="0"/>
          </a:p>
          <a:p>
            <a:pPr eaLnBrk="1" hangingPunct="1"/>
            <a:r>
              <a:rPr lang="tr-TR" altLang="tr-TR" dirty="0"/>
              <a:t>	</a:t>
            </a:r>
            <a:r>
              <a:rPr lang="tr-TR" altLang="tr-TR" dirty="0" err="1"/>
              <a:t>Landowners</a:t>
            </a:r>
            <a:endParaRPr lang="tr-TR" altLang="tr-TR" dirty="0"/>
          </a:p>
          <a:p>
            <a:pPr eaLnBrk="1" hangingPunct="1"/>
            <a:r>
              <a:rPr lang="tr-TR" altLang="tr-TR" dirty="0"/>
              <a:t>	</a:t>
            </a:r>
            <a:r>
              <a:rPr lang="en" altLang="tr-TR" dirty="0"/>
              <a:t>Trade and industrial class (Vicious class).</a:t>
            </a:r>
            <a:endParaRPr lang="tr-TR" altLang="tr-TR" dirty="0"/>
          </a:p>
        </p:txBody>
      </p:sp>
      <p:sp>
        <p:nvSpPr>
          <p:cNvPr id="24587" name="Line 11"/>
          <p:cNvSpPr>
            <a:spLocks noChangeShapeType="1"/>
          </p:cNvSpPr>
          <p:nvPr/>
        </p:nvSpPr>
        <p:spPr bwMode="auto">
          <a:xfrm>
            <a:off x="1524000" y="22907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4588" name="Line 12"/>
          <p:cNvSpPr>
            <a:spLocks noChangeShapeType="1"/>
          </p:cNvSpPr>
          <p:nvPr/>
        </p:nvSpPr>
        <p:spPr bwMode="auto">
          <a:xfrm>
            <a:off x="1524000" y="30051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4589" name="Line 13"/>
          <p:cNvSpPr>
            <a:spLocks noChangeShapeType="1"/>
          </p:cNvSpPr>
          <p:nvPr/>
        </p:nvSpPr>
        <p:spPr bwMode="auto">
          <a:xfrm>
            <a:off x="1524000" y="37195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4590" name="Line 14"/>
          <p:cNvSpPr>
            <a:spLocks noChangeShapeType="1"/>
          </p:cNvSpPr>
          <p:nvPr/>
        </p:nvSpPr>
        <p:spPr bwMode="auto">
          <a:xfrm>
            <a:off x="1524000" y="41576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4591" name="Line 15"/>
          <p:cNvSpPr>
            <a:spLocks noChangeShapeType="1"/>
          </p:cNvSpPr>
          <p:nvPr/>
        </p:nvSpPr>
        <p:spPr bwMode="auto">
          <a:xfrm>
            <a:off x="1524000" y="48720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4592" name="Line 16"/>
          <p:cNvSpPr>
            <a:spLocks noChangeShapeType="1"/>
          </p:cNvSpPr>
          <p:nvPr/>
        </p:nvSpPr>
        <p:spPr bwMode="auto">
          <a:xfrm>
            <a:off x="1524000" y="55864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2044279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slide(fromTop)">
                                      <p:cBhvr>
                                        <p:cTn id="7" dur="500"/>
                                        <p:tgtEl>
                                          <p:spTgt spid="245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4579"/>
                                        </p:tgtEl>
                                        <p:attrNameLst>
                                          <p:attrName>style.visibility</p:attrName>
                                        </p:attrNameLst>
                                      </p:cBhvr>
                                      <p:to>
                                        <p:strVal val="visible"/>
                                      </p:to>
                                    </p:set>
                                    <p:animEffect transition="in" filter="slide(fromTop)">
                                      <p:cBhvr>
                                        <p:cTn id="12" dur="500"/>
                                        <p:tgtEl>
                                          <p:spTgt spid="245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24580"/>
                                        </p:tgtEl>
                                        <p:attrNameLst>
                                          <p:attrName>style.visibility</p:attrName>
                                        </p:attrNameLst>
                                      </p:cBhvr>
                                      <p:to>
                                        <p:strVal val="visible"/>
                                      </p:to>
                                    </p:set>
                                    <p:animEffect transition="in" filter="slide(fromTop)">
                                      <p:cBhvr>
                                        <p:cTn id="17" dur="500"/>
                                        <p:tgtEl>
                                          <p:spTgt spid="24580"/>
                                        </p:tgtEl>
                                      </p:cBhvr>
                                    </p:animEffect>
                                  </p:childTnLst>
                                </p:cTn>
                              </p:par>
                            </p:childTnLst>
                          </p:cTn>
                        </p:par>
                        <p:par>
                          <p:cTn id="18" fill="hold" nodeType="afterGroup">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24587"/>
                                        </p:tgtEl>
                                        <p:attrNameLst>
                                          <p:attrName>style.visibility</p:attrName>
                                        </p:attrNameLst>
                                      </p:cBhvr>
                                      <p:to>
                                        <p:strVal val="visible"/>
                                      </p:to>
                                    </p:set>
                                    <p:animEffect transition="in" filter="slide(fromLeft)">
                                      <p:cBhvr>
                                        <p:cTn id="21" dur="500"/>
                                        <p:tgtEl>
                                          <p:spTgt spid="2458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1" fill="hold" grpId="0" nodeType="clickEffect">
                                  <p:stCondLst>
                                    <p:cond delay="0"/>
                                  </p:stCondLst>
                                  <p:childTnLst>
                                    <p:set>
                                      <p:cBhvr>
                                        <p:cTn id="25" dur="1" fill="hold">
                                          <p:stCondLst>
                                            <p:cond delay="0"/>
                                          </p:stCondLst>
                                        </p:cTn>
                                        <p:tgtEl>
                                          <p:spTgt spid="24581"/>
                                        </p:tgtEl>
                                        <p:attrNameLst>
                                          <p:attrName>style.visibility</p:attrName>
                                        </p:attrNameLst>
                                      </p:cBhvr>
                                      <p:to>
                                        <p:strVal val="visible"/>
                                      </p:to>
                                    </p:set>
                                    <p:animEffect transition="in" filter="slide(fromTop)">
                                      <p:cBhvr>
                                        <p:cTn id="26" dur="500"/>
                                        <p:tgtEl>
                                          <p:spTgt spid="24581"/>
                                        </p:tgtEl>
                                      </p:cBhvr>
                                    </p:animEffect>
                                  </p:childTnLst>
                                </p:cTn>
                              </p:par>
                            </p:childTnLst>
                          </p:cTn>
                        </p:par>
                        <p:par>
                          <p:cTn id="27" fill="hold" nodeType="afterGroup">
                            <p:stCondLst>
                              <p:cond delay="500"/>
                            </p:stCondLst>
                            <p:childTnLst>
                              <p:par>
                                <p:cTn id="28" presetID="12" presetClass="entr" presetSubtype="8" fill="hold" grpId="0" nodeType="afterEffect">
                                  <p:stCondLst>
                                    <p:cond delay="0"/>
                                  </p:stCondLst>
                                  <p:childTnLst>
                                    <p:set>
                                      <p:cBhvr>
                                        <p:cTn id="29" dur="1" fill="hold">
                                          <p:stCondLst>
                                            <p:cond delay="0"/>
                                          </p:stCondLst>
                                        </p:cTn>
                                        <p:tgtEl>
                                          <p:spTgt spid="24588"/>
                                        </p:tgtEl>
                                        <p:attrNameLst>
                                          <p:attrName>style.visibility</p:attrName>
                                        </p:attrNameLst>
                                      </p:cBhvr>
                                      <p:to>
                                        <p:strVal val="visible"/>
                                      </p:to>
                                    </p:set>
                                    <p:animEffect transition="in" filter="slide(fromLeft)">
                                      <p:cBhvr>
                                        <p:cTn id="30" dur="500"/>
                                        <p:tgtEl>
                                          <p:spTgt spid="2458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1" fill="hold" grpId="0" nodeType="clickEffect">
                                  <p:stCondLst>
                                    <p:cond delay="0"/>
                                  </p:stCondLst>
                                  <p:childTnLst>
                                    <p:set>
                                      <p:cBhvr>
                                        <p:cTn id="34" dur="1" fill="hold">
                                          <p:stCondLst>
                                            <p:cond delay="0"/>
                                          </p:stCondLst>
                                        </p:cTn>
                                        <p:tgtEl>
                                          <p:spTgt spid="24582"/>
                                        </p:tgtEl>
                                        <p:attrNameLst>
                                          <p:attrName>style.visibility</p:attrName>
                                        </p:attrNameLst>
                                      </p:cBhvr>
                                      <p:to>
                                        <p:strVal val="visible"/>
                                      </p:to>
                                    </p:set>
                                    <p:animEffect transition="in" filter="slide(fromTop)">
                                      <p:cBhvr>
                                        <p:cTn id="35" dur="500"/>
                                        <p:tgtEl>
                                          <p:spTgt spid="24582"/>
                                        </p:tgtEl>
                                      </p:cBhvr>
                                    </p:animEffect>
                                  </p:childTnLst>
                                </p:cTn>
                              </p:par>
                            </p:childTnLst>
                          </p:cTn>
                        </p:par>
                        <p:par>
                          <p:cTn id="36" fill="hold" nodeType="afterGroup">
                            <p:stCondLst>
                              <p:cond delay="500"/>
                            </p:stCondLst>
                            <p:childTnLst>
                              <p:par>
                                <p:cTn id="37" presetID="12" presetClass="entr" presetSubtype="8" fill="hold" grpId="0" nodeType="afterEffect">
                                  <p:stCondLst>
                                    <p:cond delay="0"/>
                                  </p:stCondLst>
                                  <p:childTnLst>
                                    <p:set>
                                      <p:cBhvr>
                                        <p:cTn id="38" dur="1" fill="hold">
                                          <p:stCondLst>
                                            <p:cond delay="0"/>
                                          </p:stCondLst>
                                        </p:cTn>
                                        <p:tgtEl>
                                          <p:spTgt spid="24589"/>
                                        </p:tgtEl>
                                        <p:attrNameLst>
                                          <p:attrName>style.visibility</p:attrName>
                                        </p:attrNameLst>
                                      </p:cBhvr>
                                      <p:to>
                                        <p:strVal val="visible"/>
                                      </p:to>
                                    </p:set>
                                    <p:animEffect transition="in" filter="slide(fromLeft)">
                                      <p:cBhvr>
                                        <p:cTn id="39" dur="500"/>
                                        <p:tgtEl>
                                          <p:spTgt spid="24589"/>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1" fill="hold" grpId="0" nodeType="clickEffect">
                                  <p:stCondLst>
                                    <p:cond delay="0"/>
                                  </p:stCondLst>
                                  <p:childTnLst>
                                    <p:set>
                                      <p:cBhvr>
                                        <p:cTn id="43" dur="1" fill="hold">
                                          <p:stCondLst>
                                            <p:cond delay="0"/>
                                          </p:stCondLst>
                                        </p:cTn>
                                        <p:tgtEl>
                                          <p:spTgt spid="24583"/>
                                        </p:tgtEl>
                                        <p:attrNameLst>
                                          <p:attrName>style.visibility</p:attrName>
                                        </p:attrNameLst>
                                      </p:cBhvr>
                                      <p:to>
                                        <p:strVal val="visible"/>
                                      </p:to>
                                    </p:set>
                                    <p:animEffect transition="in" filter="slide(fromTop)">
                                      <p:cBhvr>
                                        <p:cTn id="44" dur="500"/>
                                        <p:tgtEl>
                                          <p:spTgt spid="24583"/>
                                        </p:tgtEl>
                                      </p:cBhvr>
                                    </p:animEffect>
                                  </p:childTnLst>
                                </p:cTn>
                              </p:par>
                            </p:childTnLst>
                          </p:cTn>
                        </p:par>
                        <p:par>
                          <p:cTn id="45" fill="hold" nodeType="afterGroup">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24590"/>
                                        </p:tgtEl>
                                        <p:attrNameLst>
                                          <p:attrName>style.visibility</p:attrName>
                                        </p:attrNameLst>
                                      </p:cBhvr>
                                      <p:to>
                                        <p:strVal val="visible"/>
                                      </p:to>
                                    </p:set>
                                    <p:animEffect transition="in" filter="slide(fromLeft)">
                                      <p:cBhvr>
                                        <p:cTn id="48" dur="500"/>
                                        <p:tgtEl>
                                          <p:spTgt spid="24590"/>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1" fill="hold" grpId="0" nodeType="clickEffect">
                                  <p:stCondLst>
                                    <p:cond delay="0"/>
                                  </p:stCondLst>
                                  <p:childTnLst>
                                    <p:set>
                                      <p:cBhvr>
                                        <p:cTn id="52" dur="1" fill="hold">
                                          <p:stCondLst>
                                            <p:cond delay="0"/>
                                          </p:stCondLst>
                                        </p:cTn>
                                        <p:tgtEl>
                                          <p:spTgt spid="24584"/>
                                        </p:tgtEl>
                                        <p:attrNameLst>
                                          <p:attrName>style.visibility</p:attrName>
                                        </p:attrNameLst>
                                      </p:cBhvr>
                                      <p:to>
                                        <p:strVal val="visible"/>
                                      </p:to>
                                    </p:set>
                                    <p:animEffect transition="in" filter="slide(fromTop)">
                                      <p:cBhvr>
                                        <p:cTn id="53" dur="500"/>
                                        <p:tgtEl>
                                          <p:spTgt spid="24584"/>
                                        </p:tgtEl>
                                      </p:cBhvr>
                                    </p:animEffect>
                                  </p:childTnLst>
                                </p:cTn>
                              </p:par>
                            </p:childTnLst>
                          </p:cTn>
                        </p:par>
                        <p:par>
                          <p:cTn id="54" fill="hold" nodeType="afterGroup">
                            <p:stCondLst>
                              <p:cond delay="500"/>
                            </p:stCondLst>
                            <p:childTnLst>
                              <p:par>
                                <p:cTn id="55" presetID="12" presetClass="entr" presetSubtype="8" fill="hold" grpId="0" nodeType="afterEffect">
                                  <p:stCondLst>
                                    <p:cond delay="0"/>
                                  </p:stCondLst>
                                  <p:childTnLst>
                                    <p:set>
                                      <p:cBhvr>
                                        <p:cTn id="56" dur="1" fill="hold">
                                          <p:stCondLst>
                                            <p:cond delay="0"/>
                                          </p:stCondLst>
                                        </p:cTn>
                                        <p:tgtEl>
                                          <p:spTgt spid="24591"/>
                                        </p:tgtEl>
                                        <p:attrNameLst>
                                          <p:attrName>style.visibility</p:attrName>
                                        </p:attrNameLst>
                                      </p:cBhvr>
                                      <p:to>
                                        <p:strVal val="visible"/>
                                      </p:to>
                                    </p:set>
                                    <p:animEffect transition="in" filter="slide(fromLeft)">
                                      <p:cBhvr>
                                        <p:cTn id="57" dur="500"/>
                                        <p:tgtEl>
                                          <p:spTgt spid="2459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2" presetClass="entr" presetSubtype="1" fill="hold" grpId="0" nodeType="clickEffect">
                                  <p:stCondLst>
                                    <p:cond delay="0"/>
                                  </p:stCondLst>
                                  <p:childTnLst>
                                    <p:set>
                                      <p:cBhvr>
                                        <p:cTn id="61" dur="1" fill="hold">
                                          <p:stCondLst>
                                            <p:cond delay="0"/>
                                          </p:stCondLst>
                                        </p:cTn>
                                        <p:tgtEl>
                                          <p:spTgt spid="24585"/>
                                        </p:tgtEl>
                                        <p:attrNameLst>
                                          <p:attrName>style.visibility</p:attrName>
                                        </p:attrNameLst>
                                      </p:cBhvr>
                                      <p:to>
                                        <p:strVal val="visible"/>
                                      </p:to>
                                    </p:set>
                                    <p:animEffect transition="in" filter="slide(fromTop)">
                                      <p:cBhvr>
                                        <p:cTn id="62" dur="500"/>
                                        <p:tgtEl>
                                          <p:spTgt spid="24585"/>
                                        </p:tgtEl>
                                      </p:cBhvr>
                                    </p:animEffect>
                                  </p:childTnLst>
                                </p:cTn>
                              </p:par>
                            </p:childTnLst>
                          </p:cTn>
                        </p:par>
                        <p:par>
                          <p:cTn id="63" fill="hold" nodeType="afterGroup">
                            <p:stCondLst>
                              <p:cond delay="500"/>
                            </p:stCondLst>
                            <p:childTnLst>
                              <p:par>
                                <p:cTn id="64" presetID="12" presetClass="entr" presetSubtype="8" fill="hold" grpId="0" nodeType="afterEffect">
                                  <p:stCondLst>
                                    <p:cond delay="0"/>
                                  </p:stCondLst>
                                  <p:childTnLst>
                                    <p:set>
                                      <p:cBhvr>
                                        <p:cTn id="65" dur="1" fill="hold">
                                          <p:stCondLst>
                                            <p:cond delay="0"/>
                                          </p:stCondLst>
                                        </p:cTn>
                                        <p:tgtEl>
                                          <p:spTgt spid="24592"/>
                                        </p:tgtEl>
                                        <p:attrNameLst>
                                          <p:attrName>style.visibility</p:attrName>
                                        </p:attrNameLst>
                                      </p:cBhvr>
                                      <p:to>
                                        <p:strVal val="visible"/>
                                      </p:to>
                                    </p:set>
                                    <p:animEffect transition="in" filter="slide(fromLeft)">
                                      <p:cBhvr>
                                        <p:cTn id="66" dur="500"/>
                                        <p:tgtEl>
                                          <p:spTgt spid="24592"/>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2" presetClass="entr" presetSubtype="1" fill="hold" grpId="0" nodeType="clickEffect">
                                  <p:stCondLst>
                                    <p:cond delay="0"/>
                                  </p:stCondLst>
                                  <p:childTnLst>
                                    <p:set>
                                      <p:cBhvr>
                                        <p:cTn id="70" dur="1" fill="hold">
                                          <p:stCondLst>
                                            <p:cond delay="0"/>
                                          </p:stCondLst>
                                        </p:cTn>
                                        <p:tgtEl>
                                          <p:spTgt spid="24586"/>
                                        </p:tgtEl>
                                        <p:attrNameLst>
                                          <p:attrName>style.visibility</p:attrName>
                                        </p:attrNameLst>
                                      </p:cBhvr>
                                      <p:to>
                                        <p:strVal val="visible"/>
                                      </p:to>
                                    </p:set>
                                    <p:animEffect transition="in" filter="slide(fromTop)">
                                      <p:cBhvr>
                                        <p:cTn id="71" dur="500"/>
                                        <p:tgtEl>
                                          <p:spTgt spid="245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p:bldP spid="24580" grpId="0"/>
      <p:bldP spid="24581" grpId="0"/>
      <p:bldP spid="24582" grpId="0"/>
      <p:bldP spid="24583" grpId="0"/>
      <p:bldP spid="24584" grpId="0"/>
      <p:bldP spid="24585" grpId="0"/>
      <p:bldP spid="24586" grpId="0"/>
      <p:bldP spid="24587" grpId="0" animBg="1"/>
      <p:bldP spid="24588" grpId="0" animBg="1"/>
      <p:bldP spid="24589" grpId="0" animBg="1"/>
      <p:bldP spid="24590" grpId="0" animBg="1"/>
      <p:bldP spid="24591" grpId="0" animBg="1"/>
      <p:bldP spid="2459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1524000" y="1125539"/>
            <a:ext cx="8496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2000" b="1" u="sng" dirty="0" err="1">
                <a:solidFill>
                  <a:schemeClr val="folHlink"/>
                </a:solidFill>
              </a:rPr>
              <a:t>Classical</a:t>
            </a:r>
            <a:r>
              <a:rPr lang="tr-TR" altLang="tr-TR" sz="2000" b="1" u="sng" dirty="0">
                <a:solidFill>
                  <a:schemeClr val="folHlink"/>
                </a:solidFill>
              </a:rPr>
              <a:t> </a:t>
            </a:r>
            <a:r>
              <a:rPr lang="tr-TR" altLang="tr-TR" sz="2000" b="1" u="sng" dirty="0" err="1">
                <a:solidFill>
                  <a:schemeClr val="folHlink"/>
                </a:solidFill>
              </a:rPr>
              <a:t>Economists</a:t>
            </a:r>
            <a:endParaRPr lang="tr-TR" altLang="tr-TR" sz="2000" b="1" u="sng" dirty="0">
              <a:solidFill>
                <a:schemeClr val="folHlink"/>
              </a:solidFill>
            </a:endParaRPr>
          </a:p>
        </p:txBody>
      </p:sp>
      <p:sp>
        <p:nvSpPr>
          <p:cNvPr id="23555" name="Text Box 3"/>
          <p:cNvSpPr txBox="1">
            <a:spLocks noChangeArrowheads="1"/>
          </p:cNvSpPr>
          <p:nvPr/>
        </p:nvSpPr>
        <p:spPr bwMode="auto">
          <a:xfrm>
            <a:off x="1524000" y="1397686"/>
            <a:ext cx="932452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 most prominent representative of the classics was the English philosophy professor Adam Smith (1723-1790).</a:t>
            </a:r>
            <a:endParaRPr lang="tr-TR" altLang="tr-TR" sz="1600" dirty="0"/>
          </a:p>
        </p:txBody>
      </p:sp>
      <p:sp>
        <p:nvSpPr>
          <p:cNvPr id="23556" name="Text Box 4"/>
          <p:cNvSpPr txBox="1">
            <a:spLocks noChangeArrowheads="1"/>
          </p:cNvSpPr>
          <p:nvPr/>
        </p:nvSpPr>
        <p:spPr bwMode="auto">
          <a:xfrm>
            <a:off x="1524000" y="1974850"/>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His book, The Wealth of the Nations, published in 1776, is considered to be one of the basic works that made the economy become a science.</a:t>
            </a:r>
            <a:endParaRPr lang="tr-TR" altLang="tr-TR" dirty="0"/>
          </a:p>
        </p:txBody>
      </p:sp>
      <p:sp>
        <p:nvSpPr>
          <p:cNvPr id="23557" name="Text Box 5"/>
          <p:cNvSpPr txBox="1">
            <a:spLocks noChangeArrowheads="1"/>
          </p:cNvSpPr>
          <p:nvPr/>
        </p:nvSpPr>
        <p:spPr bwMode="auto">
          <a:xfrm>
            <a:off x="1524000" y="2674938"/>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Classical economists examined the economic conditions of the thought of industrial revolution and tried to link them to scientific rules.</a:t>
            </a:r>
            <a:endParaRPr lang="tr-TR" altLang="tr-TR" dirty="0"/>
          </a:p>
        </p:txBody>
      </p:sp>
      <p:sp>
        <p:nvSpPr>
          <p:cNvPr id="23558" name="Text Box 6"/>
          <p:cNvSpPr txBox="1">
            <a:spLocks noChangeArrowheads="1"/>
          </p:cNvSpPr>
          <p:nvPr/>
        </p:nvSpPr>
        <p:spPr bwMode="auto">
          <a:xfrm>
            <a:off x="1512049" y="3246350"/>
            <a:ext cx="932452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A. Smith acknowledges that labor is the main source of wealth, but also emphasizes the importance of other production factors, like land and capital. Thus, he became the first economist who explains the thesis that this production is based on three important factors.</a:t>
            </a:r>
            <a:endParaRPr lang="tr-TR" altLang="tr-TR" dirty="0"/>
          </a:p>
        </p:txBody>
      </p:sp>
      <p:sp>
        <p:nvSpPr>
          <p:cNvPr id="23559" name="Text Box 7"/>
          <p:cNvSpPr txBox="1">
            <a:spLocks noChangeArrowheads="1"/>
          </p:cNvSpPr>
          <p:nvPr/>
        </p:nvSpPr>
        <p:spPr bwMode="auto">
          <a:xfrm>
            <a:off x="1524000" y="4348163"/>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According to him, a good has two prices; natural price and market price.</a:t>
            </a:r>
            <a:endParaRPr lang="tr-TR" altLang="tr-TR" dirty="0"/>
          </a:p>
        </p:txBody>
      </p:sp>
      <p:sp>
        <p:nvSpPr>
          <p:cNvPr id="23560" name="Text Box 8"/>
          <p:cNvSpPr txBox="1">
            <a:spLocks noChangeArrowheads="1"/>
          </p:cNvSpPr>
          <p:nvPr/>
        </p:nvSpPr>
        <p:spPr bwMode="auto">
          <a:xfrm>
            <a:off x="1524001" y="4772025"/>
            <a:ext cx="88931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For Smith, the market mechanism and free competition would provide the welfare of society as a secret hand.</a:t>
            </a:r>
            <a:endParaRPr lang="tr-TR" altLang="tr-TR" dirty="0"/>
          </a:p>
        </p:txBody>
      </p:sp>
      <p:sp>
        <p:nvSpPr>
          <p:cNvPr id="23561" name="Text Box 9"/>
          <p:cNvSpPr txBox="1">
            <a:spLocks noChangeArrowheads="1"/>
          </p:cNvSpPr>
          <p:nvPr/>
        </p:nvSpPr>
        <p:spPr bwMode="auto">
          <a:xfrm>
            <a:off x="1524001" y="5472113"/>
            <a:ext cx="88931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err="1"/>
              <a:t>J.Babtiste</a:t>
            </a:r>
            <a:r>
              <a:rPr lang="en" altLang="tr-TR" dirty="0"/>
              <a:t> SAY explained the inadequacy of state intervention by the Law of </a:t>
            </a:r>
            <a:r>
              <a:rPr lang="en" altLang="tr-TR" dirty="0" err="1"/>
              <a:t>Mahreç</a:t>
            </a:r>
            <a:r>
              <a:rPr lang="en" altLang="tr-TR" dirty="0"/>
              <a:t>. According to him, every produced product creates its own demand.</a:t>
            </a:r>
            <a:endParaRPr lang="tr-TR" altLang="tr-TR" dirty="0"/>
          </a:p>
        </p:txBody>
      </p:sp>
      <p:sp>
        <p:nvSpPr>
          <p:cNvPr id="23562" name="Text Box 10"/>
          <p:cNvSpPr txBox="1">
            <a:spLocks noChangeArrowheads="1"/>
          </p:cNvSpPr>
          <p:nvPr/>
        </p:nvSpPr>
        <p:spPr bwMode="auto">
          <a:xfrm>
            <a:off x="1536007" y="6113464"/>
            <a:ext cx="925251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Ricardo's contribution to the classical theory is the Labor-Value Theory. According to him, the value of a good is determined by the effort made for the production of that good.</a:t>
            </a:r>
            <a:endParaRPr lang="tr-TR" altLang="tr-TR" dirty="0"/>
          </a:p>
        </p:txBody>
      </p:sp>
      <p:sp>
        <p:nvSpPr>
          <p:cNvPr id="23563" name="Line 11"/>
          <p:cNvSpPr>
            <a:spLocks noChangeShapeType="1"/>
          </p:cNvSpPr>
          <p:nvPr/>
        </p:nvSpPr>
        <p:spPr bwMode="auto">
          <a:xfrm>
            <a:off x="1524000" y="2010731"/>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3564" name="Line 12"/>
          <p:cNvSpPr>
            <a:spLocks noChangeShapeType="1"/>
          </p:cNvSpPr>
          <p:nvPr/>
        </p:nvSpPr>
        <p:spPr bwMode="auto">
          <a:xfrm>
            <a:off x="1524000" y="26463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3565" name="Line 13"/>
          <p:cNvSpPr>
            <a:spLocks noChangeShapeType="1"/>
          </p:cNvSpPr>
          <p:nvPr/>
        </p:nvSpPr>
        <p:spPr bwMode="auto">
          <a:xfrm>
            <a:off x="1524000" y="33162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3566" name="Line 14"/>
          <p:cNvSpPr>
            <a:spLocks noChangeShapeType="1"/>
          </p:cNvSpPr>
          <p:nvPr/>
        </p:nvSpPr>
        <p:spPr bwMode="auto">
          <a:xfrm>
            <a:off x="1524000" y="4360156"/>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3567" name="Line 15"/>
          <p:cNvSpPr>
            <a:spLocks noChangeShapeType="1"/>
          </p:cNvSpPr>
          <p:nvPr/>
        </p:nvSpPr>
        <p:spPr bwMode="auto">
          <a:xfrm>
            <a:off x="1524000" y="47434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3568" name="Line 16"/>
          <p:cNvSpPr>
            <a:spLocks noChangeShapeType="1"/>
          </p:cNvSpPr>
          <p:nvPr/>
        </p:nvSpPr>
        <p:spPr bwMode="auto">
          <a:xfrm>
            <a:off x="1524000" y="54435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3569" name="Line 17"/>
          <p:cNvSpPr>
            <a:spLocks noChangeShapeType="1"/>
          </p:cNvSpPr>
          <p:nvPr/>
        </p:nvSpPr>
        <p:spPr bwMode="auto">
          <a:xfrm>
            <a:off x="1536006" y="61134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1227025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slide(fromTop)">
                                      <p:cBhvr>
                                        <p:cTn id="7" dur="500"/>
                                        <p:tgtEl>
                                          <p:spTgt spid="235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3555"/>
                                        </p:tgtEl>
                                        <p:attrNameLst>
                                          <p:attrName>style.visibility</p:attrName>
                                        </p:attrNameLst>
                                      </p:cBhvr>
                                      <p:to>
                                        <p:strVal val="visible"/>
                                      </p:to>
                                    </p:set>
                                    <p:animEffect transition="in" filter="slide(fromTop)">
                                      <p:cBhvr>
                                        <p:cTn id="12" dur="500"/>
                                        <p:tgtEl>
                                          <p:spTgt spid="23555"/>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23563"/>
                                        </p:tgtEl>
                                        <p:attrNameLst>
                                          <p:attrName>style.visibility</p:attrName>
                                        </p:attrNameLst>
                                      </p:cBhvr>
                                      <p:to>
                                        <p:strVal val="visible"/>
                                      </p:to>
                                    </p:set>
                                    <p:animEffect transition="in" filter="slide(fromLeft)">
                                      <p:cBhvr>
                                        <p:cTn id="16" dur="500"/>
                                        <p:tgtEl>
                                          <p:spTgt spid="2356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23556"/>
                                        </p:tgtEl>
                                        <p:attrNameLst>
                                          <p:attrName>style.visibility</p:attrName>
                                        </p:attrNameLst>
                                      </p:cBhvr>
                                      <p:to>
                                        <p:strVal val="visible"/>
                                      </p:to>
                                    </p:set>
                                    <p:animEffect transition="in" filter="slide(fromTop)">
                                      <p:cBhvr>
                                        <p:cTn id="21" dur="500"/>
                                        <p:tgtEl>
                                          <p:spTgt spid="23556"/>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23564"/>
                                        </p:tgtEl>
                                        <p:attrNameLst>
                                          <p:attrName>style.visibility</p:attrName>
                                        </p:attrNameLst>
                                      </p:cBhvr>
                                      <p:to>
                                        <p:strVal val="visible"/>
                                      </p:to>
                                    </p:set>
                                    <p:animEffect transition="in" filter="slide(fromLeft)">
                                      <p:cBhvr>
                                        <p:cTn id="25" dur="500"/>
                                        <p:tgtEl>
                                          <p:spTgt spid="2356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23557"/>
                                        </p:tgtEl>
                                        <p:attrNameLst>
                                          <p:attrName>style.visibility</p:attrName>
                                        </p:attrNameLst>
                                      </p:cBhvr>
                                      <p:to>
                                        <p:strVal val="visible"/>
                                      </p:to>
                                    </p:set>
                                    <p:animEffect transition="in" filter="slide(fromTop)">
                                      <p:cBhvr>
                                        <p:cTn id="30" dur="500"/>
                                        <p:tgtEl>
                                          <p:spTgt spid="23557"/>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23565"/>
                                        </p:tgtEl>
                                        <p:attrNameLst>
                                          <p:attrName>style.visibility</p:attrName>
                                        </p:attrNameLst>
                                      </p:cBhvr>
                                      <p:to>
                                        <p:strVal val="visible"/>
                                      </p:to>
                                    </p:set>
                                    <p:animEffect transition="in" filter="slide(fromLeft)">
                                      <p:cBhvr>
                                        <p:cTn id="34" dur="500"/>
                                        <p:tgtEl>
                                          <p:spTgt spid="2356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23558"/>
                                        </p:tgtEl>
                                        <p:attrNameLst>
                                          <p:attrName>style.visibility</p:attrName>
                                        </p:attrNameLst>
                                      </p:cBhvr>
                                      <p:to>
                                        <p:strVal val="visible"/>
                                      </p:to>
                                    </p:set>
                                    <p:animEffect transition="in" filter="slide(fromTop)">
                                      <p:cBhvr>
                                        <p:cTn id="39" dur="500"/>
                                        <p:tgtEl>
                                          <p:spTgt spid="23558"/>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23566"/>
                                        </p:tgtEl>
                                        <p:attrNameLst>
                                          <p:attrName>style.visibility</p:attrName>
                                        </p:attrNameLst>
                                      </p:cBhvr>
                                      <p:to>
                                        <p:strVal val="visible"/>
                                      </p:to>
                                    </p:set>
                                    <p:animEffect transition="in" filter="slide(fromLeft)">
                                      <p:cBhvr>
                                        <p:cTn id="43" dur="500"/>
                                        <p:tgtEl>
                                          <p:spTgt spid="2356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23559"/>
                                        </p:tgtEl>
                                        <p:attrNameLst>
                                          <p:attrName>style.visibility</p:attrName>
                                        </p:attrNameLst>
                                      </p:cBhvr>
                                      <p:to>
                                        <p:strVal val="visible"/>
                                      </p:to>
                                    </p:set>
                                    <p:animEffect transition="in" filter="slide(fromTop)">
                                      <p:cBhvr>
                                        <p:cTn id="48" dur="500"/>
                                        <p:tgtEl>
                                          <p:spTgt spid="23559"/>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23567"/>
                                        </p:tgtEl>
                                        <p:attrNameLst>
                                          <p:attrName>style.visibility</p:attrName>
                                        </p:attrNameLst>
                                      </p:cBhvr>
                                      <p:to>
                                        <p:strVal val="visible"/>
                                      </p:to>
                                    </p:set>
                                    <p:animEffect transition="in" filter="slide(fromLeft)">
                                      <p:cBhvr>
                                        <p:cTn id="52" dur="500"/>
                                        <p:tgtEl>
                                          <p:spTgt spid="2356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23560"/>
                                        </p:tgtEl>
                                        <p:attrNameLst>
                                          <p:attrName>style.visibility</p:attrName>
                                        </p:attrNameLst>
                                      </p:cBhvr>
                                      <p:to>
                                        <p:strVal val="visible"/>
                                      </p:to>
                                    </p:set>
                                    <p:animEffect transition="in" filter="slide(fromTop)">
                                      <p:cBhvr>
                                        <p:cTn id="57" dur="500"/>
                                        <p:tgtEl>
                                          <p:spTgt spid="23560"/>
                                        </p:tgtEl>
                                      </p:cBhvr>
                                    </p:animEffect>
                                  </p:childTnLst>
                                </p:cTn>
                              </p:par>
                            </p:childTnLst>
                          </p:cTn>
                        </p:par>
                        <p:par>
                          <p:cTn id="58" fill="hold" nodeType="afterGroup">
                            <p:stCondLst>
                              <p:cond delay="500"/>
                            </p:stCondLst>
                            <p:childTnLst>
                              <p:par>
                                <p:cTn id="59" presetID="12" presetClass="entr" presetSubtype="8" fill="hold" grpId="0" nodeType="afterEffect">
                                  <p:stCondLst>
                                    <p:cond delay="0"/>
                                  </p:stCondLst>
                                  <p:childTnLst>
                                    <p:set>
                                      <p:cBhvr>
                                        <p:cTn id="60" dur="1" fill="hold">
                                          <p:stCondLst>
                                            <p:cond delay="0"/>
                                          </p:stCondLst>
                                        </p:cTn>
                                        <p:tgtEl>
                                          <p:spTgt spid="23568"/>
                                        </p:tgtEl>
                                        <p:attrNameLst>
                                          <p:attrName>style.visibility</p:attrName>
                                        </p:attrNameLst>
                                      </p:cBhvr>
                                      <p:to>
                                        <p:strVal val="visible"/>
                                      </p:to>
                                    </p:set>
                                    <p:animEffect transition="in" filter="slide(fromLeft)">
                                      <p:cBhvr>
                                        <p:cTn id="61" dur="500"/>
                                        <p:tgtEl>
                                          <p:spTgt spid="23568"/>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1" fill="hold" grpId="0" nodeType="clickEffect">
                                  <p:stCondLst>
                                    <p:cond delay="0"/>
                                  </p:stCondLst>
                                  <p:childTnLst>
                                    <p:set>
                                      <p:cBhvr>
                                        <p:cTn id="65" dur="1" fill="hold">
                                          <p:stCondLst>
                                            <p:cond delay="0"/>
                                          </p:stCondLst>
                                        </p:cTn>
                                        <p:tgtEl>
                                          <p:spTgt spid="23561"/>
                                        </p:tgtEl>
                                        <p:attrNameLst>
                                          <p:attrName>style.visibility</p:attrName>
                                        </p:attrNameLst>
                                      </p:cBhvr>
                                      <p:to>
                                        <p:strVal val="visible"/>
                                      </p:to>
                                    </p:set>
                                    <p:animEffect transition="in" filter="slide(fromTop)">
                                      <p:cBhvr>
                                        <p:cTn id="66" dur="500"/>
                                        <p:tgtEl>
                                          <p:spTgt spid="23561"/>
                                        </p:tgtEl>
                                      </p:cBhvr>
                                    </p:animEffect>
                                  </p:childTnLst>
                                </p:cTn>
                              </p:par>
                            </p:childTnLst>
                          </p:cTn>
                        </p:par>
                        <p:par>
                          <p:cTn id="67" fill="hold" nodeType="afterGroup">
                            <p:stCondLst>
                              <p:cond delay="500"/>
                            </p:stCondLst>
                            <p:childTnLst>
                              <p:par>
                                <p:cTn id="68" presetID="12" presetClass="entr" presetSubtype="8" fill="hold" grpId="0" nodeType="afterEffect">
                                  <p:stCondLst>
                                    <p:cond delay="0"/>
                                  </p:stCondLst>
                                  <p:childTnLst>
                                    <p:set>
                                      <p:cBhvr>
                                        <p:cTn id="69" dur="1" fill="hold">
                                          <p:stCondLst>
                                            <p:cond delay="0"/>
                                          </p:stCondLst>
                                        </p:cTn>
                                        <p:tgtEl>
                                          <p:spTgt spid="23569"/>
                                        </p:tgtEl>
                                        <p:attrNameLst>
                                          <p:attrName>style.visibility</p:attrName>
                                        </p:attrNameLst>
                                      </p:cBhvr>
                                      <p:to>
                                        <p:strVal val="visible"/>
                                      </p:to>
                                    </p:set>
                                    <p:animEffect transition="in" filter="slide(fromLeft)">
                                      <p:cBhvr>
                                        <p:cTn id="70" dur="500"/>
                                        <p:tgtEl>
                                          <p:spTgt spid="23569"/>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1" fill="hold" grpId="0" nodeType="clickEffect">
                                  <p:stCondLst>
                                    <p:cond delay="0"/>
                                  </p:stCondLst>
                                  <p:childTnLst>
                                    <p:set>
                                      <p:cBhvr>
                                        <p:cTn id="74" dur="1" fill="hold">
                                          <p:stCondLst>
                                            <p:cond delay="0"/>
                                          </p:stCondLst>
                                        </p:cTn>
                                        <p:tgtEl>
                                          <p:spTgt spid="23562"/>
                                        </p:tgtEl>
                                        <p:attrNameLst>
                                          <p:attrName>style.visibility</p:attrName>
                                        </p:attrNameLst>
                                      </p:cBhvr>
                                      <p:to>
                                        <p:strVal val="visible"/>
                                      </p:to>
                                    </p:set>
                                    <p:animEffect transition="in" filter="slide(fromTop)">
                                      <p:cBhvr>
                                        <p:cTn id="75" dur="500"/>
                                        <p:tgtEl>
                                          <p:spTgt spid="235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p:bldP spid="23556" grpId="0"/>
      <p:bldP spid="23557" grpId="0"/>
      <p:bldP spid="23558" grpId="0"/>
      <p:bldP spid="23559" grpId="0"/>
      <p:bldP spid="23560" grpId="0"/>
      <p:bldP spid="23561" grpId="0"/>
      <p:bldP spid="23562" grpId="0"/>
      <p:bldP spid="23563" grpId="0" animBg="1"/>
      <p:bldP spid="23564" grpId="0" animBg="1"/>
      <p:bldP spid="23565" grpId="0" animBg="1"/>
      <p:bldP spid="23566" grpId="0" animBg="1"/>
      <p:bldP spid="23567" grpId="0" animBg="1"/>
      <p:bldP spid="23568" grpId="0" animBg="1"/>
      <p:bldP spid="2356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524000" y="1052513"/>
            <a:ext cx="55451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dirty="0" err="1">
                <a:solidFill>
                  <a:schemeClr val="hlink"/>
                </a:solidFill>
              </a:rPr>
              <a:t>Reaction</a:t>
            </a:r>
            <a:r>
              <a:rPr lang="tr-TR" altLang="tr-TR" b="1" u="sng" dirty="0">
                <a:solidFill>
                  <a:schemeClr val="hlink"/>
                </a:solidFill>
              </a:rPr>
              <a:t> </a:t>
            </a:r>
            <a:r>
              <a:rPr lang="tr-TR" altLang="tr-TR" b="1" u="sng" dirty="0" err="1">
                <a:solidFill>
                  <a:schemeClr val="hlink"/>
                </a:solidFill>
              </a:rPr>
              <a:t>to</a:t>
            </a:r>
            <a:r>
              <a:rPr lang="tr-TR" altLang="tr-TR" b="1" u="sng" dirty="0">
                <a:solidFill>
                  <a:schemeClr val="hlink"/>
                </a:solidFill>
              </a:rPr>
              <a:t> </a:t>
            </a:r>
            <a:r>
              <a:rPr lang="tr-TR" altLang="tr-TR" b="1" u="sng" dirty="0" err="1">
                <a:solidFill>
                  <a:schemeClr val="hlink"/>
                </a:solidFill>
              </a:rPr>
              <a:t>Classical</a:t>
            </a:r>
            <a:r>
              <a:rPr lang="tr-TR" altLang="tr-TR" b="1" u="sng" dirty="0">
                <a:solidFill>
                  <a:schemeClr val="hlink"/>
                </a:solidFill>
              </a:rPr>
              <a:t> School</a:t>
            </a:r>
          </a:p>
        </p:txBody>
      </p:sp>
      <p:sp>
        <p:nvSpPr>
          <p:cNvPr id="22531" name="Text Box 3"/>
          <p:cNvSpPr txBox="1">
            <a:spLocks noChangeArrowheads="1"/>
          </p:cNvSpPr>
          <p:nvPr/>
        </p:nvSpPr>
        <p:spPr bwMode="auto">
          <a:xfrm>
            <a:off x="1524000" y="1374676"/>
            <a:ext cx="84963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Some of them criticize the view of the liberal economic policy of the classical </a:t>
            </a:r>
            <a:r>
              <a:rPr lang="en" altLang="tr-TR" dirty="0" smtClean="0"/>
              <a:t>school</a:t>
            </a:r>
            <a:r>
              <a:rPr lang="tr-TR" altLang="tr-TR" dirty="0" smtClean="0"/>
              <a:t> is </a:t>
            </a:r>
            <a:r>
              <a:rPr lang="tr-TR" altLang="tr-TR" dirty="0" err="1" smtClean="0"/>
              <a:t>called</a:t>
            </a:r>
            <a:r>
              <a:rPr lang="en" altLang="tr-TR" dirty="0" smtClean="0"/>
              <a:t>; </a:t>
            </a:r>
            <a:r>
              <a:rPr lang="tr-TR" altLang="tr-TR" dirty="0" err="1" smtClean="0"/>
              <a:t>Protectionism</a:t>
            </a:r>
            <a:r>
              <a:rPr lang="tr-TR" altLang="tr-TR" dirty="0"/>
              <a:t> </a:t>
            </a:r>
            <a:r>
              <a:rPr lang="en" altLang="tr-TR" dirty="0" smtClean="0"/>
              <a:t>Thesis </a:t>
            </a:r>
            <a:r>
              <a:rPr lang="en" altLang="tr-TR" dirty="0"/>
              <a:t>or Intervention School,</a:t>
            </a:r>
          </a:p>
          <a:p>
            <a:pPr eaLnBrk="1" hangingPunct="1">
              <a:spcBef>
                <a:spcPct val="50000"/>
              </a:spcBef>
            </a:pPr>
            <a:r>
              <a:rPr lang="en" altLang="tr-TR" dirty="0"/>
              <a:t>some of which criticize the scientific methods used by classics </a:t>
            </a:r>
            <a:r>
              <a:rPr lang="en" altLang="tr-TR" dirty="0" smtClean="0"/>
              <a:t>called</a:t>
            </a:r>
            <a:r>
              <a:rPr lang="tr-TR" altLang="tr-TR" dirty="0" smtClean="0"/>
              <a:t>;</a:t>
            </a:r>
            <a:r>
              <a:rPr lang="en" altLang="tr-TR" dirty="0" smtClean="0"/>
              <a:t> </a:t>
            </a:r>
            <a:r>
              <a:rPr lang="en" altLang="tr-TR" dirty="0"/>
              <a:t>History School</a:t>
            </a:r>
          </a:p>
          <a:p>
            <a:pPr eaLnBrk="1" hangingPunct="1">
              <a:spcBef>
                <a:spcPct val="50000"/>
              </a:spcBef>
            </a:pPr>
            <a:r>
              <a:rPr lang="en" altLang="tr-TR" dirty="0"/>
              <a:t>and some of them who strongly criticize the capitalist order advocated by the classics and its consequences that contradict social justice is called </a:t>
            </a:r>
            <a:r>
              <a:rPr lang="tr-TR" altLang="tr-TR" dirty="0" smtClean="0"/>
              <a:t>;</a:t>
            </a:r>
            <a:r>
              <a:rPr lang="tr-TR" altLang="tr-TR" dirty="0" err="1" smtClean="0"/>
              <a:t>S</a:t>
            </a:r>
            <a:r>
              <a:rPr lang="tr-TR" altLang="tr-TR" dirty="0" err="1" smtClean="0"/>
              <a:t>ocialist</a:t>
            </a:r>
            <a:r>
              <a:rPr lang="tr-TR" altLang="tr-TR" dirty="0" smtClean="0"/>
              <a:t> </a:t>
            </a:r>
            <a:r>
              <a:rPr lang="tr-TR" altLang="tr-TR" dirty="0" err="1"/>
              <a:t>Thought</a:t>
            </a:r>
            <a:r>
              <a:rPr lang="tr-TR" altLang="tr-TR" dirty="0"/>
              <a:t> </a:t>
            </a:r>
            <a:r>
              <a:rPr lang="tr-TR" altLang="tr-TR" dirty="0" err="1"/>
              <a:t>Movements</a:t>
            </a:r>
            <a:endParaRPr lang="tr-TR" altLang="tr-TR" dirty="0"/>
          </a:p>
        </p:txBody>
      </p:sp>
      <p:sp>
        <p:nvSpPr>
          <p:cNvPr id="22535" name="Text Box 7"/>
          <p:cNvSpPr txBox="1">
            <a:spLocks noChangeArrowheads="1"/>
          </p:cNvSpPr>
          <p:nvPr/>
        </p:nvSpPr>
        <p:spPr bwMode="auto">
          <a:xfrm>
            <a:off x="1524000" y="3752851"/>
            <a:ext cx="84963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solidFill>
                  <a:schemeClr val="hlink"/>
                </a:solidFill>
              </a:rPr>
              <a:t>Intrusive School (Frederick List. 1789-1846) </a:t>
            </a:r>
            <a:r>
              <a:rPr lang="en" altLang="tr-TR" dirty="0"/>
              <a:t>According to List, the wealth of a nation depends on its own venture power.</a:t>
            </a:r>
            <a:r>
              <a:rPr lang="tr-TR" altLang="tr-TR" dirty="0"/>
              <a:t> </a:t>
            </a:r>
            <a:r>
              <a:rPr lang="en" altLang="tr-TR" dirty="0"/>
              <a:t>F. List has always been in favor of a protective policy to protect the emerging German industry against the competition of the developed British industry.</a:t>
            </a:r>
            <a:endParaRPr lang="tr-TR" altLang="tr-TR" dirty="0"/>
          </a:p>
        </p:txBody>
      </p:sp>
      <p:sp>
        <p:nvSpPr>
          <p:cNvPr id="22536" name="Text Box 8"/>
          <p:cNvSpPr txBox="1">
            <a:spLocks noChangeArrowheads="1"/>
          </p:cNvSpPr>
          <p:nvPr/>
        </p:nvSpPr>
        <p:spPr bwMode="auto">
          <a:xfrm>
            <a:off x="1524000" y="4954588"/>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solidFill>
                  <a:schemeClr val="hlink"/>
                </a:solidFill>
              </a:rPr>
              <a:t>The Historian School </a:t>
            </a:r>
            <a:r>
              <a:rPr lang="en" altLang="tr-TR" dirty="0"/>
              <a:t>has proposed to use the method of history instead of the abstraction method in economic science.</a:t>
            </a:r>
            <a:endParaRPr lang="tr-TR" altLang="tr-TR" dirty="0"/>
          </a:p>
        </p:txBody>
      </p:sp>
      <p:sp>
        <p:nvSpPr>
          <p:cNvPr id="22537" name="Text Box 9"/>
          <p:cNvSpPr txBox="1">
            <a:spLocks noChangeArrowheads="1"/>
          </p:cNvSpPr>
          <p:nvPr/>
        </p:nvSpPr>
        <p:spPr bwMode="auto">
          <a:xfrm>
            <a:off x="1524000" y="5608639"/>
            <a:ext cx="84963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 altLang="tr-TR" dirty="0">
                <a:solidFill>
                  <a:schemeClr val="hlink"/>
                </a:solidFill>
              </a:rPr>
              <a:t>Scientific Socialism; </a:t>
            </a:r>
            <a:r>
              <a:rPr lang="en" altLang="tr-TR" dirty="0"/>
              <a:t>The founder was Karl Marx (1818-1883).</a:t>
            </a:r>
            <a:r>
              <a:rPr lang="en" altLang="tr-TR" dirty="0">
                <a:solidFill>
                  <a:schemeClr val="hlink"/>
                </a:solidFill>
              </a:rPr>
              <a:t> </a:t>
            </a:r>
            <a:r>
              <a:rPr lang="en" altLang="tr-TR" dirty="0"/>
              <a:t>Marx has put forward the Theory of Labor Value and, consequently, the Theory of Residual Value. In Marxism, human element and welfare are at the forefront.</a:t>
            </a:r>
            <a:endParaRPr lang="tr-TR" altLang="tr-TR" dirty="0"/>
          </a:p>
        </p:txBody>
      </p:sp>
      <p:sp>
        <p:nvSpPr>
          <p:cNvPr id="22538" name="Line 10"/>
          <p:cNvSpPr>
            <a:spLocks noChangeShapeType="1"/>
          </p:cNvSpPr>
          <p:nvPr/>
        </p:nvSpPr>
        <p:spPr bwMode="auto">
          <a:xfrm>
            <a:off x="1524000" y="37480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2539" name="Line 11"/>
          <p:cNvSpPr>
            <a:spLocks noChangeShapeType="1"/>
          </p:cNvSpPr>
          <p:nvPr/>
        </p:nvSpPr>
        <p:spPr bwMode="auto">
          <a:xfrm>
            <a:off x="1524000" y="49498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2540" name="Line 12"/>
          <p:cNvSpPr>
            <a:spLocks noChangeShapeType="1"/>
          </p:cNvSpPr>
          <p:nvPr/>
        </p:nvSpPr>
        <p:spPr bwMode="auto">
          <a:xfrm>
            <a:off x="1524000" y="56022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3543867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slide(fromTop)">
                                      <p:cBhvr>
                                        <p:cTn id="7" dur="500"/>
                                        <p:tgtEl>
                                          <p:spTgt spid="225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2531"/>
                                        </p:tgtEl>
                                        <p:attrNameLst>
                                          <p:attrName>style.visibility</p:attrName>
                                        </p:attrNameLst>
                                      </p:cBhvr>
                                      <p:to>
                                        <p:strVal val="visible"/>
                                      </p:to>
                                    </p:set>
                                    <p:animEffect transition="in" filter="slide(fromTop)">
                                      <p:cBhvr>
                                        <p:cTn id="12" dur="500"/>
                                        <p:tgtEl>
                                          <p:spTgt spid="22531"/>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22538"/>
                                        </p:tgtEl>
                                        <p:attrNameLst>
                                          <p:attrName>style.visibility</p:attrName>
                                        </p:attrNameLst>
                                      </p:cBhvr>
                                      <p:to>
                                        <p:strVal val="visible"/>
                                      </p:to>
                                    </p:set>
                                    <p:animEffect transition="in" filter="slide(fromLeft)">
                                      <p:cBhvr>
                                        <p:cTn id="16" dur="500"/>
                                        <p:tgtEl>
                                          <p:spTgt spid="2253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22535"/>
                                        </p:tgtEl>
                                        <p:attrNameLst>
                                          <p:attrName>style.visibility</p:attrName>
                                        </p:attrNameLst>
                                      </p:cBhvr>
                                      <p:to>
                                        <p:strVal val="visible"/>
                                      </p:to>
                                    </p:set>
                                    <p:animEffect transition="in" filter="slide(fromTop)">
                                      <p:cBhvr>
                                        <p:cTn id="21" dur="500"/>
                                        <p:tgtEl>
                                          <p:spTgt spid="22535"/>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22539"/>
                                        </p:tgtEl>
                                        <p:attrNameLst>
                                          <p:attrName>style.visibility</p:attrName>
                                        </p:attrNameLst>
                                      </p:cBhvr>
                                      <p:to>
                                        <p:strVal val="visible"/>
                                      </p:to>
                                    </p:set>
                                    <p:animEffect transition="in" filter="slide(fromLeft)">
                                      <p:cBhvr>
                                        <p:cTn id="25" dur="500"/>
                                        <p:tgtEl>
                                          <p:spTgt spid="2253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22536"/>
                                        </p:tgtEl>
                                        <p:attrNameLst>
                                          <p:attrName>style.visibility</p:attrName>
                                        </p:attrNameLst>
                                      </p:cBhvr>
                                      <p:to>
                                        <p:strVal val="visible"/>
                                      </p:to>
                                    </p:set>
                                    <p:animEffect transition="in" filter="slide(fromTop)">
                                      <p:cBhvr>
                                        <p:cTn id="30" dur="500"/>
                                        <p:tgtEl>
                                          <p:spTgt spid="22536"/>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22540"/>
                                        </p:tgtEl>
                                        <p:attrNameLst>
                                          <p:attrName>style.visibility</p:attrName>
                                        </p:attrNameLst>
                                      </p:cBhvr>
                                      <p:to>
                                        <p:strVal val="visible"/>
                                      </p:to>
                                    </p:set>
                                    <p:animEffect transition="in" filter="slide(fromLeft)">
                                      <p:cBhvr>
                                        <p:cTn id="34" dur="500"/>
                                        <p:tgtEl>
                                          <p:spTgt spid="2254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22537"/>
                                        </p:tgtEl>
                                        <p:attrNameLst>
                                          <p:attrName>style.visibility</p:attrName>
                                        </p:attrNameLst>
                                      </p:cBhvr>
                                      <p:to>
                                        <p:strVal val="visible"/>
                                      </p:to>
                                    </p:set>
                                    <p:animEffect transition="in" filter="slide(fromTop)">
                                      <p:cBhvr>
                                        <p:cTn id="39" dur="500"/>
                                        <p:tgtEl>
                                          <p:spTgt spid="225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p:bldP spid="22535" grpId="0"/>
      <p:bldP spid="22536" grpId="0"/>
      <p:bldP spid="22537" grpId="0"/>
      <p:bldP spid="22538" grpId="0" animBg="1"/>
      <p:bldP spid="22539" grpId="0" animBg="1"/>
      <p:bldP spid="2254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1524000" y="1052513"/>
            <a:ext cx="55451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dirty="0">
                <a:solidFill>
                  <a:schemeClr val="hlink"/>
                </a:solidFill>
              </a:rPr>
              <a:t>Modern </a:t>
            </a:r>
            <a:r>
              <a:rPr lang="tr-TR" altLang="tr-TR" b="1" u="sng" dirty="0" err="1">
                <a:solidFill>
                  <a:schemeClr val="hlink"/>
                </a:solidFill>
              </a:rPr>
              <a:t>Economy</a:t>
            </a:r>
            <a:endParaRPr lang="tr-TR" altLang="tr-TR" b="1" u="sng" dirty="0">
              <a:solidFill>
                <a:schemeClr val="hlink"/>
              </a:solidFill>
            </a:endParaRPr>
          </a:p>
        </p:txBody>
      </p:sp>
      <p:sp>
        <p:nvSpPr>
          <p:cNvPr id="21507" name="Text Box 3"/>
          <p:cNvSpPr txBox="1">
            <a:spLocks noChangeArrowheads="1"/>
          </p:cNvSpPr>
          <p:nvPr/>
        </p:nvSpPr>
        <p:spPr bwMode="auto">
          <a:xfrm>
            <a:off x="1524000" y="1549401"/>
            <a:ext cx="84963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 altLang="tr-TR" b="1" dirty="0" err="1">
                <a:solidFill>
                  <a:schemeClr val="hlink"/>
                </a:solidFill>
              </a:rPr>
              <a:t>Marginalists</a:t>
            </a:r>
            <a:r>
              <a:rPr lang="en" altLang="tr-TR" b="1" dirty="0">
                <a:solidFill>
                  <a:schemeClr val="hlink"/>
                </a:solidFill>
              </a:rPr>
              <a:t>; </a:t>
            </a:r>
            <a:r>
              <a:rPr lang="en" altLang="tr-TR" dirty="0"/>
              <a:t>Neoclassical or </a:t>
            </a:r>
            <a:r>
              <a:rPr lang="en" altLang="tr-TR" dirty="0" err="1"/>
              <a:t>marginalist</a:t>
            </a:r>
            <a:r>
              <a:rPr lang="en" altLang="tr-TR" dirty="0"/>
              <a:t> school members have developed the thesis that consumption, demand and benefit are the main issues in classical economics by pushing back the issues of production, supply and cost. They have developed the concept of marginal utility in economic literature. </a:t>
            </a:r>
            <a:endParaRPr lang="tr-TR" altLang="tr-TR" dirty="0"/>
          </a:p>
        </p:txBody>
      </p:sp>
      <p:sp>
        <p:nvSpPr>
          <p:cNvPr id="21508" name="Text Box 4"/>
          <p:cNvSpPr txBox="1">
            <a:spLocks noChangeArrowheads="1"/>
          </p:cNvSpPr>
          <p:nvPr/>
        </p:nvSpPr>
        <p:spPr bwMode="auto">
          <a:xfrm>
            <a:off x="1524000" y="3001963"/>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a:solidFill>
                  <a:schemeClr val="hlink"/>
                </a:solidFill>
              </a:rPr>
              <a:t>J.Maynard KEYNES (1883-1946)</a:t>
            </a:r>
            <a:endParaRPr lang="tr-TR" altLang="tr-TR" b="1"/>
          </a:p>
        </p:txBody>
      </p:sp>
      <p:sp>
        <p:nvSpPr>
          <p:cNvPr id="21509" name="Text Box 5"/>
          <p:cNvSpPr txBox="1">
            <a:spLocks noChangeArrowheads="1"/>
          </p:cNvSpPr>
          <p:nvPr/>
        </p:nvSpPr>
        <p:spPr bwMode="auto">
          <a:xfrm>
            <a:off x="1524000" y="3500439"/>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Unlike his predecessors, Keynes try</a:t>
            </a:r>
            <a:r>
              <a:rPr lang="tr-TR" altLang="tr-TR" dirty="0" err="1"/>
              <a:t>ied</a:t>
            </a:r>
            <a:r>
              <a:rPr lang="en" altLang="tr-TR" dirty="0"/>
              <a:t> to explain the theory of imbalance, </a:t>
            </a:r>
            <a:r>
              <a:rPr lang="tr-TR" altLang="tr-TR" dirty="0" err="1"/>
              <a:t>instead</a:t>
            </a:r>
            <a:r>
              <a:rPr lang="tr-TR" altLang="tr-TR" dirty="0"/>
              <a:t> of </a:t>
            </a:r>
            <a:r>
              <a:rPr lang="tr-TR" altLang="tr-TR" dirty="0" err="1"/>
              <a:t>balance</a:t>
            </a:r>
            <a:r>
              <a:rPr lang="tr-TR" altLang="tr-TR" dirty="0"/>
              <a:t>. </a:t>
            </a:r>
            <a:r>
              <a:rPr lang="en" altLang="tr-TR" dirty="0"/>
              <a:t>He argued that it would not be possible to provide full employment automatically in the capitalist system.</a:t>
            </a:r>
            <a:endParaRPr lang="tr-TR" altLang="tr-TR" dirty="0"/>
          </a:p>
        </p:txBody>
      </p:sp>
      <p:sp>
        <p:nvSpPr>
          <p:cNvPr id="21510" name="Text Box 6"/>
          <p:cNvSpPr txBox="1">
            <a:spLocks noChangeArrowheads="1"/>
          </p:cNvSpPr>
          <p:nvPr/>
        </p:nvSpPr>
        <p:spPr bwMode="auto">
          <a:xfrm>
            <a:off x="1524000" y="4678363"/>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dirty="0">
                <a:solidFill>
                  <a:schemeClr val="hlink"/>
                </a:solidFill>
              </a:rPr>
              <a:t>Modern </a:t>
            </a:r>
            <a:r>
              <a:rPr lang="tr-TR" altLang="tr-TR" b="1" dirty="0" err="1">
                <a:solidFill>
                  <a:schemeClr val="hlink"/>
                </a:solidFill>
              </a:rPr>
              <a:t>Growth</a:t>
            </a:r>
            <a:r>
              <a:rPr lang="tr-TR" altLang="tr-TR" b="1" dirty="0">
                <a:solidFill>
                  <a:schemeClr val="hlink"/>
                </a:solidFill>
              </a:rPr>
              <a:t> </a:t>
            </a:r>
            <a:r>
              <a:rPr lang="tr-TR" altLang="tr-TR" b="1" dirty="0" err="1">
                <a:solidFill>
                  <a:schemeClr val="hlink"/>
                </a:solidFill>
              </a:rPr>
              <a:t>Theories</a:t>
            </a:r>
            <a:endParaRPr lang="tr-TR" altLang="tr-TR" dirty="0"/>
          </a:p>
        </p:txBody>
      </p:sp>
      <p:sp>
        <p:nvSpPr>
          <p:cNvPr id="21511" name="Text Box 7"/>
          <p:cNvSpPr txBox="1">
            <a:spLocks noChangeArrowheads="1"/>
          </p:cNvSpPr>
          <p:nvPr/>
        </p:nvSpPr>
        <p:spPr bwMode="auto">
          <a:xfrm>
            <a:off x="1524000" y="517525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b="1" dirty="0"/>
              <a:t>Concepts of Growth and Development</a:t>
            </a:r>
            <a:endParaRPr lang="tr-TR" altLang="tr-TR" b="1" dirty="0"/>
          </a:p>
        </p:txBody>
      </p:sp>
      <p:sp>
        <p:nvSpPr>
          <p:cNvPr id="21512" name="Text Box 8"/>
          <p:cNvSpPr txBox="1">
            <a:spLocks noChangeArrowheads="1"/>
          </p:cNvSpPr>
          <p:nvPr/>
        </p:nvSpPr>
        <p:spPr bwMode="auto">
          <a:xfrm>
            <a:off x="1524000" y="5805489"/>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What is at stake in </a:t>
            </a:r>
            <a:r>
              <a:rPr lang="en" altLang="tr-TR" b="1" dirty="0"/>
              <a:t>development</a:t>
            </a:r>
            <a:r>
              <a:rPr lang="en" altLang="tr-TR" dirty="0"/>
              <a:t> is not only economic growth, but also the development of society in terms of institutional, social, cultural and political aspects. Therefore, it requires structural changes.</a:t>
            </a:r>
            <a:endParaRPr lang="tr-TR" altLang="tr-TR" dirty="0"/>
          </a:p>
        </p:txBody>
      </p:sp>
      <p:sp>
        <p:nvSpPr>
          <p:cNvPr id="21513" name="Line 9"/>
          <p:cNvSpPr>
            <a:spLocks noChangeShapeType="1"/>
          </p:cNvSpPr>
          <p:nvPr/>
        </p:nvSpPr>
        <p:spPr bwMode="auto">
          <a:xfrm>
            <a:off x="1524000" y="28717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1514" name="Line 10"/>
          <p:cNvSpPr>
            <a:spLocks noChangeShapeType="1"/>
          </p:cNvSpPr>
          <p:nvPr/>
        </p:nvSpPr>
        <p:spPr bwMode="auto">
          <a:xfrm>
            <a:off x="1524000" y="45466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1515" name="Line 11"/>
          <p:cNvSpPr>
            <a:spLocks noChangeShapeType="1"/>
          </p:cNvSpPr>
          <p:nvPr/>
        </p:nvSpPr>
        <p:spPr bwMode="auto">
          <a:xfrm>
            <a:off x="1524000" y="56737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049690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slide(fromTop)">
                                      <p:cBhvr>
                                        <p:cTn id="7" dur="500"/>
                                        <p:tgtEl>
                                          <p:spTgt spid="215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1507"/>
                                        </p:tgtEl>
                                        <p:attrNameLst>
                                          <p:attrName>style.visibility</p:attrName>
                                        </p:attrNameLst>
                                      </p:cBhvr>
                                      <p:to>
                                        <p:strVal val="visible"/>
                                      </p:to>
                                    </p:set>
                                    <p:animEffect transition="in" filter="slide(fromTop)">
                                      <p:cBhvr>
                                        <p:cTn id="12" dur="500"/>
                                        <p:tgtEl>
                                          <p:spTgt spid="21507"/>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21513"/>
                                        </p:tgtEl>
                                        <p:attrNameLst>
                                          <p:attrName>style.visibility</p:attrName>
                                        </p:attrNameLst>
                                      </p:cBhvr>
                                      <p:to>
                                        <p:strVal val="visible"/>
                                      </p:to>
                                    </p:set>
                                    <p:animEffect transition="in" filter="slide(fromLeft)">
                                      <p:cBhvr>
                                        <p:cTn id="16" dur="500"/>
                                        <p:tgtEl>
                                          <p:spTgt spid="2151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21508"/>
                                        </p:tgtEl>
                                        <p:attrNameLst>
                                          <p:attrName>style.visibility</p:attrName>
                                        </p:attrNameLst>
                                      </p:cBhvr>
                                      <p:to>
                                        <p:strVal val="visible"/>
                                      </p:to>
                                    </p:set>
                                    <p:animEffect transition="in" filter="slide(fromTop)">
                                      <p:cBhvr>
                                        <p:cTn id="21" dur="500"/>
                                        <p:tgtEl>
                                          <p:spTgt spid="2150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1" fill="hold" grpId="0" nodeType="clickEffect">
                                  <p:stCondLst>
                                    <p:cond delay="0"/>
                                  </p:stCondLst>
                                  <p:childTnLst>
                                    <p:set>
                                      <p:cBhvr>
                                        <p:cTn id="25" dur="1" fill="hold">
                                          <p:stCondLst>
                                            <p:cond delay="0"/>
                                          </p:stCondLst>
                                        </p:cTn>
                                        <p:tgtEl>
                                          <p:spTgt spid="21509"/>
                                        </p:tgtEl>
                                        <p:attrNameLst>
                                          <p:attrName>style.visibility</p:attrName>
                                        </p:attrNameLst>
                                      </p:cBhvr>
                                      <p:to>
                                        <p:strVal val="visible"/>
                                      </p:to>
                                    </p:set>
                                    <p:animEffect transition="in" filter="slide(fromTop)">
                                      <p:cBhvr>
                                        <p:cTn id="26" dur="500"/>
                                        <p:tgtEl>
                                          <p:spTgt spid="21509"/>
                                        </p:tgtEl>
                                      </p:cBhvr>
                                    </p:animEffect>
                                  </p:childTnLst>
                                </p:cTn>
                              </p:par>
                            </p:childTnLst>
                          </p:cTn>
                        </p:par>
                        <p:par>
                          <p:cTn id="27" fill="hold" nodeType="afterGroup">
                            <p:stCondLst>
                              <p:cond delay="500"/>
                            </p:stCondLst>
                            <p:childTnLst>
                              <p:par>
                                <p:cTn id="28" presetID="12" presetClass="entr" presetSubtype="8" fill="hold" grpId="0" nodeType="afterEffect">
                                  <p:stCondLst>
                                    <p:cond delay="0"/>
                                  </p:stCondLst>
                                  <p:childTnLst>
                                    <p:set>
                                      <p:cBhvr>
                                        <p:cTn id="29" dur="1" fill="hold">
                                          <p:stCondLst>
                                            <p:cond delay="0"/>
                                          </p:stCondLst>
                                        </p:cTn>
                                        <p:tgtEl>
                                          <p:spTgt spid="21514"/>
                                        </p:tgtEl>
                                        <p:attrNameLst>
                                          <p:attrName>style.visibility</p:attrName>
                                        </p:attrNameLst>
                                      </p:cBhvr>
                                      <p:to>
                                        <p:strVal val="visible"/>
                                      </p:to>
                                    </p:set>
                                    <p:animEffect transition="in" filter="slide(fromLeft)">
                                      <p:cBhvr>
                                        <p:cTn id="30" dur="500"/>
                                        <p:tgtEl>
                                          <p:spTgt spid="2151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1" fill="hold" grpId="0" nodeType="clickEffect">
                                  <p:stCondLst>
                                    <p:cond delay="0"/>
                                  </p:stCondLst>
                                  <p:childTnLst>
                                    <p:set>
                                      <p:cBhvr>
                                        <p:cTn id="34" dur="1" fill="hold">
                                          <p:stCondLst>
                                            <p:cond delay="0"/>
                                          </p:stCondLst>
                                        </p:cTn>
                                        <p:tgtEl>
                                          <p:spTgt spid="21510"/>
                                        </p:tgtEl>
                                        <p:attrNameLst>
                                          <p:attrName>style.visibility</p:attrName>
                                        </p:attrNameLst>
                                      </p:cBhvr>
                                      <p:to>
                                        <p:strVal val="visible"/>
                                      </p:to>
                                    </p:set>
                                    <p:animEffect transition="in" filter="slide(fromTop)">
                                      <p:cBhvr>
                                        <p:cTn id="35" dur="500"/>
                                        <p:tgtEl>
                                          <p:spTgt spid="21510"/>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1" fill="hold" grpId="0" nodeType="clickEffect">
                                  <p:stCondLst>
                                    <p:cond delay="0"/>
                                  </p:stCondLst>
                                  <p:childTnLst>
                                    <p:set>
                                      <p:cBhvr>
                                        <p:cTn id="39" dur="1" fill="hold">
                                          <p:stCondLst>
                                            <p:cond delay="0"/>
                                          </p:stCondLst>
                                        </p:cTn>
                                        <p:tgtEl>
                                          <p:spTgt spid="21511"/>
                                        </p:tgtEl>
                                        <p:attrNameLst>
                                          <p:attrName>style.visibility</p:attrName>
                                        </p:attrNameLst>
                                      </p:cBhvr>
                                      <p:to>
                                        <p:strVal val="visible"/>
                                      </p:to>
                                    </p:set>
                                    <p:animEffect transition="in" filter="slide(fromTop)">
                                      <p:cBhvr>
                                        <p:cTn id="40" dur="500"/>
                                        <p:tgtEl>
                                          <p:spTgt spid="21511"/>
                                        </p:tgtEl>
                                      </p:cBhvr>
                                    </p:animEffect>
                                  </p:childTnLst>
                                </p:cTn>
                              </p:par>
                            </p:childTnLst>
                          </p:cTn>
                        </p:par>
                        <p:par>
                          <p:cTn id="41" fill="hold" nodeType="afterGroup">
                            <p:stCondLst>
                              <p:cond delay="500"/>
                            </p:stCondLst>
                            <p:childTnLst>
                              <p:par>
                                <p:cTn id="42" presetID="12" presetClass="entr" presetSubtype="8" fill="hold" grpId="0" nodeType="afterEffect">
                                  <p:stCondLst>
                                    <p:cond delay="0"/>
                                  </p:stCondLst>
                                  <p:childTnLst>
                                    <p:set>
                                      <p:cBhvr>
                                        <p:cTn id="43" dur="1" fill="hold">
                                          <p:stCondLst>
                                            <p:cond delay="0"/>
                                          </p:stCondLst>
                                        </p:cTn>
                                        <p:tgtEl>
                                          <p:spTgt spid="21515"/>
                                        </p:tgtEl>
                                        <p:attrNameLst>
                                          <p:attrName>style.visibility</p:attrName>
                                        </p:attrNameLst>
                                      </p:cBhvr>
                                      <p:to>
                                        <p:strVal val="visible"/>
                                      </p:to>
                                    </p:set>
                                    <p:animEffect transition="in" filter="slide(fromLeft)">
                                      <p:cBhvr>
                                        <p:cTn id="44" dur="500"/>
                                        <p:tgtEl>
                                          <p:spTgt spid="2151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1" fill="hold" grpId="0" nodeType="clickEffect">
                                  <p:stCondLst>
                                    <p:cond delay="0"/>
                                  </p:stCondLst>
                                  <p:childTnLst>
                                    <p:set>
                                      <p:cBhvr>
                                        <p:cTn id="48" dur="1" fill="hold">
                                          <p:stCondLst>
                                            <p:cond delay="0"/>
                                          </p:stCondLst>
                                        </p:cTn>
                                        <p:tgtEl>
                                          <p:spTgt spid="21512"/>
                                        </p:tgtEl>
                                        <p:attrNameLst>
                                          <p:attrName>style.visibility</p:attrName>
                                        </p:attrNameLst>
                                      </p:cBhvr>
                                      <p:to>
                                        <p:strVal val="visible"/>
                                      </p:to>
                                    </p:set>
                                    <p:animEffect transition="in" filter="slide(fromTop)">
                                      <p:cBhvr>
                                        <p:cTn id="49" dur="500"/>
                                        <p:tgtEl>
                                          <p:spTgt spid="215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P spid="21508" grpId="0"/>
      <p:bldP spid="21509" grpId="0"/>
      <p:bldP spid="21510" grpId="0"/>
      <p:bldP spid="21511" grpId="0"/>
      <p:bldP spid="21512" grpId="0"/>
      <p:bldP spid="21513" grpId="0" animBg="1"/>
      <p:bldP spid="21514" grpId="0" animBg="1"/>
      <p:bldP spid="215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592263" y="5451476"/>
            <a:ext cx="84963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pPr>
            <a:r>
              <a:rPr lang="en-US" altLang="tr-TR"/>
              <a:t>In Turkish, this scientific knowledge of fortune and the scientific wealth of the world have been used, but they have been replaced by the theory of economics.</a:t>
            </a:r>
            <a:endParaRPr lang="tr-TR" altLang="tr-TR"/>
          </a:p>
        </p:txBody>
      </p:sp>
      <p:sp>
        <p:nvSpPr>
          <p:cNvPr id="27651" name="Text Box 3"/>
          <p:cNvSpPr txBox="1">
            <a:spLocks noChangeArrowheads="1"/>
          </p:cNvSpPr>
          <p:nvPr/>
        </p:nvSpPr>
        <p:spPr bwMode="auto">
          <a:xfrm>
            <a:off x="1592263" y="6092826"/>
            <a:ext cx="86407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pPr>
            <a:r>
              <a:rPr lang="en-US" altLang="tr-TR"/>
              <a:t>Today, the term of economics are used.</a:t>
            </a:r>
            <a:endParaRPr lang="tr-TR" altLang="tr-TR"/>
          </a:p>
        </p:txBody>
      </p:sp>
      <p:sp>
        <p:nvSpPr>
          <p:cNvPr id="27652" name="Text Box 4"/>
          <p:cNvSpPr txBox="1">
            <a:spLocks noChangeArrowheads="1"/>
          </p:cNvSpPr>
          <p:nvPr/>
        </p:nvSpPr>
        <p:spPr bwMode="auto">
          <a:xfrm>
            <a:off x="1592263" y="1274763"/>
            <a:ext cx="86407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pPr>
            <a:r>
              <a:rPr lang="en-US" altLang="tr-TR"/>
              <a:t>In Greek, the word oikonomia describes the rules for house and farm administration.</a:t>
            </a:r>
            <a:endParaRPr lang="tr-TR" altLang="tr-TR"/>
          </a:p>
        </p:txBody>
      </p:sp>
      <p:sp>
        <p:nvSpPr>
          <p:cNvPr id="27653" name="Text Box 5"/>
          <p:cNvSpPr txBox="1">
            <a:spLocks noChangeArrowheads="1"/>
          </p:cNvSpPr>
          <p:nvPr/>
        </p:nvSpPr>
        <p:spPr bwMode="auto">
          <a:xfrm>
            <a:off x="1592263" y="1885951"/>
            <a:ext cx="86407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pPr>
            <a:r>
              <a:rPr lang="en-US" altLang="tr-TR"/>
              <a:t>This word consists of the combination of oikos and nomos.</a:t>
            </a:r>
            <a:endParaRPr lang="tr-TR" altLang="tr-TR"/>
          </a:p>
        </p:txBody>
      </p:sp>
      <p:sp>
        <p:nvSpPr>
          <p:cNvPr id="27654" name="Text Box 6"/>
          <p:cNvSpPr txBox="1">
            <a:spLocks noChangeArrowheads="1"/>
          </p:cNvSpPr>
          <p:nvPr/>
        </p:nvSpPr>
        <p:spPr bwMode="auto">
          <a:xfrm>
            <a:off x="1592263" y="3146426"/>
            <a:ext cx="86407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pPr>
            <a:r>
              <a:rPr lang="en-US" altLang="tr-TR"/>
              <a:t>Nevertheless, Greek philosophers have expressed the activity carried out in order to gain wealth and profits with the word "khêmet", not oikonomia.</a:t>
            </a:r>
            <a:endParaRPr lang="tr-TR" altLang="tr-TR"/>
          </a:p>
        </p:txBody>
      </p:sp>
      <p:sp>
        <p:nvSpPr>
          <p:cNvPr id="27655" name="Text Box 7"/>
          <p:cNvSpPr txBox="1">
            <a:spLocks noChangeArrowheads="1"/>
          </p:cNvSpPr>
          <p:nvPr/>
        </p:nvSpPr>
        <p:spPr bwMode="auto">
          <a:xfrm>
            <a:off x="1592263" y="2211389"/>
            <a:ext cx="8640762"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30000"/>
              </a:spcBef>
            </a:pPr>
            <a:r>
              <a:rPr lang="en-US" altLang="tr-TR">
                <a:solidFill>
                  <a:schemeClr val="hlink"/>
                </a:solidFill>
              </a:rPr>
              <a:t>Oikos; a person's prisoners, his wife and children together with all the assets of the goods.</a:t>
            </a:r>
          </a:p>
          <a:p>
            <a:pPr eaLnBrk="1" hangingPunct="1">
              <a:spcBef>
                <a:spcPct val="30000"/>
              </a:spcBef>
            </a:pPr>
            <a:r>
              <a:rPr lang="en-US" altLang="tr-TR">
                <a:solidFill>
                  <a:schemeClr val="hlink"/>
                </a:solidFill>
              </a:rPr>
              <a:t>Nomos; means management.</a:t>
            </a:r>
            <a:endParaRPr lang="tr-TR" altLang="tr-TR">
              <a:solidFill>
                <a:schemeClr val="hlink"/>
              </a:solidFill>
            </a:endParaRPr>
          </a:p>
        </p:txBody>
      </p:sp>
      <p:sp>
        <p:nvSpPr>
          <p:cNvPr id="27657" name="Text Box 9"/>
          <p:cNvSpPr txBox="1">
            <a:spLocks noChangeArrowheads="1"/>
          </p:cNvSpPr>
          <p:nvPr/>
        </p:nvSpPr>
        <p:spPr bwMode="auto">
          <a:xfrm>
            <a:off x="1592263" y="3795713"/>
            <a:ext cx="86407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pPr>
            <a:r>
              <a:rPr lang="en-US" altLang="tr-TR"/>
              <a:t>In the term of economy, European authors have broader meanings.</a:t>
            </a:r>
            <a:endParaRPr lang="tr-TR" altLang="tr-TR"/>
          </a:p>
        </p:txBody>
      </p:sp>
      <p:sp>
        <p:nvSpPr>
          <p:cNvPr id="27658" name="Text Box 10"/>
          <p:cNvSpPr txBox="1">
            <a:spLocks noChangeArrowheads="1"/>
          </p:cNvSpPr>
          <p:nvPr/>
        </p:nvSpPr>
        <p:spPr bwMode="auto">
          <a:xfrm>
            <a:off x="1592263" y="4805363"/>
            <a:ext cx="86407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pPr>
            <a:r>
              <a:rPr lang="en-US" altLang="tr-TR"/>
              <a:t>The French writer De Monchrêtien used the phrase Economie Politique in 1615, combining the words economy and politics.</a:t>
            </a:r>
            <a:endParaRPr lang="tr-TR" altLang="tr-TR"/>
          </a:p>
        </p:txBody>
      </p:sp>
      <p:sp>
        <p:nvSpPr>
          <p:cNvPr id="27659" name="Text Box 11"/>
          <p:cNvSpPr txBox="1">
            <a:spLocks noChangeArrowheads="1"/>
          </p:cNvSpPr>
          <p:nvPr/>
        </p:nvSpPr>
        <p:spPr bwMode="auto">
          <a:xfrm>
            <a:off x="1592263" y="4156076"/>
            <a:ext cx="86407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pPr>
            <a:r>
              <a:rPr lang="en-US" altLang="tr-TR"/>
              <a:t>When it comes to the eighteenth century, the French intellectuals who put forth new theses on the prosperity and wealth of the country were called Economiste.</a:t>
            </a:r>
            <a:endParaRPr lang="tr-TR" altLang="tr-TR"/>
          </a:p>
        </p:txBody>
      </p:sp>
      <p:sp>
        <p:nvSpPr>
          <p:cNvPr id="27661" name="Line 13"/>
          <p:cNvSpPr>
            <a:spLocks noChangeShapeType="1"/>
          </p:cNvSpPr>
          <p:nvPr/>
        </p:nvSpPr>
        <p:spPr bwMode="auto">
          <a:xfrm>
            <a:off x="1592264" y="1916113"/>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7663" name="Line 15"/>
          <p:cNvSpPr>
            <a:spLocks noChangeShapeType="1"/>
          </p:cNvSpPr>
          <p:nvPr/>
        </p:nvSpPr>
        <p:spPr bwMode="auto">
          <a:xfrm>
            <a:off x="1592264" y="3213100"/>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7668" name="Line 20"/>
          <p:cNvSpPr>
            <a:spLocks noChangeShapeType="1"/>
          </p:cNvSpPr>
          <p:nvPr/>
        </p:nvSpPr>
        <p:spPr bwMode="auto">
          <a:xfrm>
            <a:off x="1592264" y="227647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7669" name="Text Box 21"/>
          <p:cNvSpPr txBox="1">
            <a:spLocks noChangeArrowheads="1"/>
          </p:cNvSpPr>
          <p:nvPr/>
        </p:nvSpPr>
        <p:spPr bwMode="auto">
          <a:xfrm>
            <a:off x="1592264" y="981076"/>
            <a:ext cx="51133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pPr>
            <a:r>
              <a:rPr lang="tr-TR" altLang="tr-TR" b="1" u="sng">
                <a:solidFill>
                  <a:schemeClr val="hlink"/>
                </a:solidFill>
              </a:rPr>
              <a:t>History of Economic Terms</a:t>
            </a:r>
          </a:p>
        </p:txBody>
      </p:sp>
      <p:sp>
        <p:nvSpPr>
          <p:cNvPr id="27670" name="Line 22"/>
          <p:cNvSpPr>
            <a:spLocks noChangeShapeType="1"/>
          </p:cNvSpPr>
          <p:nvPr/>
        </p:nvSpPr>
        <p:spPr bwMode="auto">
          <a:xfrm>
            <a:off x="1592264" y="3789363"/>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7671" name="Line 23"/>
          <p:cNvSpPr>
            <a:spLocks noChangeShapeType="1"/>
          </p:cNvSpPr>
          <p:nvPr/>
        </p:nvSpPr>
        <p:spPr bwMode="auto">
          <a:xfrm>
            <a:off x="1592264" y="414972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7672" name="Line 24"/>
          <p:cNvSpPr>
            <a:spLocks noChangeShapeType="1"/>
          </p:cNvSpPr>
          <p:nvPr/>
        </p:nvSpPr>
        <p:spPr bwMode="auto">
          <a:xfrm>
            <a:off x="1592264" y="479742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7673" name="Line 25"/>
          <p:cNvSpPr>
            <a:spLocks noChangeShapeType="1"/>
          </p:cNvSpPr>
          <p:nvPr/>
        </p:nvSpPr>
        <p:spPr bwMode="auto">
          <a:xfrm>
            <a:off x="1592264" y="544512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7674" name="Line 26"/>
          <p:cNvSpPr>
            <a:spLocks noChangeShapeType="1"/>
          </p:cNvSpPr>
          <p:nvPr/>
        </p:nvSpPr>
        <p:spPr bwMode="auto">
          <a:xfrm>
            <a:off x="1592264" y="609282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6164" name="TextBox 4"/>
          <p:cNvSpPr txBox="1">
            <a:spLocks noChangeArrowheads="1"/>
          </p:cNvSpPr>
          <p:nvPr/>
        </p:nvSpPr>
        <p:spPr bwMode="auto">
          <a:xfrm>
            <a:off x="3273425" y="700088"/>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endParaRPr lang="en-US" altLang="tr-TR"/>
          </a:p>
        </p:txBody>
      </p:sp>
    </p:spTree>
    <p:extLst>
      <p:ext uri="{BB962C8B-B14F-4D97-AF65-F5344CB8AC3E}">
        <p14:creationId xmlns:p14="http://schemas.microsoft.com/office/powerpoint/2010/main" val="16253682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27669"/>
                                        </p:tgtEl>
                                        <p:attrNameLst>
                                          <p:attrName>style.visibility</p:attrName>
                                        </p:attrNameLst>
                                      </p:cBhvr>
                                      <p:to>
                                        <p:strVal val="visible"/>
                                      </p:to>
                                    </p:set>
                                    <p:animEffect transition="in" filter="slide(fromTop)">
                                      <p:cBhvr>
                                        <p:cTn id="7" dur="500"/>
                                        <p:tgtEl>
                                          <p:spTgt spid="276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7652"/>
                                        </p:tgtEl>
                                        <p:attrNameLst>
                                          <p:attrName>style.visibility</p:attrName>
                                        </p:attrNameLst>
                                      </p:cBhvr>
                                      <p:to>
                                        <p:strVal val="visible"/>
                                      </p:to>
                                    </p:set>
                                    <p:animEffect transition="in" filter="slide(fromTop)">
                                      <p:cBhvr>
                                        <p:cTn id="12" dur="500"/>
                                        <p:tgtEl>
                                          <p:spTgt spid="27652"/>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27661"/>
                                        </p:tgtEl>
                                        <p:attrNameLst>
                                          <p:attrName>style.visibility</p:attrName>
                                        </p:attrNameLst>
                                      </p:cBhvr>
                                      <p:to>
                                        <p:strVal val="visible"/>
                                      </p:to>
                                    </p:set>
                                    <p:animEffect transition="in" filter="slide(fromLeft)">
                                      <p:cBhvr>
                                        <p:cTn id="16" dur="500"/>
                                        <p:tgtEl>
                                          <p:spTgt spid="2766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27653"/>
                                        </p:tgtEl>
                                        <p:attrNameLst>
                                          <p:attrName>style.visibility</p:attrName>
                                        </p:attrNameLst>
                                      </p:cBhvr>
                                      <p:to>
                                        <p:strVal val="visible"/>
                                      </p:to>
                                    </p:set>
                                    <p:animEffect transition="in" filter="slide(fromTop)">
                                      <p:cBhvr>
                                        <p:cTn id="21" dur="500"/>
                                        <p:tgtEl>
                                          <p:spTgt spid="27653"/>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27668"/>
                                        </p:tgtEl>
                                        <p:attrNameLst>
                                          <p:attrName>style.visibility</p:attrName>
                                        </p:attrNameLst>
                                      </p:cBhvr>
                                      <p:to>
                                        <p:strVal val="visible"/>
                                      </p:to>
                                    </p:set>
                                    <p:animEffect transition="in" filter="slide(fromLeft)">
                                      <p:cBhvr>
                                        <p:cTn id="25" dur="500"/>
                                        <p:tgtEl>
                                          <p:spTgt spid="2766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27655"/>
                                        </p:tgtEl>
                                        <p:attrNameLst>
                                          <p:attrName>style.visibility</p:attrName>
                                        </p:attrNameLst>
                                      </p:cBhvr>
                                      <p:to>
                                        <p:strVal val="visible"/>
                                      </p:to>
                                    </p:set>
                                    <p:animEffect transition="in" filter="slide(fromTop)">
                                      <p:cBhvr>
                                        <p:cTn id="30" dur="500"/>
                                        <p:tgtEl>
                                          <p:spTgt spid="27655"/>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27663"/>
                                        </p:tgtEl>
                                        <p:attrNameLst>
                                          <p:attrName>style.visibility</p:attrName>
                                        </p:attrNameLst>
                                      </p:cBhvr>
                                      <p:to>
                                        <p:strVal val="visible"/>
                                      </p:to>
                                    </p:set>
                                    <p:animEffect transition="in" filter="slide(fromLeft)">
                                      <p:cBhvr>
                                        <p:cTn id="34" dur="500"/>
                                        <p:tgtEl>
                                          <p:spTgt spid="2766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27654"/>
                                        </p:tgtEl>
                                        <p:attrNameLst>
                                          <p:attrName>style.visibility</p:attrName>
                                        </p:attrNameLst>
                                      </p:cBhvr>
                                      <p:to>
                                        <p:strVal val="visible"/>
                                      </p:to>
                                    </p:set>
                                    <p:animEffect transition="in" filter="slide(fromTop)">
                                      <p:cBhvr>
                                        <p:cTn id="39" dur="500"/>
                                        <p:tgtEl>
                                          <p:spTgt spid="27654"/>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27670"/>
                                        </p:tgtEl>
                                        <p:attrNameLst>
                                          <p:attrName>style.visibility</p:attrName>
                                        </p:attrNameLst>
                                      </p:cBhvr>
                                      <p:to>
                                        <p:strVal val="visible"/>
                                      </p:to>
                                    </p:set>
                                    <p:animEffect transition="in" filter="slide(fromLeft)">
                                      <p:cBhvr>
                                        <p:cTn id="43" dur="500"/>
                                        <p:tgtEl>
                                          <p:spTgt spid="2767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27657"/>
                                        </p:tgtEl>
                                        <p:attrNameLst>
                                          <p:attrName>style.visibility</p:attrName>
                                        </p:attrNameLst>
                                      </p:cBhvr>
                                      <p:to>
                                        <p:strVal val="visible"/>
                                      </p:to>
                                    </p:set>
                                    <p:animEffect transition="in" filter="slide(fromTop)">
                                      <p:cBhvr>
                                        <p:cTn id="48" dur="500"/>
                                        <p:tgtEl>
                                          <p:spTgt spid="27657"/>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27671"/>
                                        </p:tgtEl>
                                        <p:attrNameLst>
                                          <p:attrName>style.visibility</p:attrName>
                                        </p:attrNameLst>
                                      </p:cBhvr>
                                      <p:to>
                                        <p:strVal val="visible"/>
                                      </p:to>
                                    </p:set>
                                    <p:animEffect transition="in" filter="slide(fromLeft)">
                                      <p:cBhvr>
                                        <p:cTn id="52" dur="500"/>
                                        <p:tgtEl>
                                          <p:spTgt spid="2767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27659"/>
                                        </p:tgtEl>
                                        <p:attrNameLst>
                                          <p:attrName>style.visibility</p:attrName>
                                        </p:attrNameLst>
                                      </p:cBhvr>
                                      <p:to>
                                        <p:strVal val="visible"/>
                                      </p:to>
                                    </p:set>
                                    <p:animEffect transition="in" filter="slide(fromTop)">
                                      <p:cBhvr>
                                        <p:cTn id="57" dur="500"/>
                                        <p:tgtEl>
                                          <p:spTgt spid="27659"/>
                                        </p:tgtEl>
                                      </p:cBhvr>
                                    </p:animEffect>
                                  </p:childTnLst>
                                </p:cTn>
                              </p:par>
                            </p:childTnLst>
                          </p:cTn>
                        </p:par>
                        <p:par>
                          <p:cTn id="58" fill="hold" nodeType="afterGroup">
                            <p:stCondLst>
                              <p:cond delay="500"/>
                            </p:stCondLst>
                            <p:childTnLst>
                              <p:par>
                                <p:cTn id="59" presetID="12" presetClass="entr" presetSubtype="8" fill="hold" grpId="0" nodeType="afterEffect">
                                  <p:stCondLst>
                                    <p:cond delay="0"/>
                                  </p:stCondLst>
                                  <p:childTnLst>
                                    <p:set>
                                      <p:cBhvr>
                                        <p:cTn id="60" dur="1" fill="hold">
                                          <p:stCondLst>
                                            <p:cond delay="0"/>
                                          </p:stCondLst>
                                        </p:cTn>
                                        <p:tgtEl>
                                          <p:spTgt spid="27672"/>
                                        </p:tgtEl>
                                        <p:attrNameLst>
                                          <p:attrName>style.visibility</p:attrName>
                                        </p:attrNameLst>
                                      </p:cBhvr>
                                      <p:to>
                                        <p:strVal val="visible"/>
                                      </p:to>
                                    </p:set>
                                    <p:animEffect transition="in" filter="slide(fromLeft)">
                                      <p:cBhvr>
                                        <p:cTn id="61" dur="500"/>
                                        <p:tgtEl>
                                          <p:spTgt spid="27672"/>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1" fill="hold" grpId="0" nodeType="clickEffect">
                                  <p:stCondLst>
                                    <p:cond delay="0"/>
                                  </p:stCondLst>
                                  <p:childTnLst>
                                    <p:set>
                                      <p:cBhvr>
                                        <p:cTn id="65" dur="1" fill="hold">
                                          <p:stCondLst>
                                            <p:cond delay="0"/>
                                          </p:stCondLst>
                                        </p:cTn>
                                        <p:tgtEl>
                                          <p:spTgt spid="27658"/>
                                        </p:tgtEl>
                                        <p:attrNameLst>
                                          <p:attrName>style.visibility</p:attrName>
                                        </p:attrNameLst>
                                      </p:cBhvr>
                                      <p:to>
                                        <p:strVal val="visible"/>
                                      </p:to>
                                    </p:set>
                                    <p:animEffect transition="in" filter="slide(fromTop)">
                                      <p:cBhvr>
                                        <p:cTn id="66" dur="500"/>
                                        <p:tgtEl>
                                          <p:spTgt spid="27658"/>
                                        </p:tgtEl>
                                      </p:cBhvr>
                                    </p:animEffect>
                                  </p:childTnLst>
                                </p:cTn>
                              </p:par>
                            </p:childTnLst>
                          </p:cTn>
                        </p:par>
                        <p:par>
                          <p:cTn id="67" fill="hold" nodeType="afterGroup">
                            <p:stCondLst>
                              <p:cond delay="500"/>
                            </p:stCondLst>
                            <p:childTnLst>
                              <p:par>
                                <p:cTn id="68" presetID="12" presetClass="entr" presetSubtype="8" fill="hold" grpId="0" nodeType="afterEffect">
                                  <p:stCondLst>
                                    <p:cond delay="0"/>
                                  </p:stCondLst>
                                  <p:childTnLst>
                                    <p:set>
                                      <p:cBhvr>
                                        <p:cTn id="69" dur="1" fill="hold">
                                          <p:stCondLst>
                                            <p:cond delay="0"/>
                                          </p:stCondLst>
                                        </p:cTn>
                                        <p:tgtEl>
                                          <p:spTgt spid="27673"/>
                                        </p:tgtEl>
                                        <p:attrNameLst>
                                          <p:attrName>style.visibility</p:attrName>
                                        </p:attrNameLst>
                                      </p:cBhvr>
                                      <p:to>
                                        <p:strVal val="visible"/>
                                      </p:to>
                                    </p:set>
                                    <p:animEffect transition="in" filter="slide(fromLeft)">
                                      <p:cBhvr>
                                        <p:cTn id="70" dur="500"/>
                                        <p:tgtEl>
                                          <p:spTgt spid="27673"/>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1" fill="hold" grpId="0" nodeType="clickEffect">
                                  <p:stCondLst>
                                    <p:cond delay="0"/>
                                  </p:stCondLst>
                                  <p:childTnLst>
                                    <p:set>
                                      <p:cBhvr>
                                        <p:cTn id="74" dur="1" fill="hold">
                                          <p:stCondLst>
                                            <p:cond delay="0"/>
                                          </p:stCondLst>
                                        </p:cTn>
                                        <p:tgtEl>
                                          <p:spTgt spid="27650"/>
                                        </p:tgtEl>
                                        <p:attrNameLst>
                                          <p:attrName>style.visibility</p:attrName>
                                        </p:attrNameLst>
                                      </p:cBhvr>
                                      <p:to>
                                        <p:strVal val="visible"/>
                                      </p:to>
                                    </p:set>
                                    <p:animEffect transition="in" filter="slide(fromTop)">
                                      <p:cBhvr>
                                        <p:cTn id="75" dur="500"/>
                                        <p:tgtEl>
                                          <p:spTgt spid="27650"/>
                                        </p:tgtEl>
                                      </p:cBhvr>
                                    </p:animEffect>
                                  </p:childTnLst>
                                </p:cTn>
                              </p:par>
                            </p:childTnLst>
                          </p:cTn>
                        </p:par>
                        <p:par>
                          <p:cTn id="76" fill="hold" nodeType="afterGroup">
                            <p:stCondLst>
                              <p:cond delay="500"/>
                            </p:stCondLst>
                            <p:childTnLst>
                              <p:par>
                                <p:cTn id="77" presetID="12" presetClass="entr" presetSubtype="8" fill="hold" grpId="0" nodeType="afterEffect">
                                  <p:stCondLst>
                                    <p:cond delay="0"/>
                                  </p:stCondLst>
                                  <p:childTnLst>
                                    <p:set>
                                      <p:cBhvr>
                                        <p:cTn id="78" dur="1" fill="hold">
                                          <p:stCondLst>
                                            <p:cond delay="0"/>
                                          </p:stCondLst>
                                        </p:cTn>
                                        <p:tgtEl>
                                          <p:spTgt spid="27674"/>
                                        </p:tgtEl>
                                        <p:attrNameLst>
                                          <p:attrName>style.visibility</p:attrName>
                                        </p:attrNameLst>
                                      </p:cBhvr>
                                      <p:to>
                                        <p:strVal val="visible"/>
                                      </p:to>
                                    </p:set>
                                    <p:animEffect transition="in" filter="slide(fromLeft)">
                                      <p:cBhvr>
                                        <p:cTn id="79" dur="500"/>
                                        <p:tgtEl>
                                          <p:spTgt spid="27674"/>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2" presetClass="entr" presetSubtype="1" fill="hold" grpId="0" nodeType="clickEffect">
                                  <p:stCondLst>
                                    <p:cond delay="0"/>
                                  </p:stCondLst>
                                  <p:childTnLst>
                                    <p:set>
                                      <p:cBhvr>
                                        <p:cTn id="83" dur="1" fill="hold">
                                          <p:stCondLst>
                                            <p:cond delay="0"/>
                                          </p:stCondLst>
                                        </p:cTn>
                                        <p:tgtEl>
                                          <p:spTgt spid="27651"/>
                                        </p:tgtEl>
                                        <p:attrNameLst>
                                          <p:attrName>style.visibility</p:attrName>
                                        </p:attrNameLst>
                                      </p:cBhvr>
                                      <p:to>
                                        <p:strVal val="visible"/>
                                      </p:to>
                                    </p:set>
                                    <p:animEffect transition="in" filter="slide(fromTop)">
                                      <p:cBhvr>
                                        <p:cTn id="84" dur="500"/>
                                        <p:tgtEl>
                                          <p:spTgt spid="276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p:bldP spid="27652" grpId="0"/>
      <p:bldP spid="27653" grpId="0"/>
      <p:bldP spid="27654" grpId="0"/>
      <p:bldP spid="27655" grpId="0"/>
      <p:bldP spid="27657" grpId="0"/>
      <p:bldP spid="27658" grpId="0"/>
      <p:bldP spid="27659" grpId="0"/>
      <p:bldP spid="27661" grpId="0" animBg="1"/>
      <p:bldP spid="27663" grpId="0" animBg="1"/>
      <p:bldP spid="27668" grpId="0" animBg="1"/>
      <p:bldP spid="27669" grpId="0"/>
      <p:bldP spid="27670" grpId="0" animBg="1"/>
      <p:bldP spid="27671" grpId="0" animBg="1"/>
      <p:bldP spid="27672" grpId="0" animBg="1"/>
      <p:bldP spid="27673" grpId="0" animBg="1"/>
      <p:bldP spid="2767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592264" y="1052513"/>
            <a:ext cx="55451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pPr>
            <a:r>
              <a:rPr lang="en-US" altLang="tr-TR" b="1" u="sng">
                <a:solidFill>
                  <a:schemeClr val="hlink"/>
                </a:solidFill>
              </a:rPr>
              <a:t>Definition and Concept of Economics</a:t>
            </a:r>
            <a:endParaRPr lang="tr-TR" altLang="tr-TR" b="1" u="sng">
              <a:solidFill>
                <a:schemeClr val="hlink"/>
              </a:solidFill>
            </a:endParaRPr>
          </a:p>
        </p:txBody>
      </p:sp>
      <p:sp>
        <p:nvSpPr>
          <p:cNvPr id="26627" name="Text Box 3"/>
          <p:cNvSpPr txBox="1">
            <a:spLocks noChangeArrowheads="1"/>
          </p:cNvSpPr>
          <p:nvPr/>
        </p:nvSpPr>
        <p:spPr bwMode="auto">
          <a:xfrm>
            <a:off x="1592263" y="1538288"/>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pPr>
            <a:r>
              <a:rPr lang="en-US" altLang="tr-TR"/>
              <a:t>Classical economists have seen economics as wealth and prosperity.</a:t>
            </a:r>
            <a:endParaRPr lang="tr-TR" altLang="tr-TR"/>
          </a:p>
        </p:txBody>
      </p:sp>
      <p:sp>
        <p:nvSpPr>
          <p:cNvPr id="26628" name="Text Box 4"/>
          <p:cNvSpPr txBox="1">
            <a:spLocks noChangeArrowheads="1"/>
          </p:cNvSpPr>
          <p:nvPr/>
        </p:nvSpPr>
        <p:spPr bwMode="auto">
          <a:xfrm>
            <a:off x="1592263" y="2144713"/>
            <a:ext cx="84963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pPr>
            <a:r>
              <a:rPr lang="en-US" altLang="tr-TR"/>
              <a:t>Some of the various human activities have been trying to determine the issue of economics by considering economic activity.</a:t>
            </a:r>
            <a:endParaRPr lang="tr-TR" altLang="tr-TR"/>
          </a:p>
        </p:txBody>
      </p:sp>
      <p:sp>
        <p:nvSpPr>
          <p:cNvPr id="26629" name="Text Box 5"/>
          <p:cNvSpPr txBox="1">
            <a:spLocks noChangeArrowheads="1"/>
          </p:cNvSpPr>
          <p:nvPr/>
        </p:nvSpPr>
        <p:spPr bwMode="auto">
          <a:xfrm>
            <a:off x="1592263" y="3024188"/>
            <a:ext cx="84963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pPr>
            <a:r>
              <a:rPr lang="en-US" altLang="tr-TR"/>
              <a:t>They have looked at whether these activities are related to material well-being in order to distinguish those that are not economic ones.</a:t>
            </a:r>
            <a:endParaRPr lang="tr-TR" altLang="tr-TR"/>
          </a:p>
        </p:txBody>
      </p:sp>
      <p:sp>
        <p:nvSpPr>
          <p:cNvPr id="26630" name="Text Box 6"/>
          <p:cNvSpPr txBox="1">
            <a:spLocks noChangeArrowheads="1"/>
          </p:cNvSpPr>
          <p:nvPr/>
        </p:nvSpPr>
        <p:spPr bwMode="auto">
          <a:xfrm>
            <a:off x="1592263" y="3905251"/>
            <a:ext cx="84963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pPr>
            <a:r>
              <a:rPr lang="en-US" altLang="tr-TR"/>
              <a:t>According to Classics, economics is a science that examines human initiatives related to wealth creation and use.</a:t>
            </a:r>
            <a:endParaRPr lang="tr-TR" altLang="tr-TR"/>
          </a:p>
        </p:txBody>
      </p:sp>
      <p:sp>
        <p:nvSpPr>
          <p:cNvPr id="26631" name="Text Box 7"/>
          <p:cNvSpPr txBox="1">
            <a:spLocks noChangeArrowheads="1"/>
          </p:cNvSpPr>
          <p:nvPr/>
        </p:nvSpPr>
        <p:spPr bwMode="auto">
          <a:xfrm>
            <a:off x="1592263" y="4786313"/>
            <a:ext cx="84963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pPr>
            <a:r>
              <a:rPr lang="en-US" altLang="tr-TR" dirty="0"/>
              <a:t>It is difficult to pinpoint exactly which of the human activities are made to reach material </a:t>
            </a:r>
            <a:r>
              <a:rPr lang="tr-TR" altLang="tr-TR" dirty="0" err="1"/>
              <a:t>prosperity</a:t>
            </a:r>
            <a:r>
              <a:rPr lang="en-US" altLang="tr-TR" dirty="0"/>
              <a:t>.</a:t>
            </a:r>
            <a:endParaRPr lang="tr-TR" altLang="tr-TR" dirty="0"/>
          </a:p>
        </p:txBody>
      </p:sp>
      <p:sp>
        <p:nvSpPr>
          <p:cNvPr id="26632" name="Text Box 8"/>
          <p:cNvSpPr txBox="1">
            <a:spLocks noChangeArrowheads="1"/>
          </p:cNvSpPr>
          <p:nvPr/>
        </p:nvSpPr>
        <p:spPr bwMode="auto">
          <a:xfrm>
            <a:off x="1592263" y="5667375"/>
            <a:ext cx="8496300"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pPr>
            <a:r>
              <a:rPr lang="en-US" altLang="tr-TR"/>
              <a:t>In fact, even the separation of human activities into economic and non-economic aspects has an economic aspect.</a:t>
            </a:r>
          </a:p>
          <a:p>
            <a:pPr eaLnBrk="1" hangingPunct="1">
              <a:spcBef>
                <a:spcPct val="50000"/>
              </a:spcBef>
            </a:pPr>
            <a:endParaRPr lang="tr-TR" altLang="tr-TR"/>
          </a:p>
        </p:txBody>
      </p:sp>
      <p:sp>
        <p:nvSpPr>
          <p:cNvPr id="26633" name="Line 9"/>
          <p:cNvSpPr>
            <a:spLocks noChangeShapeType="1"/>
          </p:cNvSpPr>
          <p:nvPr/>
        </p:nvSpPr>
        <p:spPr bwMode="auto">
          <a:xfrm>
            <a:off x="1592264" y="2024063"/>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6634" name="Line 10"/>
          <p:cNvSpPr>
            <a:spLocks noChangeShapeType="1"/>
          </p:cNvSpPr>
          <p:nvPr/>
        </p:nvSpPr>
        <p:spPr bwMode="auto">
          <a:xfrm>
            <a:off x="1592264" y="290512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6635" name="Line 11"/>
          <p:cNvSpPr>
            <a:spLocks noChangeShapeType="1"/>
          </p:cNvSpPr>
          <p:nvPr/>
        </p:nvSpPr>
        <p:spPr bwMode="auto">
          <a:xfrm>
            <a:off x="1592264" y="3786188"/>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6636" name="Line 12"/>
          <p:cNvSpPr>
            <a:spLocks noChangeShapeType="1"/>
          </p:cNvSpPr>
          <p:nvPr/>
        </p:nvSpPr>
        <p:spPr bwMode="auto">
          <a:xfrm>
            <a:off x="1592264" y="4665663"/>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6637" name="Line 13"/>
          <p:cNvSpPr>
            <a:spLocks noChangeShapeType="1"/>
          </p:cNvSpPr>
          <p:nvPr/>
        </p:nvSpPr>
        <p:spPr bwMode="auto">
          <a:xfrm>
            <a:off x="1592264" y="554672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907839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slide(fromTop)">
                                      <p:cBhvr>
                                        <p:cTn id="7" dur="500"/>
                                        <p:tgtEl>
                                          <p:spTgt spid="26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6627"/>
                                        </p:tgtEl>
                                        <p:attrNameLst>
                                          <p:attrName>style.visibility</p:attrName>
                                        </p:attrNameLst>
                                      </p:cBhvr>
                                      <p:to>
                                        <p:strVal val="visible"/>
                                      </p:to>
                                    </p:set>
                                    <p:animEffect transition="in" filter="slide(fromTop)">
                                      <p:cBhvr>
                                        <p:cTn id="12" dur="500"/>
                                        <p:tgtEl>
                                          <p:spTgt spid="26627"/>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26633"/>
                                        </p:tgtEl>
                                        <p:attrNameLst>
                                          <p:attrName>style.visibility</p:attrName>
                                        </p:attrNameLst>
                                      </p:cBhvr>
                                      <p:to>
                                        <p:strVal val="visible"/>
                                      </p:to>
                                    </p:set>
                                    <p:animEffect transition="in" filter="slide(fromLeft)">
                                      <p:cBhvr>
                                        <p:cTn id="16" dur="500"/>
                                        <p:tgtEl>
                                          <p:spTgt spid="2663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26628"/>
                                        </p:tgtEl>
                                        <p:attrNameLst>
                                          <p:attrName>style.visibility</p:attrName>
                                        </p:attrNameLst>
                                      </p:cBhvr>
                                      <p:to>
                                        <p:strVal val="visible"/>
                                      </p:to>
                                    </p:set>
                                    <p:animEffect transition="in" filter="slide(fromTop)">
                                      <p:cBhvr>
                                        <p:cTn id="21" dur="500"/>
                                        <p:tgtEl>
                                          <p:spTgt spid="26628"/>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26634"/>
                                        </p:tgtEl>
                                        <p:attrNameLst>
                                          <p:attrName>style.visibility</p:attrName>
                                        </p:attrNameLst>
                                      </p:cBhvr>
                                      <p:to>
                                        <p:strVal val="visible"/>
                                      </p:to>
                                    </p:set>
                                    <p:animEffect transition="in" filter="slide(fromLeft)">
                                      <p:cBhvr>
                                        <p:cTn id="25" dur="500"/>
                                        <p:tgtEl>
                                          <p:spTgt spid="2663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26629"/>
                                        </p:tgtEl>
                                        <p:attrNameLst>
                                          <p:attrName>style.visibility</p:attrName>
                                        </p:attrNameLst>
                                      </p:cBhvr>
                                      <p:to>
                                        <p:strVal val="visible"/>
                                      </p:to>
                                    </p:set>
                                    <p:animEffect transition="in" filter="slide(fromTop)">
                                      <p:cBhvr>
                                        <p:cTn id="30" dur="500"/>
                                        <p:tgtEl>
                                          <p:spTgt spid="26629"/>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26635"/>
                                        </p:tgtEl>
                                        <p:attrNameLst>
                                          <p:attrName>style.visibility</p:attrName>
                                        </p:attrNameLst>
                                      </p:cBhvr>
                                      <p:to>
                                        <p:strVal val="visible"/>
                                      </p:to>
                                    </p:set>
                                    <p:animEffect transition="in" filter="slide(fromLeft)">
                                      <p:cBhvr>
                                        <p:cTn id="34" dur="500"/>
                                        <p:tgtEl>
                                          <p:spTgt spid="2663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26630"/>
                                        </p:tgtEl>
                                        <p:attrNameLst>
                                          <p:attrName>style.visibility</p:attrName>
                                        </p:attrNameLst>
                                      </p:cBhvr>
                                      <p:to>
                                        <p:strVal val="visible"/>
                                      </p:to>
                                    </p:set>
                                    <p:animEffect transition="in" filter="slide(fromTop)">
                                      <p:cBhvr>
                                        <p:cTn id="39" dur="500"/>
                                        <p:tgtEl>
                                          <p:spTgt spid="26630"/>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26636"/>
                                        </p:tgtEl>
                                        <p:attrNameLst>
                                          <p:attrName>style.visibility</p:attrName>
                                        </p:attrNameLst>
                                      </p:cBhvr>
                                      <p:to>
                                        <p:strVal val="visible"/>
                                      </p:to>
                                    </p:set>
                                    <p:animEffect transition="in" filter="slide(fromLeft)">
                                      <p:cBhvr>
                                        <p:cTn id="43" dur="500"/>
                                        <p:tgtEl>
                                          <p:spTgt spid="2663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26631"/>
                                        </p:tgtEl>
                                        <p:attrNameLst>
                                          <p:attrName>style.visibility</p:attrName>
                                        </p:attrNameLst>
                                      </p:cBhvr>
                                      <p:to>
                                        <p:strVal val="visible"/>
                                      </p:to>
                                    </p:set>
                                    <p:animEffect transition="in" filter="slide(fromTop)">
                                      <p:cBhvr>
                                        <p:cTn id="48" dur="500"/>
                                        <p:tgtEl>
                                          <p:spTgt spid="26631"/>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26637"/>
                                        </p:tgtEl>
                                        <p:attrNameLst>
                                          <p:attrName>style.visibility</p:attrName>
                                        </p:attrNameLst>
                                      </p:cBhvr>
                                      <p:to>
                                        <p:strVal val="visible"/>
                                      </p:to>
                                    </p:set>
                                    <p:animEffect transition="in" filter="slide(fromLeft)">
                                      <p:cBhvr>
                                        <p:cTn id="52" dur="500"/>
                                        <p:tgtEl>
                                          <p:spTgt spid="2663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26632"/>
                                        </p:tgtEl>
                                        <p:attrNameLst>
                                          <p:attrName>style.visibility</p:attrName>
                                        </p:attrNameLst>
                                      </p:cBhvr>
                                      <p:to>
                                        <p:strVal val="visible"/>
                                      </p:to>
                                    </p:set>
                                    <p:animEffect transition="in" filter="slide(fromTop)">
                                      <p:cBhvr>
                                        <p:cTn id="57" dur="500"/>
                                        <p:tgtEl>
                                          <p:spTgt spid="266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p:bldP spid="26628" grpId="0"/>
      <p:bldP spid="26629" grpId="0"/>
      <p:bldP spid="26630" grpId="0"/>
      <p:bldP spid="26631" grpId="0"/>
      <p:bldP spid="26632" grpId="0"/>
      <p:bldP spid="26633" grpId="0" animBg="1"/>
      <p:bldP spid="26634" grpId="0" animBg="1"/>
      <p:bldP spid="26635" grpId="0" animBg="1"/>
      <p:bldP spid="26636" grpId="0" animBg="1"/>
      <p:bldP spid="2663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1524000" y="1125538"/>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tr-TR" dirty="0"/>
              <a:t>The second view on the definition and subject of economic science is based on the idea that all human activities can have an economic aspect.</a:t>
            </a:r>
            <a:endParaRPr lang="tr-TR" altLang="tr-TR" dirty="0"/>
          </a:p>
        </p:txBody>
      </p:sp>
      <p:sp>
        <p:nvSpPr>
          <p:cNvPr id="25603" name="Text Box 3"/>
          <p:cNvSpPr txBox="1">
            <a:spLocks noChangeArrowheads="1"/>
          </p:cNvSpPr>
          <p:nvPr/>
        </p:nvSpPr>
        <p:spPr bwMode="auto">
          <a:xfrm>
            <a:off x="1524000" y="2020888"/>
            <a:ext cx="84963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dirty="0" err="1"/>
              <a:t>Principles</a:t>
            </a:r>
            <a:r>
              <a:rPr lang="tr-TR" altLang="tr-TR" dirty="0"/>
              <a:t> of </a:t>
            </a:r>
            <a:r>
              <a:rPr lang="tr-TR" altLang="tr-TR" dirty="0" err="1"/>
              <a:t>this</a:t>
            </a:r>
            <a:r>
              <a:rPr lang="tr-TR" altLang="tr-TR" dirty="0"/>
              <a:t> </a:t>
            </a:r>
            <a:r>
              <a:rPr lang="tr-TR" altLang="tr-TR" dirty="0" err="1"/>
              <a:t>view</a:t>
            </a:r>
            <a:r>
              <a:rPr lang="tr-TR" altLang="tr-TR" dirty="0"/>
              <a:t> can be </a:t>
            </a:r>
            <a:r>
              <a:rPr lang="tr-TR" altLang="tr-TR" dirty="0" err="1"/>
              <a:t>summarized</a:t>
            </a:r>
            <a:r>
              <a:rPr lang="tr-TR" altLang="tr-TR" dirty="0"/>
              <a:t> as;</a:t>
            </a:r>
          </a:p>
          <a:p>
            <a:pPr eaLnBrk="1" hangingPunct="1">
              <a:buClr>
                <a:schemeClr val="folHlink"/>
              </a:buClr>
              <a:buSzPct val="175000"/>
              <a:buFont typeface="Wingdings" panose="05000000000000000000" pitchFamily="2" charset="2"/>
              <a:buChar char="§"/>
            </a:pPr>
            <a:r>
              <a:rPr lang="en-US" altLang="tr-TR" dirty="0"/>
              <a:t>Human requirements are varied and endless.</a:t>
            </a:r>
            <a:endParaRPr lang="tr-TR" altLang="tr-TR" dirty="0"/>
          </a:p>
          <a:p>
            <a:pPr eaLnBrk="1" hangingPunct="1">
              <a:buClr>
                <a:schemeClr val="folHlink"/>
              </a:buClr>
              <a:buSzPct val="175000"/>
              <a:buFont typeface="Wingdings" panose="05000000000000000000" pitchFamily="2" charset="2"/>
              <a:buChar char="§"/>
            </a:pPr>
            <a:r>
              <a:rPr lang="en-US" altLang="tr-TR" dirty="0"/>
              <a:t>However, the </a:t>
            </a:r>
            <a:r>
              <a:rPr lang="tr-TR" altLang="tr-TR" dirty="0"/>
              <a:t>presence </a:t>
            </a:r>
            <a:r>
              <a:rPr lang="en-US" altLang="tr-TR" dirty="0"/>
              <a:t>resources to meet these requirements are scarce.</a:t>
            </a:r>
            <a:endParaRPr lang="tr-TR" altLang="tr-TR" dirty="0"/>
          </a:p>
        </p:txBody>
      </p:sp>
      <p:sp>
        <p:nvSpPr>
          <p:cNvPr id="25604" name="Text Box 4"/>
          <p:cNvSpPr txBox="1">
            <a:spLocks noChangeArrowheads="1"/>
          </p:cNvSpPr>
          <p:nvPr/>
        </p:nvSpPr>
        <p:spPr bwMode="auto">
          <a:xfrm>
            <a:off x="1524000" y="3495952"/>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tr-TR" dirty="0"/>
              <a:t>The main reason why people try to maintain their daily lives is that they are faced with the reality of scarcity.</a:t>
            </a:r>
            <a:endParaRPr lang="tr-TR" altLang="tr-TR" dirty="0"/>
          </a:p>
        </p:txBody>
      </p:sp>
      <p:sp>
        <p:nvSpPr>
          <p:cNvPr id="25605" name="Text Box 5"/>
          <p:cNvSpPr txBox="1">
            <a:spLocks noChangeArrowheads="1"/>
          </p:cNvSpPr>
          <p:nvPr/>
        </p:nvSpPr>
        <p:spPr bwMode="auto">
          <a:xfrm>
            <a:off x="1524000" y="4181409"/>
            <a:ext cx="84963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tr-TR" dirty="0"/>
              <a:t>In a world where resources are scarce, these resources can be used in a variety of ways. For example; water can be drunk, can be used for cooking or can be separated for cleaning.</a:t>
            </a:r>
            <a:endParaRPr lang="tr-TR" altLang="tr-TR" dirty="0"/>
          </a:p>
        </p:txBody>
      </p:sp>
      <p:sp>
        <p:nvSpPr>
          <p:cNvPr id="25606" name="Text Box 6"/>
          <p:cNvSpPr txBox="1">
            <a:spLocks noChangeArrowheads="1"/>
          </p:cNvSpPr>
          <p:nvPr/>
        </p:nvSpPr>
        <p:spPr bwMode="auto">
          <a:xfrm>
            <a:off x="1524000" y="5256213"/>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tr-TR" dirty="0"/>
              <a:t>Human labor, natural resources and capital can be used for various purposes.</a:t>
            </a:r>
            <a:endParaRPr lang="tr-TR" altLang="tr-TR" dirty="0"/>
          </a:p>
        </p:txBody>
      </p:sp>
      <p:sp>
        <p:nvSpPr>
          <p:cNvPr id="25607" name="Text Box 7"/>
          <p:cNvSpPr txBox="1">
            <a:spLocks noChangeArrowheads="1"/>
          </p:cNvSpPr>
          <p:nvPr/>
        </p:nvSpPr>
        <p:spPr bwMode="auto">
          <a:xfrm>
            <a:off x="1524000" y="5876926"/>
            <a:ext cx="84963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dirty="0"/>
              <a:t>It is the subject of the economy to investigate how these scarce resources will be distributed to various fields of use.</a:t>
            </a:r>
          </a:p>
        </p:txBody>
      </p:sp>
      <p:sp>
        <p:nvSpPr>
          <p:cNvPr id="25608" name="Line 8"/>
          <p:cNvSpPr>
            <a:spLocks noChangeShapeType="1"/>
          </p:cNvSpPr>
          <p:nvPr/>
        </p:nvSpPr>
        <p:spPr bwMode="auto">
          <a:xfrm>
            <a:off x="1524000" y="18938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5609" name="Line 9"/>
          <p:cNvSpPr>
            <a:spLocks noChangeShapeType="1"/>
          </p:cNvSpPr>
          <p:nvPr/>
        </p:nvSpPr>
        <p:spPr bwMode="auto">
          <a:xfrm>
            <a:off x="1524000" y="3425756"/>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5610" name="Line 10"/>
          <p:cNvSpPr>
            <a:spLocks noChangeShapeType="1"/>
          </p:cNvSpPr>
          <p:nvPr/>
        </p:nvSpPr>
        <p:spPr bwMode="auto">
          <a:xfrm>
            <a:off x="1524000" y="42338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5611" name="Line 11"/>
          <p:cNvSpPr>
            <a:spLocks noChangeShapeType="1"/>
          </p:cNvSpPr>
          <p:nvPr/>
        </p:nvSpPr>
        <p:spPr bwMode="auto">
          <a:xfrm>
            <a:off x="1524000" y="51292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5612" name="Line 12"/>
          <p:cNvSpPr>
            <a:spLocks noChangeShapeType="1"/>
          </p:cNvSpPr>
          <p:nvPr/>
        </p:nvSpPr>
        <p:spPr bwMode="auto">
          <a:xfrm>
            <a:off x="1524000" y="57499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5841415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slide(fromTop)">
                                      <p:cBhvr>
                                        <p:cTn id="7" dur="500"/>
                                        <p:tgtEl>
                                          <p:spTgt spid="25602"/>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25608"/>
                                        </p:tgtEl>
                                        <p:attrNameLst>
                                          <p:attrName>style.visibility</p:attrName>
                                        </p:attrNameLst>
                                      </p:cBhvr>
                                      <p:to>
                                        <p:strVal val="visible"/>
                                      </p:to>
                                    </p:set>
                                    <p:animEffect transition="in" filter="slide(fromLeft)">
                                      <p:cBhvr>
                                        <p:cTn id="11" dur="500"/>
                                        <p:tgtEl>
                                          <p:spTgt spid="2560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25603"/>
                                        </p:tgtEl>
                                        <p:attrNameLst>
                                          <p:attrName>style.visibility</p:attrName>
                                        </p:attrNameLst>
                                      </p:cBhvr>
                                      <p:to>
                                        <p:strVal val="visible"/>
                                      </p:to>
                                    </p:set>
                                    <p:animEffect transition="in" filter="slide(fromTop)">
                                      <p:cBhvr>
                                        <p:cTn id="16" dur="500"/>
                                        <p:tgtEl>
                                          <p:spTgt spid="25603"/>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25609"/>
                                        </p:tgtEl>
                                        <p:attrNameLst>
                                          <p:attrName>style.visibility</p:attrName>
                                        </p:attrNameLst>
                                      </p:cBhvr>
                                      <p:to>
                                        <p:strVal val="visible"/>
                                      </p:to>
                                    </p:set>
                                    <p:animEffect transition="in" filter="slide(fromLeft)">
                                      <p:cBhvr>
                                        <p:cTn id="20" dur="500"/>
                                        <p:tgtEl>
                                          <p:spTgt spid="2560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25604"/>
                                        </p:tgtEl>
                                        <p:attrNameLst>
                                          <p:attrName>style.visibility</p:attrName>
                                        </p:attrNameLst>
                                      </p:cBhvr>
                                      <p:to>
                                        <p:strVal val="visible"/>
                                      </p:to>
                                    </p:set>
                                    <p:animEffect transition="in" filter="slide(fromTop)">
                                      <p:cBhvr>
                                        <p:cTn id="25" dur="500"/>
                                        <p:tgtEl>
                                          <p:spTgt spid="25604"/>
                                        </p:tgtEl>
                                      </p:cBhvr>
                                    </p:animEffect>
                                  </p:childTnLst>
                                </p:cTn>
                              </p:par>
                            </p:childTnLst>
                          </p:cTn>
                        </p:par>
                        <p:par>
                          <p:cTn id="26" fill="hold" nodeType="afterGroup">
                            <p:stCondLst>
                              <p:cond delay="500"/>
                            </p:stCondLst>
                            <p:childTnLst>
                              <p:par>
                                <p:cTn id="27" presetID="12" presetClass="entr" presetSubtype="8" fill="hold" grpId="0" nodeType="afterEffect">
                                  <p:stCondLst>
                                    <p:cond delay="0"/>
                                  </p:stCondLst>
                                  <p:childTnLst>
                                    <p:set>
                                      <p:cBhvr>
                                        <p:cTn id="28" dur="1" fill="hold">
                                          <p:stCondLst>
                                            <p:cond delay="0"/>
                                          </p:stCondLst>
                                        </p:cTn>
                                        <p:tgtEl>
                                          <p:spTgt spid="25610"/>
                                        </p:tgtEl>
                                        <p:attrNameLst>
                                          <p:attrName>style.visibility</p:attrName>
                                        </p:attrNameLst>
                                      </p:cBhvr>
                                      <p:to>
                                        <p:strVal val="visible"/>
                                      </p:to>
                                    </p:set>
                                    <p:animEffect transition="in" filter="slide(fromLeft)">
                                      <p:cBhvr>
                                        <p:cTn id="29" dur="500"/>
                                        <p:tgtEl>
                                          <p:spTgt spid="2561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grpId="0" nodeType="clickEffect">
                                  <p:stCondLst>
                                    <p:cond delay="0"/>
                                  </p:stCondLst>
                                  <p:childTnLst>
                                    <p:set>
                                      <p:cBhvr>
                                        <p:cTn id="33" dur="1" fill="hold">
                                          <p:stCondLst>
                                            <p:cond delay="0"/>
                                          </p:stCondLst>
                                        </p:cTn>
                                        <p:tgtEl>
                                          <p:spTgt spid="25605"/>
                                        </p:tgtEl>
                                        <p:attrNameLst>
                                          <p:attrName>style.visibility</p:attrName>
                                        </p:attrNameLst>
                                      </p:cBhvr>
                                      <p:to>
                                        <p:strVal val="visible"/>
                                      </p:to>
                                    </p:set>
                                    <p:animEffect transition="in" filter="slide(fromTop)">
                                      <p:cBhvr>
                                        <p:cTn id="34" dur="500"/>
                                        <p:tgtEl>
                                          <p:spTgt spid="25605"/>
                                        </p:tgtEl>
                                      </p:cBhvr>
                                    </p:animEffect>
                                  </p:childTnLst>
                                </p:cTn>
                              </p:par>
                            </p:childTnLst>
                          </p:cTn>
                        </p:par>
                        <p:par>
                          <p:cTn id="35" fill="hold" nodeType="afterGroup">
                            <p:stCondLst>
                              <p:cond delay="500"/>
                            </p:stCondLst>
                            <p:childTnLst>
                              <p:par>
                                <p:cTn id="36" presetID="12" presetClass="entr" presetSubtype="8" fill="hold" grpId="0" nodeType="afterEffect">
                                  <p:stCondLst>
                                    <p:cond delay="0"/>
                                  </p:stCondLst>
                                  <p:childTnLst>
                                    <p:set>
                                      <p:cBhvr>
                                        <p:cTn id="37" dur="1" fill="hold">
                                          <p:stCondLst>
                                            <p:cond delay="0"/>
                                          </p:stCondLst>
                                        </p:cTn>
                                        <p:tgtEl>
                                          <p:spTgt spid="25611"/>
                                        </p:tgtEl>
                                        <p:attrNameLst>
                                          <p:attrName>style.visibility</p:attrName>
                                        </p:attrNameLst>
                                      </p:cBhvr>
                                      <p:to>
                                        <p:strVal val="visible"/>
                                      </p:to>
                                    </p:set>
                                    <p:animEffect transition="in" filter="slide(fromLeft)">
                                      <p:cBhvr>
                                        <p:cTn id="38" dur="500"/>
                                        <p:tgtEl>
                                          <p:spTgt spid="25611"/>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1" fill="hold" grpId="0" nodeType="clickEffect">
                                  <p:stCondLst>
                                    <p:cond delay="0"/>
                                  </p:stCondLst>
                                  <p:childTnLst>
                                    <p:set>
                                      <p:cBhvr>
                                        <p:cTn id="42" dur="1" fill="hold">
                                          <p:stCondLst>
                                            <p:cond delay="0"/>
                                          </p:stCondLst>
                                        </p:cTn>
                                        <p:tgtEl>
                                          <p:spTgt spid="25606"/>
                                        </p:tgtEl>
                                        <p:attrNameLst>
                                          <p:attrName>style.visibility</p:attrName>
                                        </p:attrNameLst>
                                      </p:cBhvr>
                                      <p:to>
                                        <p:strVal val="visible"/>
                                      </p:to>
                                    </p:set>
                                    <p:animEffect transition="in" filter="slide(fromTop)">
                                      <p:cBhvr>
                                        <p:cTn id="43" dur="500"/>
                                        <p:tgtEl>
                                          <p:spTgt spid="25606"/>
                                        </p:tgtEl>
                                      </p:cBhvr>
                                    </p:animEffect>
                                  </p:childTnLst>
                                </p:cTn>
                              </p:par>
                            </p:childTnLst>
                          </p:cTn>
                        </p:par>
                        <p:par>
                          <p:cTn id="44" fill="hold" nodeType="afterGroup">
                            <p:stCondLst>
                              <p:cond delay="500"/>
                            </p:stCondLst>
                            <p:childTnLst>
                              <p:par>
                                <p:cTn id="45" presetID="12" presetClass="entr" presetSubtype="8" fill="hold" grpId="0" nodeType="afterEffect">
                                  <p:stCondLst>
                                    <p:cond delay="0"/>
                                  </p:stCondLst>
                                  <p:childTnLst>
                                    <p:set>
                                      <p:cBhvr>
                                        <p:cTn id="46" dur="1" fill="hold">
                                          <p:stCondLst>
                                            <p:cond delay="0"/>
                                          </p:stCondLst>
                                        </p:cTn>
                                        <p:tgtEl>
                                          <p:spTgt spid="25612"/>
                                        </p:tgtEl>
                                        <p:attrNameLst>
                                          <p:attrName>style.visibility</p:attrName>
                                        </p:attrNameLst>
                                      </p:cBhvr>
                                      <p:to>
                                        <p:strVal val="visible"/>
                                      </p:to>
                                    </p:set>
                                    <p:animEffect transition="in" filter="slide(fromLeft)">
                                      <p:cBhvr>
                                        <p:cTn id="47" dur="500"/>
                                        <p:tgtEl>
                                          <p:spTgt spid="2561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1" fill="hold" grpId="0" nodeType="clickEffect">
                                  <p:stCondLst>
                                    <p:cond delay="0"/>
                                  </p:stCondLst>
                                  <p:childTnLst>
                                    <p:set>
                                      <p:cBhvr>
                                        <p:cTn id="51" dur="1" fill="hold">
                                          <p:stCondLst>
                                            <p:cond delay="0"/>
                                          </p:stCondLst>
                                        </p:cTn>
                                        <p:tgtEl>
                                          <p:spTgt spid="25607"/>
                                        </p:tgtEl>
                                        <p:attrNameLst>
                                          <p:attrName>style.visibility</p:attrName>
                                        </p:attrNameLst>
                                      </p:cBhvr>
                                      <p:to>
                                        <p:strVal val="visible"/>
                                      </p:to>
                                    </p:set>
                                    <p:animEffect transition="in" filter="slide(fromTop)">
                                      <p:cBhvr>
                                        <p:cTn id="52" dur="500"/>
                                        <p:tgtEl>
                                          <p:spTgt spid="256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p:bldP spid="25604" grpId="0"/>
      <p:bldP spid="25605" grpId="0"/>
      <p:bldP spid="25606" grpId="0"/>
      <p:bldP spid="25607" grpId="0"/>
      <p:bldP spid="25608" grpId="0" animBg="1"/>
      <p:bldP spid="25609" grpId="0" animBg="1"/>
      <p:bldP spid="25610" grpId="0" animBg="1"/>
      <p:bldP spid="25611" grpId="0" animBg="1"/>
      <p:bldP spid="256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Text Box 5"/>
          <p:cNvSpPr txBox="1">
            <a:spLocks noChangeArrowheads="1"/>
          </p:cNvSpPr>
          <p:nvPr/>
        </p:nvSpPr>
        <p:spPr bwMode="auto">
          <a:xfrm>
            <a:off x="1524000" y="1700214"/>
            <a:ext cx="84963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tr-TR" sz="2000" dirty="0"/>
              <a:t>In the </a:t>
            </a:r>
            <a:r>
              <a:rPr lang="tr-TR" altLang="tr-TR" sz="2000" dirty="0" err="1"/>
              <a:t>scope</a:t>
            </a:r>
            <a:r>
              <a:rPr lang="en-US" altLang="tr-TR" sz="2000" dirty="0"/>
              <a:t> of these explanations, the subject of economics can be defined as follows</a:t>
            </a:r>
            <a:r>
              <a:rPr lang="tr-TR" altLang="tr-TR" sz="2000" dirty="0"/>
              <a:t>;</a:t>
            </a:r>
          </a:p>
        </p:txBody>
      </p:sp>
      <p:sp>
        <p:nvSpPr>
          <p:cNvPr id="13318" name="Text Box 6"/>
          <p:cNvSpPr txBox="1">
            <a:spLocks noChangeArrowheads="1"/>
          </p:cNvSpPr>
          <p:nvPr/>
        </p:nvSpPr>
        <p:spPr bwMode="auto">
          <a:xfrm>
            <a:off x="1524000" y="2708275"/>
            <a:ext cx="84963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en-US" altLang="tr-TR" sz="2400" b="1" dirty="0"/>
              <a:t>Economics is a science that examines the human behavior of how production factors such as labor, capital, natural resources, which are scarce in the world, are used in the production of goods and services necessary to meet the infinite needs of people among various options.</a:t>
            </a:r>
            <a:endParaRPr lang="tr-TR" altLang="tr-TR" sz="2400" dirty="0"/>
          </a:p>
        </p:txBody>
      </p:sp>
      <p:sp>
        <p:nvSpPr>
          <p:cNvPr id="13319" name="Line 7"/>
          <p:cNvSpPr>
            <a:spLocks noChangeShapeType="1"/>
          </p:cNvSpPr>
          <p:nvPr/>
        </p:nvSpPr>
        <p:spPr bwMode="auto">
          <a:xfrm>
            <a:off x="1524000" y="25654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1966817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3317"/>
                                        </p:tgtEl>
                                        <p:attrNameLst>
                                          <p:attrName>style.visibility</p:attrName>
                                        </p:attrNameLst>
                                      </p:cBhvr>
                                      <p:to>
                                        <p:strVal val="visible"/>
                                      </p:to>
                                    </p:set>
                                    <p:animEffect transition="in" filter="slide(fromTop)">
                                      <p:cBhvr>
                                        <p:cTn id="7" dur="500"/>
                                        <p:tgtEl>
                                          <p:spTgt spid="13317"/>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13319"/>
                                        </p:tgtEl>
                                        <p:attrNameLst>
                                          <p:attrName>style.visibility</p:attrName>
                                        </p:attrNameLst>
                                      </p:cBhvr>
                                      <p:to>
                                        <p:strVal val="visible"/>
                                      </p:to>
                                    </p:set>
                                    <p:animEffect transition="in" filter="slide(fromLeft)">
                                      <p:cBhvr>
                                        <p:cTn id="11" dur="500"/>
                                        <p:tgtEl>
                                          <p:spTgt spid="1331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13318"/>
                                        </p:tgtEl>
                                        <p:attrNameLst>
                                          <p:attrName>style.visibility</p:attrName>
                                        </p:attrNameLst>
                                      </p:cBhvr>
                                      <p:to>
                                        <p:strVal val="visible"/>
                                      </p:to>
                                    </p:set>
                                    <p:animEffect transition="in" filter="slide(fromTop)">
                                      <p:cBhvr>
                                        <p:cTn id="16" dur="500"/>
                                        <p:tgtEl>
                                          <p:spTgt spid="13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P spid="13318" grpId="0"/>
      <p:bldP spid="133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524000" y="1052513"/>
            <a:ext cx="55451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dirty="0" err="1">
                <a:solidFill>
                  <a:schemeClr val="hlink"/>
                </a:solidFill>
              </a:rPr>
              <a:t>Classification</a:t>
            </a:r>
            <a:r>
              <a:rPr lang="tr-TR" altLang="tr-TR" b="1" u="sng" dirty="0">
                <a:solidFill>
                  <a:schemeClr val="hlink"/>
                </a:solidFill>
              </a:rPr>
              <a:t> of </a:t>
            </a:r>
            <a:r>
              <a:rPr lang="tr-TR" altLang="tr-TR" b="1" u="sng" dirty="0" err="1">
                <a:solidFill>
                  <a:schemeClr val="hlink"/>
                </a:solidFill>
              </a:rPr>
              <a:t>Economics</a:t>
            </a:r>
            <a:r>
              <a:rPr lang="tr-TR" altLang="tr-TR" b="1" u="sng" dirty="0">
                <a:solidFill>
                  <a:schemeClr val="hlink"/>
                </a:solidFill>
              </a:rPr>
              <a:t> </a:t>
            </a:r>
          </a:p>
        </p:txBody>
      </p:sp>
      <p:sp>
        <p:nvSpPr>
          <p:cNvPr id="19459" name="Text Box 3"/>
          <p:cNvSpPr txBox="1">
            <a:spLocks noChangeArrowheads="1"/>
          </p:cNvSpPr>
          <p:nvPr/>
        </p:nvSpPr>
        <p:spPr bwMode="auto">
          <a:xfrm>
            <a:off x="1524000" y="1495426"/>
            <a:ext cx="84963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tr-TR" dirty="0"/>
              <a:t>The main subject of the economy is economic life</a:t>
            </a:r>
            <a:r>
              <a:rPr lang="tr-TR" altLang="tr-TR" dirty="0"/>
              <a:t> </a:t>
            </a:r>
            <a:r>
              <a:rPr lang="tr-TR" altLang="tr-TR" dirty="0" err="1"/>
              <a:t>with</a:t>
            </a:r>
            <a:r>
              <a:rPr lang="tr-TR" altLang="tr-TR" dirty="0"/>
              <a:t> </a:t>
            </a:r>
            <a:r>
              <a:rPr lang="tr-TR" altLang="tr-TR" dirty="0" err="1"/>
              <a:t>the</a:t>
            </a:r>
            <a:r>
              <a:rPr lang="tr-TR" altLang="tr-TR" dirty="0"/>
              <a:t> main </a:t>
            </a:r>
            <a:r>
              <a:rPr lang="tr-TR" altLang="tr-TR" dirty="0" err="1"/>
              <a:t>line</a:t>
            </a:r>
            <a:r>
              <a:rPr lang="tr-TR" altLang="tr-TR" dirty="0"/>
              <a:t>, but </a:t>
            </a:r>
            <a:r>
              <a:rPr lang="tr-TR" altLang="tr-TR" dirty="0" err="1"/>
              <a:t>particularly</a:t>
            </a:r>
            <a:r>
              <a:rPr lang="tr-TR" altLang="tr-TR" dirty="0"/>
              <a:t> </a:t>
            </a:r>
            <a:r>
              <a:rPr lang="en-US" altLang="tr-TR" dirty="0"/>
              <a:t>economic life of the society.</a:t>
            </a:r>
            <a:endParaRPr lang="tr-TR" altLang="tr-TR" dirty="0"/>
          </a:p>
        </p:txBody>
      </p:sp>
      <p:sp>
        <p:nvSpPr>
          <p:cNvPr id="19460" name="Text Box 4"/>
          <p:cNvSpPr txBox="1">
            <a:spLocks noChangeArrowheads="1"/>
          </p:cNvSpPr>
          <p:nvPr/>
        </p:nvSpPr>
        <p:spPr bwMode="auto">
          <a:xfrm>
            <a:off x="1524000" y="2292350"/>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tr-TR" dirty="0"/>
              <a:t>However, the economy, which has evolved over time, has also been interested in individual economic initiatives.</a:t>
            </a:r>
            <a:endParaRPr lang="tr-TR" altLang="tr-TR" dirty="0"/>
          </a:p>
        </p:txBody>
      </p:sp>
      <p:sp>
        <p:nvSpPr>
          <p:cNvPr id="19461" name="Text Box 5"/>
          <p:cNvSpPr txBox="1">
            <a:spLocks noChangeArrowheads="1"/>
          </p:cNvSpPr>
          <p:nvPr/>
        </p:nvSpPr>
        <p:spPr bwMode="auto">
          <a:xfrm>
            <a:off x="1524000" y="3089275"/>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tr-TR" dirty="0"/>
              <a:t>Therefore, two main branches of the economy, namely General Economy (Community Economy, National Economy) and Business Economy have emerged.</a:t>
            </a:r>
            <a:endParaRPr lang="tr-TR" altLang="tr-TR" dirty="0"/>
          </a:p>
        </p:txBody>
      </p:sp>
      <p:sp>
        <p:nvSpPr>
          <p:cNvPr id="19462" name="Text Box 6"/>
          <p:cNvSpPr txBox="1">
            <a:spLocks noChangeArrowheads="1"/>
          </p:cNvSpPr>
          <p:nvPr/>
        </p:nvSpPr>
        <p:spPr bwMode="auto">
          <a:xfrm>
            <a:off x="1524000" y="3884614"/>
            <a:ext cx="84963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tr-TR" dirty="0"/>
              <a:t>General Economy works with the aim of investigating and explaining the common problems of all economic elements and the reasons of the occurrence of various economic events and their relations with each other and putting forward the economic laws on these issues.</a:t>
            </a:r>
            <a:endParaRPr lang="tr-TR" altLang="tr-TR" dirty="0"/>
          </a:p>
        </p:txBody>
      </p:sp>
      <p:sp>
        <p:nvSpPr>
          <p:cNvPr id="19463" name="Text Box 7"/>
          <p:cNvSpPr txBox="1">
            <a:spLocks noChangeArrowheads="1"/>
          </p:cNvSpPr>
          <p:nvPr/>
        </p:nvSpPr>
        <p:spPr bwMode="auto">
          <a:xfrm>
            <a:off x="1560714" y="5075239"/>
            <a:ext cx="9107286" cy="1239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dirty="0"/>
              <a:t>On </a:t>
            </a:r>
            <a:r>
              <a:rPr lang="tr-TR" altLang="tr-TR" dirty="0" err="1"/>
              <a:t>the</a:t>
            </a:r>
            <a:r>
              <a:rPr lang="tr-TR" altLang="tr-TR" dirty="0"/>
              <a:t> </a:t>
            </a:r>
            <a:r>
              <a:rPr lang="tr-TR" altLang="tr-TR" dirty="0" err="1"/>
              <a:t>other</a:t>
            </a:r>
            <a:r>
              <a:rPr lang="tr-TR" altLang="tr-TR" dirty="0"/>
              <a:t> </a:t>
            </a:r>
            <a:r>
              <a:rPr lang="tr-TR" altLang="tr-TR" dirty="0" err="1"/>
              <a:t>hand</a:t>
            </a:r>
            <a:r>
              <a:rPr lang="tr-TR" altLang="tr-TR" dirty="0"/>
              <a:t>, b</a:t>
            </a:r>
            <a:r>
              <a:rPr lang="en-US" altLang="tr-TR" dirty="0" err="1"/>
              <a:t>usiness</a:t>
            </a:r>
            <a:r>
              <a:rPr lang="en-US" altLang="tr-TR" dirty="0"/>
              <a:t> economics</a:t>
            </a:r>
            <a:r>
              <a:rPr lang="tr-TR" altLang="tr-TR" dirty="0"/>
              <a:t> </a:t>
            </a:r>
            <a:r>
              <a:rPr lang="en-US" altLang="tr-TR" dirty="0"/>
              <a:t>establishes</a:t>
            </a:r>
            <a:r>
              <a:rPr lang="tr-TR" altLang="tr-TR" dirty="0"/>
              <a:t>, </a:t>
            </a:r>
            <a:r>
              <a:rPr lang="en-US" altLang="tr-TR" dirty="0"/>
              <a:t>organizes and operates the businesses, their technical, financial and administrative activities, the relationship between the business and the internal and external environment</a:t>
            </a:r>
            <a:r>
              <a:rPr lang="tr-TR" altLang="tr-TR" dirty="0"/>
              <a:t> </a:t>
            </a:r>
            <a:r>
              <a:rPr lang="tr-TR" altLang="tr-TR" dirty="0" err="1"/>
              <a:t>with</a:t>
            </a:r>
            <a:r>
              <a:rPr lang="tr-TR" altLang="tr-TR" dirty="0"/>
              <a:t> </a:t>
            </a:r>
            <a:r>
              <a:rPr lang="en-US" altLang="tr-TR" dirty="0"/>
              <a:t>methodological and planned way</a:t>
            </a:r>
            <a:r>
              <a:rPr lang="tr-TR" altLang="tr-TR" dirty="0"/>
              <a:t>.</a:t>
            </a:r>
          </a:p>
        </p:txBody>
      </p:sp>
      <p:sp>
        <p:nvSpPr>
          <p:cNvPr id="19464" name="Text Box 8"/>
          <p:cNvSpPr txBox="1">
            <a:spLocks noChangeArrowheads="1"/>
          </p:cNvSpPr>
          <p:nvPr/>
        </p:nvSpPr>
        <p:spPr bwMode="auto">
          <a:xfrm>
            <a:off x="1556049" y="6392069"/>
            <a:ext cx="91119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tr-TR" dirty="0"/>
              <a:t>There is a close relationship between the general economy and the business economy</a:t>
            </a:r>
            <a:r>
              <a:rPr lang="tr-TR" altLang="tr-TR" dirty="0"/>
              <a:t>.</a:t>
            </a:r>
          </a:p>
        </p:txBody>
      </p:sp>
      <p:sp>
        <p:nvSpPr>
          <p:cNvPr id="19465" name="Line 9"/>
          <p:cNvSpPr>
            <a:spLocks noChangeShapeType="1"/>
          </p:cNvSpPr>
          <p:nvPr/>
        </p:nvSpPr>
        <p:spPr bwMode="auto">
          <a:xfrm>
            <a:off x="1524000" y="22145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9466" name="Line 10"/>
          <p:cNvSpPr>
            <a:spLocks noChangeShapeType="1"/>
          </p:cNvSpPr>
          <p:nvPr/>
        </p:nvSpPr>
        <p:spPr bwMode="auto">
          <a:xfrm>
            <a:off x="1524000" y="30114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9467" name="Line 11"/>
          <p:cNvSpPr>
            <a:spLocks noChangeShapeType="1"/>
          </p:cNvSpPr>
          <p:nvPr/>
        </p:nvSpPr>
        <p:spPr bwMode="auto">
          <a:xfrm>
            <a:off x="1524000" y="38068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9468" name="Line 12"/>
          <p:cNvSpPr>
            <a:spLocks noChangeShapeType="1"/>
          </p:cNvSpPr>
          <p:nvPr/>
        </p:nvSpPr>
        <p:spPr bwMode="auto">
          <a:xfrm>
            <a:off x="1524000" y="51530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9469" name="Line 13"/>
          <p:cNvSpPr>
            <a:spLocks noChangeShapeType="1"/>
          </p:cNvSpPr>
          <p:nvPr/>
        </p:nvSpPr>
        <p:spPr bwMode="auto">
          <a:xfrm>
            <a:off x="1524000" y="62245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7309268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slide(fromTop)">
                                      <p:cBhvr>
                                        <p:cTn id="7" dur="500"/>
                                        <p:tgtEl>
                                          <p:spTgt spid="194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9459"/>
                                        </p:tgtEl>
                                        <p:attrNameLst>
                                          <p:attrName>style.visibility</p:attrName>
                                        </p:attrNameLst>
                                      </p:cBhvr>
                                      <p:to>
                                        <p:strVal val="visible"/>
                                      </p:to>
                                    </p:set>
                                    <p:animEffect transition="in" filter="slide(fromTop)">
                                      <p:cBhvr>
                                        <p:cTn id="12" dur="500"/>
                                        <p:tgtEl>
                                          <p:spTgt spid="19459"/>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19465"/>
                                        </p:tgtEl>
                                        <p:attrNameLst>
                                          <p:attrName>style.visibility</p:attrName>
                                        </p:attrNameLst>
                                      </p:cBhvr>
                                      <p:to>
                                        <p:strVal val="visible"/>
                                      </p:to>
                                    </p:set>
                                    <p:animEffect transition="in" filter="slide(fromLeft)">
                                      <p:cBhvr>
                                        <p:cTn id="16" dur="500"/>
                                        <p:tgtEl>
                                          <p:spTgt spid="1946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19460"/>
                                        </p:tgtEl>
                                        <p:attrNameLst>
                                          <p:attrName>style.visibility</p:attrName>
                                        </p:attrNameLst>
                                      </p:cBhvr>
                                      <p:to>
                                        <p:strVal val="visible"/>
                                      </p:to>
                                    </p:set>
                                    <p:animEffect transition="in" filter="slide(fromTop)">
                                      <p:cBhvr>
                                        <p:cTn id="21" dur="500"/>
                                        <p:tgtEl>
                                          <p:spTgt spid="19460"/>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19466"/>
                                        </p:tgtEl>
                                        <p:attrNameLst>
                                          <p:attrName>style.visibility</p:attrName>
                                        </p:attrNameLst>
                                      </p:cBhvr>
                                      <p:to>
                                        <p:strVal val="visible"/>
                                      </p:to>
                                    </p:set>
                                    <p:animEffect transition="in" filter="slide(fromLeft)">
                                      <p:cBhvr>
                                        <p:cTn id="25" dur="500"/>
                                        <p:tgtEl>
                                          <p:spTgt spid="1946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19461"/>
                                        </p:tgtEl>
                                        <p:attrNameLst>
                                          <p:attrName>style.visibility</p:attrName>
                                        </p:attrNameLst>
                                      </p:cBhvr>
                                      <p:to>
                                        <p:strVal val="visible"/>
                                      </p:to>
                                    </p:set>
                                    <p:animEffect transition="in" filter="slide(fromTop)">
                                      <p:cBhvr>
                                        <p:cTn id="30" dur="500"/>
                                        <p:tgtEl>
                                          <p:spTgt spid="19461"/>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19467"/>
                                        </p:tgtEl>
                                        <p:attrNameLst>
                                          <p:attrName>style.visibility</p:attrName>
                                        </p:attrNameLst>
                                      </p:cBhvr>
                                      <p:to>
                                        <p:strVal val="visible"/>
                                      </p:to>
                                    </p:set>
                                    <p:animEffect transition="in" filter="slide(fromLeft)">
                                      <p:cBhvr>
                                        <p:cTn id="34" dur="500"/>
                                        <p:tgtEl>
                                          <p:spTgt spid="1946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19462"/>
                                        </p:tgtEl>
                                        <p:attrNameLst>
                                          <p:attrName>style.visibility</p:attrName>
                                        </p:attrNameLst>
                                      </p:cBhvr>
                                      <p:to>
                                        <p:strVal val="visible"/>
                                      </p:to>
                                    </p:set>
                                    <p:animEffect transition="in" filter="slide(fromTop)">
                                      <p:cBhvr>
                                        <p:cTn id="39" dur="500"/>
                                        <p:tgtEl>
                                          <p:spTgt spid="19462"/>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19468"/>
                                        </p:tgtEl>
                                        <p:attrNameLst>
                                          <p:attrName>style.visibility</p:attrName>
                                        </p:attrNameLst>
                                      </p:cBhvr>
                                      <p:to>
                                        <p:strVal val="visible"/>
                                      </p:to>
                                    </p:set>
                                    <p:animEffect transition="in" filter="slide(fromLeft)">
                                      <p:cBhvr>
                                        <p:cTn id="43" dur="500"/>
                                        <p:tgtEl>
                                          <p:spTgt spid="19468"/>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19463"/>
                                        </p:tgtEl>
                                        <p:attrNameLst>
                                          <p:attrName>style.visibility</p:attrName>
                                        </p:attrNameLst>
                                      </p:cBhvr>
                                      <p:to>
                                        <p:strVal val="visible"/>
                                      </p:to>
                                    </p:set>
                                    <p:animEffect transition="in" filter="slide(fromTop)">
                                      <p:cBhvr>
                                        <p:cTn id="48" dur="500"/>
                                        <p:tgtEl>
                                          <p:spTgt spid="19463"/>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19469"/>
                                        </p:tgtEl>
                                        <p:attrNameLst>
                                          <p:attrName>style.visibility</p:attrName>
                                        </p:attrNameLst>
                                      </p:cBhvr>
                                      <p:to>
                                        <p:strVal val="visible"/>
                                      </p:to>
                                    </p:set>
                                    <p:animEffect transition="in" filter="slide(fromLeft)">
                                      <p:cBhvr>
                                        <p:cTn id="52" dur="500"/>
                                        <p:tgtEl>
                                          <p:spTgt spid="1946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19464"/>
                                        </p:tgtEl>
                                        <p:attrNameLst>
                                          <p:attrName>style.visibility</p:attrName>
                                        </p:attrNameLst>
                                      </p:cBhvr>
                                      <p:to>
                                        <p:strVal val="visible"/>
                                      </p:to>
                                    </p:set>
                                    <p:animEffect transition="in" filter="slide(fromTop)">
                                      <p:cBhvr>
                                        <p:cTn id="57" dur="500"/>
                                        <p:tgtEl>
                                          <p:spTgt spid="19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p:bldP spid="19460" grpId="0"/>
      <p:bldP spid="19461" grpId="0"/>
      <p:bldP spid="19462" grpId="0"/>
      <p:bldP spid="19463" grpId="0"/>
      <p:bldP spid="19464" grpId="0"/>
      <p:bldP spid="19465" grpId="0" animBg="1"/>
      <p:bldP spid="19466" grpId="0" animBg="1"/>
      <p:bldP spid="19467" grpId="0" animBg="1"/>
      <p:bldP spid="19468" grpId="0" animBg="1"/>
      <p:bldP spid="1946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524000" y="1852613"/>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tr-TR" dirty="0"/>
              <a:t>General Economics is examined in two parts as Theoretical Economics and Applied Economics.</a:t>
            </a:r>
            <a:endParaRPr lang="tr-TR" altLang="tr-TR" dirty="0"/>
          </a:p>
        </p:txBody>
      </p:sp>
      <p:sp>
        <p:nvSpPr>
          <p:cNvPr id="18435" name="Text Box 3"/>
          <p:cNvSpPr txBox="1">
            <a:spLocks noChangeArrowheads="1"/>
          </p:cNvSpPr>
          <p:nvPr/>
        </p:nvSpPr>
        <p:spPr bwMode="auto">
          <a:xfrm>
            <a:off x="1524000" y="2720975"/>
            <a:ext cx="84963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tr-TR" dirty="0"/>
              <a:t>Theoretical economics examines economic events regardless of a specific time and place, tries to uncover the laws and determine the main elements that play a role in economic life.</a:t>
            </a:r>
            <a:endParaRPr lang="tr-TR" altLang="tr-TR" dirty="0"/>
          </a:p>
        </p:txBody>
      </p:sp>
      <p:sp>
        <p:nvSpPr>
          <p:cNvPr id="18436" name="Text Box 4"/>
          <p:cNvSpPr txBox="1">
            <a:spLocks noChangeArrowheads="1"/>
          </p:cNvSpPr>
          <p:nvPr/>
        </p:nvSpPr>
        <p:spPr bwMode="auto">
          <a:xfrm>
            <a:off x="1524000" y="3863975"/>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Applied economics examines the implications of the laws of the theoretical economy in various fields of economic activity in different times and places.</a:t>
            </a:r>
            <a:endParaRPr lang="tr-TR" altLang="tr-TR" dirty="0"/>
          </a:p>
        </p:txBody>
      </p:sp>
      <p:sp>
        <p:nvSpPr>
          <p:cNvPr id="18437" name="Text Box 5"/>
          <p:cNvSpPr txBox="1">
            <a:spLocks noChangeArrowheads="1"/>
          </p:cNvSpPr>
          <p:nvPr/>
        </p:nvSpPr>
        <p:spPr bwMode="auto">
          <a:xfrm>
            <a:off x="1524000" y="4732338"/>
            <a:ext cx="84963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Applied economic science is also called Economic Policy. As an example for economic policy; agriculture, animal husbandry, industry, trade, transportation policies and so on can be given.</a:t>
            </a:r>
            <a:endParaRPr lang="tr-TR" altLang="tr-TR" dirty="0"/>
          </a:p>
        </p:txBody>
      </p:sp>
      <p:sp>
        <p:nvSpPr>
          <p:cNvPr id="18438" name="Line 6"/>
          <p:cNvSpPr>
            <a:spLocks noChangeShapeType="1"/>
          </p:cNvSpPr>
          <p:nvPr/>
        </p:nvSpPr>
        <p:spPr bwMode="auto">
          <a:xfrm>
            <a:off x="1524000" y="26066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8439" name="Line 7"/>
          <p:cNvSpPr>
            <a:spLocks noChangeShapeType="1"/>
          </p:cNvSpPr>
          <p:nvPr/>
        </p:nvSpPr>
        <p:spPr bwMode="auto">
          <a:xfrm>
            <a:off x="1524000" y="37496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8440" name="Line 8"/>
          <p:cNvSpPr>
            <a:spLocks noChangeShapeType="1"/>
          </p:cNvSpPr>
          <p:nvPr/>
        </p:nvSpPr>
        <p:spPr bwMode="auto">
          <a:xfrm>
            <a:off x="1524000" y="46180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9635111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slide(fromTop)">
                                      <p:cBhvr>
                                        <p:cTn id="7" dur="500"/>
                                        <p:tgtEl>
                                          <p:spTgt spid="18434"/>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18438"/>
                                        </p:tgtEl>
                                        <p:attrNameLst>
                                          <p:attrName>style.visibility</p:attrName>
                                        </p:attrNameLst>
                                      </p:cBhvr>
                                      <p:to>
                                        <p:strVal val="visible"/>
                                      </p:to>
                                    </p:set>
                                    <p:animEffect transition="in" filter="slide(fromLeft)">
                                      <p:cBhvr>
                                        <p:cTn id="11" dur="500"/>
                                        <p:tgtEl>
                                          <p:spTgt spid="1843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18435"/>
                                        </p:tgtEl>
                                        <p:attrNameLst>
                                          <p:attrName>style.visibility</p:attrName>
                                        </p:attrNameLst>
                                      </p:cBhvr>
                                      <p:to>
                                        <p:strVal val="visible"/>
                                      </p:to>
                                    </p:set>
                                    <p:animEffect transition="in" filter="slide(fromTop)">
                                      <p:cBhvr>
                                        <p:cTn id="16" dur="500"/>
                                        <p:tgtEl>
                                          <p:spTgt spid="18435"/>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18439"/>
                                        </p:tgtEl>
                                        <p:attrNameLst>
                                          <p:attrName>style.visibility</p:attrName>
                                        </p:attrNameLst>
                                      </p:cBhvr>
                                      <p:to>
                                        <p:strVal val="visible"/>
                                      </p:to>
                                    </p:set>
                                    <p:animEffect transition="in" filter="slide(fromLeft)">
                                      <p:cBhvr>
                                        <p:cTn id="20" dur="500"/>
                                        <p:tgtEl>
                                          <p:spTgt spid="1843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18436"/>
                                        </p:tgtEl>
                                        <p:attrNameLst>
                                          <p:attrName>style.visibility</p:attrName>
                                        </p:attrNameLst>
                                      </p:cBhvr>
                                      <p:to>
                                        <p:strVal val="visible"/>
                                      </p:to>
                                    </p:set>
                                    <p:animEffect transition="in" filter="slide(fromTop)">
                                      <p:cBhvr>
                                        <p:cTn id="25" dur="500"/>
                                        <p:tgtEl>
                                          <p:spTgt spid="18436"/>
                                        </p:tgtEl>
                                      </p:cBhvr>
                                    </p:animEffect>
                                  </p:childTnLst>
                                </p:cTn>
                              </p:par>
                            </p:childTnLst>
                          </p:cTn>
                        </p:par>
                        <p:par>
                          <p:cTn id="26" fill="hold" nodeType="afterGroup">
                            <p:stCondLst>
                              <p:cond delay="500"/>
                            </p:stCondLst>
                            <p:childTnLst>
                              <p:par>
                                <p:cTn id="27" presetID="12" presetClass="entr" presetSubtype="8" fill="hold" grpId="0" nodeType="afterEffect">
                                  <p:stCondLst>
                                    <p:cond delay="0"/>
                                  </p:stCondLst>
                                  <p:childTnLst>
                                    <p:set>
                                      <p:cBhvr>
                                        <p:cTn id="28" dur="1" fill="hold">
                                          <p:stCondLst>
                                            <p:cond delay="0"/>
                                          </p:stCondLst>
                                        </p:cTn>
                                        <p:tgtEl>
                                          <p:spTgt spid="18440"/>
                                        </p:tgtEl>
                                        <p:attrNameLst>
                                          <p:attrName>style.visibility</p:attrName>
                                        </p:attrNameLst>
                                      </p:cBhvr>
                                      <p:to>
                                        <p:strVal val="visible"/>
                                      </p:to>
                                    </p:set>
                                    <p:animEffect transition="in" filter="slide(fromLeft)">
                                      <p:cBhvr>
                                        <p:cTn id="29" dur="500"/>
                                        <p:tgtEl>
                                          <p:spTgt spid="1844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grpId="0" nodeType="clickEffect">
                                  <p:stCondLst>
                                    <p:cond delay="0"/>
                                  </p:stCondLst>
                                  <p:childTnLst>
                                    <p:set>
                                      <p:cBhvr>
                                        <p:cTn id="33" dur="1" fill="hold">
                                          <p:stCondLst>
                                            <p:cond delay="0"/>
                                          </p:stCondLst>
                                        </p:cTn>
                                        <p:tgtEl>
                                          <p:spTgt spid="18437"/>
                                        </p:tgtEl>
                                        <p:attrNameLst>
                                          <p:attrName>style.visibility</p:attrName>
                                        </p:attrNameLst>
                                      </p:cBhvr>
                                      <p:to>
                                        <p:strVal val="visible"/>
                                      </p:to>
                                    </p:set>
                                    <p:animEffect transition="in" filter="slide(fromTop)">
                                      <p:cBhvr>
                                        <p:cTn id="34" dur="500"/>
                                        <p:tgtEl>
                                          <p:spTgt spid="18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p:bldP spid="18436" grpId="0"/>
      <p:bldP spid="18437" grpId="0"/>
      <p:bldP spid="18438" grpId="0" animBg="1"/>
      <p:bldP spid="18439" grpId="0" animBg="1"/>
      <p:bldP spid="1844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524000" y="1052513"/>
            <a:ext cx="73803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b="1" u="sng" dirty="0">
                <a:solidFill>
                  <a:schemeClr val="hlink"/>
                </a:solidFill>
              </a:rPr>
              <a:t>Relationship between Economics and Other Sciences</a:t>
            </a:r>
            <a:endParaRPr lang="tr-TR" altLang="tr-TR" b="1" u="sng" dirty="0">
              <a:solidFill>
                <a:schemeClr val="hlink"/>
              </a:solidFill>
            </a:endParaRPr>
          </a:p>
        </p:txBody>
      </p:sp>
      <p:sp>
        <p:nvSpPr>
          <p:cNvPr id="17411" name="Text Box 3"/>
          <p:cNvSpPr txBox="1">
            <a:spLocks noChangeArrowheads="1"/>
          </p:cNvSpPr>
          <p:nvPr/>
        </p:nvSpPr>
        <p:spPr bwMode="auto">
          <a:xfrm>
            <a:off x="5051839" y="3357563"/>
            <a:ext cx="2125656" cy="461665"/>
          </a:xfrm>
          <a:prstGeom prst="rect">
            <a:avLst/>
          </a:prstGeom>
          <a:noFill/>
          <a:ln w="57150">
            <a:solidFill>
              <a:srgbClr val="66CCFF"/>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2400" b="1" dirty="0">
                <a:solidFill>
                  <a:srgbClr val="66CCFF"/>
                </a:solidFill>
              </a:rPr>
              <a:t>ECONOMICS</a:t>
            </a:r>
          </a:p>
        </p:txBody>
      </p:sp>
      <p:grpSp>
        <p:nvGrpSpPr>
          <p:cNvPr id="2" name="Group 10"/>
          <p:cNvGrpSpPr>
            <a:grpSpLocks/>
          </p:cNvGrpSpPr>
          <p:nvPr/>
        </p:nvGrpSpPr>
        <p:grpSpPr bwMode="auto">
          <a:xfrm>
            <a:off x="2279651" y="1989138"/>
            <a:ext cx="1800225" cy="444500"/>
            <a:chOff x="476" y="1253"/>
            <a:chExt cx="1134" cy="280"/>
          </a:xfrm>
        </p:grpSpPr>
        <p:sp>
          <p:nvSpPr>
            <p:cNvPr id="12331" name="Rectangle 8"/>
            <p:cNvSpPr>
              <a:spLocks noChangeArrowheads="1"/>
            </p:cNvSpPr>
            <p:nvPr/>
          </p:nvSpPr>
          <p:spPr bwMode="auto">
            <a:xfrm>
              <a:off x="476" y="1261"/>
              <a:ext cx="1134" cy="272"/>
            </a:xfrm>
            <a:prstGeom prst="rect">
              <a:avLst/>
            </a:prstGeom>
            <a:noFill/>
            <a:ln w="12700">
              <a:solidFill>
                <a:srgbClr val="66CC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2332" name="Text Box 9"/>
            <p:cNvSpPr txBox="1">
              <a:spLocks noChangeArrowheads="1"/>
            </p:cNvSpPr>
            <p:nvPr/>
          </p:nvSpPr>
          <p:spPr bwMode="auto">
            <a:xfrm>
              <a:off x="476" y="1253"/>
              <a:ext cx="1134" cy="233"/>
            </a:xfrm>
            <a:prstGeom prst="rect">
              <a:avLst/>
            </a:prstGeom>
            <a:noFill/>
            <a:ln w="57150">
              <a:solidFill>
                <a:schemeClr val="hlink"/>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b="1" dirty="0">
                  <a:solidFill>
                    <a:schemeClr val="hlink"/>
                  </a:solidFill>
                </a:rPr>
                <a:t>MATHS</a:t>
              </a:r>
            </a:p>
          </p:txBody>
        </p:sp>
      </p:grpSp>
      <p:grpSp>
        <p:nvGrpSpPr>
          <p:cNvPr id="3" name="Group 11"/>
          <p:cNvGrpSpPr>
            <a:grpSpLocks/>
          </p:cNvGrpSpPr>
          <p:nvPr/>
        </p:nvGrpSpPr>
        <p:grpSpPr bwMode="auto">
          <a:xfrm>
            <a:off x="5122864" y="1989138"/>
            <a:ext cx="1800225" cy="444500"/>
            <a:chOff x="476" y="1253"/>
            <a:chExt cx="1134" cy="280"/>
          </a:xfrm>
        </p:grpSpPr>
        <p:sp>
          <p:nvSpPr>
            <p:cNvPr id="12329" name="Rectangle 12"/>
            <p:cNvSpPr>
              <a:spLocks noChangeArrowheads="1"/>
            </p:cNvSpPr>
            <p:nvPr/>
          </p:nvSpPr>
          <p:spPr bwMode="auto">
            <a:xfrm>
              <a:off x="476" y="1261"/>
              <a:ext cx="1134" cy="272"/>
            </a:xfrm>
            <a:prstGeom prst="rect">
              <a:avLst/>
            </a:prstGeom>
            <a:noFill/>
            <a:ln w="12700">
              <a:solidFill>
                <a:srgbClr val="66CC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2330" name="Text Box 13"/>
            <p:cNvSpPr txBox="1">
              <a:spLocks noChangeArrowheads="1"/>
            </p:cNvSpPr>
            <p:nvPr/>
          </p:nvSpPr>
          <p:spPr bwMode="auto">
            <a:xfrm>
              <a:off x="476" y="1253"/>
              <a:ext cx="1134" cy="233"/>
            </a:xfrm>
            <a:prstGeom prst="rect">
              <a:avLst/>
            </a:prstGeom>
            <a:noFill/>
            <a:ln w="57150">
              <a:solidFill>
                <a:schemeClr val="hlink"/>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b="1" dirty="0">
                  <a:solidFill>
                    <a:schemeClr val="hlink"/>
                  </a:solidFill>
                </a:rPr>
                <a:t>STATISTICS</a:t>
              </a:r>
            </a:p>
          </p:txBody>
        </p:sp>
      </p:grpSp>
      <p:grpSp>
        <p:nvGrpSpPr>
          <p:cNvPr id="4" name="Group 14"/>
          <p:cNvGrpSpPr>
            <a:grpSpLocks/>
          </p:cNvGrpSpPr>
          <p:nvPr/>
        </p:nvGrpSpPr>
        <p:grpSpPr bwMode="auto">
          <a:xfrm>
            <a:off x="7967664" y="1989138"/>
            <a:ext cx="1800225" cy="444500"/>
            <a:chOff x="476" y="1253"/>
            <a:chExt cx="1134" cy="280"/>
          </a:xfrm>
        </p:grpSpPr>
        <p:sp>
          <p:nvSpPr>
            <p:cNvPr id="12327" name="Rectangle 15"/>
            <p:cNvSpPr>
              <a:spLocks noChangeArrowheads="1"/>
            </p:cNvSpPr>
            <p:nvPr/>
          </p:nvSpPr>
          <p:spPr bwMode="auto">
            <a:xfrm>
              <a:off x="476" y="1261"/>
              <a:ext cx="1134" cy="272"/>
            </a:xfrm>
            <a:prstGeom prst="rect">
              <a:avLst/>
            </a:prstGeom>
            <a:noFill/>
            <a:ln w="12700">
              <a:solidFill>
                <a:srgbClr val="66CC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2328" name="Text Box 16"/>
            <p:cNvSpPr txBox="1">
              <a:spLocks noChangeArrowheads="1"/>
            </p:cNvSpPr>
            <p:nvPr/>
          </p:nvSpPr>
          <p:spPr bwMode="auto">
            <a:xfrm>
              <a:off x="476" y="1253"/>
              <a:ext cx="1134" cy="233"/>
            </a:xfrm>
            <a:prstGeom prst="rect">
              <a:avLst/>
            </a:prstGeom>
            <a:noFill/>
            <a:ln w="57150">
              <a:solidFill>
                <a:schemeClr val="hlink"/>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b="1" dirty="0">
                  <a:solidFill>
                    <a:schemeClr val="hlink"/>
                  </a:solidFill>
                </a:rPr>
                <a:t>SOCIOLOGY</a:t>
              </a:r>
            </a:p>
          </p:txBody>
        </p:sp>
      </p:grpSp>
      <p:grpSp>
        <p:nvGrpSpPr>
          <p:cNvPr id="5" name="Group 17"/>
          <p:cNvGrpSpPr>
            <a:grpSpLocks/>
          </p:cNvGrpSpPr>
          <p:nvPr/>
        </p:nvGrpSpPr>
        <p:grpSpPr bwMode="auto">
          <a:xfrm>
            <a:off x="2279651" y="3386138"/>
            <a:ext cx="1800225" cy="444500"/>
            <a:chOff x="476" y="1253"/>
            <a:chExt cx="1134" cy="280"/>
          </a:xfrm>
        </p:grpSpPr>
        <p:sp>
          <p:nvSpPr>
            <p:cNvPr id="12325" name="Rectangle 18"/>
            <p:cNvSpPr>
              <a:spLocks noChangeArrowheads="1"/>
            </p:cNvSpPr>
            <p:nvPr/>
          </p:nvSpPr>
          <p:spPr bwMode="auto">
            <a:xfrm>
              <a:off x="476" y="1261"/>
              <a:ext cx="1134" cy="272"/>
            </a:xfrm>
            <a:prstGeom prst="rect">
              <a:avLst/>
            </a:prstGeom>
            <a:noFill/>
            <a:ln w="12700">
              <a:solidFill>
                <a:srgbClr val="66CC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2326" name="Text Box 19"/>
            <p:cNvSpPr txBox="1">
              <a:spLocks noChangeArrowheads="1"/>
            </p:cNvSpPr>
            <p:nvPr/>
          </p:nvSpPr>
          <p:spPr bwMode="auto">
            <a:xfrm>
              <a:off x="476" y="1253"/>
              <a:ext cx="1134" cy="233"/>
            </a:xfrm>
            <a:prstGeom prst="rect">
              <a:avLst/>
            </a:prstGeom>
            <a:noFill/>
            <a:ln w="57150">
              <a:solidFill>
                <a:schemeClr val="hlink"/>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b="1" dirty="0">
                  <a:solidFill>
                    <a:schemeClr val="hlink"/>
                  </a:solidFill>
                </a:rPr>
                <a:t>LOGIC</a:t>
              </a:r>
            </a:p>
          </p:txBody>
        </p:sp>
      </p:grpSp>
      <p:grpSp>
        <p:nvGrpSpPr>
          <p:cNvPr id="6" name="Group 20"/>
          <p:cNvGrpSpPr>
            <a:grpSpLocks/>
          </p:cNvGrpSpPr>
          <p:nvPr/>
        </p:nvGrpSpPr>
        <p:grpSpPr bwMode="auto">
          <a:xfrm>
            <a:off x="7967664" y="3392488"/>
            <a:ext cx="1800225" cy="444500"/>
            <a:chOff x="476" y="1253"/>
            <a:chExt cx="1134" cy="280"/>
          </a:xfrm>
        </p:grpSpPr>
        <p:sp>
          <p:nvSpPr>
            <p:cNvPr id="12323" name="Rectangle 21"/>
            <p:cNvSpPr>
              <a:spLocks noChangeArrowheads="1"/>
            </p:cNvSpPr>
            <p:nvPr/>
          </p:nvSpPr>
          <p:spPr bwMode="auto">
            <a:xfrm>
              <a:off x="476" y="1261"/>
              <a:ext cx="1134" cy="272"/>
            </a:xfrm>
            <a:prstGeom prst="rect">
              <a:avLst/>
            </a:prstGeom>
            <a:noFill/>
            <a:ln w="12700">
              <a:solidFill>
                <a:srgbClr val="66CC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2324" name="Text Box 22"/>
            <p:cNvSpPr txBox="1">
              <a:spLocks noChangeArrowheads="1"/>
            </p:cNvSpPr>
            <p:nvPr/>
          </p:nvSpPr>
          <p:spPr bwMode="auto">
            <a:xfrm>
              <a:off x="476" y="1253"/>
              <a:ext cx="1134" cy="233"/>
            </a:xfrm>
            <a:prstGeom prst="rect">
              <a:avLst/>
            </a:prstGeom>
            <a:noFill/>
            <a:ln w="57150">
              <a:solidFill>
                <a:schemeClr val="hlink"/>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b="1" dirty="0">
                  <a:solidFill>
                    <a:schemeClr val="hlink"/>
                  </a:solidFill>
                </a:rPr>
                <a:t>LAW</a:t>
              </a:r>
            </a:p>
          </p:txBody>
        </p:sp>
      </p:grpSp>
      <p:grpSp>
        <p:nvGrpSpPr>
          <p:cNvPr id="7" name="Group 51"/>
          <p:cNvGrpSpPr>
            <a:grpSpLocks/>
          </p:cNvGrpSpPr>
          <p:nvPr/>
        </p:nvGrpSpPr>
        <p:grpSpPr bwMode="auto">
          <a:xfrm>
            <a:off x="2279650" y="4784725"/>
            <a:ext cx="7488238" cy="596900"/>
            <a:chOff x="476" y="3014"/>
            <a:chExt cx="4717" cy="376"/>
          </a:xfrm>
        </p:grpSpPr>
        <p:grpSp>
          <p:nvGrpSpPr>
            <p:cNvPr id="12316" name="Group 26"/>
            <p:cNvGrpSpPr>
              <a:grpSpLocks/>
            </p:cNvGrpSpPr>
            <p:nvPr/>
          </p:nvGrpSpPr>
          <p:grpSpPr bwMode="auto">
            <a:xfrm>
              <a:off x="476" y="3014"/>
              <a:ext cx="1134" cy="280"/>
              <a:chOff x="612" y="3014"/>
              <a:chExt cx="1134" cy="280"/>
            </a:xfrm>
          </p:grpSpPr>
          <p:sp>
            <p:nvSpPr>
              <p:cNvPr id="12321" name="Rectangle 24"/>
              <p:cNvSpPr>
                <a:spLocks noChangeArrowheads="1"/>
              </p:cNvSpPr>
              <p:nvPr/>
            </p:nvSpPr>
            <p:spPr bwMode="auto">
              <a:xfrm>
                <a:off x="612" y="3022"/>
                <a:ext cx="1134" cy="272"/>
              </a:xfrm>
              <a:prstGeom prst="rect">
                <a:avLst/>
              </a:prstGeom>
              <a:noFill/>
              <a:ln w="12700">
                <a:solidFill>
                  <a:srgbClr val="66CC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2322" name="Text Box 25"/>
              <p:cNvSpPr txBox="1">
                <a:spLocks noChangeArrowheads="1"/>
              </p:cNvSpPr>
              <p:nvPr/>
            </p:nvSpPr>
            <p:spPr bwMode="auto">
              <a:xfrm>
                <a:off x="612" y="3014"/>
                <a:ext cx="1134" cy="233"/>
              </a:xfrm>
              <a:prstGeom prst="rect">
                <a:avLst/>
              </a:prstGeom>
              <a:noFill/>
              <a:ln w="57150">
                <a:solidFill>
                  <a:schemeClr val="accent1"/>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b="1" dirty="0">
                    <a:solidFill>
                      <a:schemeClr val="accent1"/>
                    </a:solidFill>
                  </a:rPr>
                  <a:t>PSYCHOLOGY</a:t>
                </a:r>
              </a:p>
            </p:txBody>
          </p:sp>
        </p:grpSp>
        <p:sp>
          <p:nvSpPr>
            <p:cNvPr id="12317" name="Text Box 29"/>
            <p:cNvSpPr txBox="1">
              <a:spLocks noChangeArrowheads="1"/>
            </p:cNvSpPr>
            <p:nvPr/>
          </p:nvSpPr>
          <p:spPr bwMode="auto">
            <a:xfrm>
              <a:off x="2267" y="3022"/>
              <a:ext cx="1248" cy="368"/>
            </a:xfrm>
            <a:prstGeom prst="rect">
              <a:avLst/>
            </a:prstGeom>
            <a:noFill/>
            <a:ln w="57150">
              <a:solidFill>
                <a:schemeClr val="accent1"/>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sz="1600" b="1" dirty="0">
                  <a:solidFill>
                    <a:schemeClr val="accent1"/>
                  </a:solidFill>
                </a:rPr>
                <a:t>SOCIAL ANTHROPOLOGY</a:t>
              </a:r>
            </a:p>
          </p:txBody>
        </p:sp>
        <p:grpSp>
          <p:nvGrpSpPr>
            <p:cNvPr id="12318" name="Group 30"/>
            <p:cNvGrpSpPr>
              <a:grpSpLocks/>
            </p:cNvGrpSpPr>
            <p:nvPr/>
          </p:nvGrpSpPr>
          <p:grpSpPr bwMode="auto">
            <a:xfrm>
              <a:off x="4059" y="3022"/>
              <a:ext cx="1134" cy="280"/>
              <a:chOff x="612" y="3014"/>
              <a:chExt cx="1134" cy="280"/>
            </a:xfrm>
          </p:grpSpPr>
          <p:sp>
            <p:nvSpPr>
              <p:cNvPr id="12319" name="Rectangle 31"/>
              <p:cNvSpPr>
                <a:spLocks noChangeArrowheads="1"/>
              </p:cNvSpPr>
              <p:nvPr/>
            </p:nvSpPr>
            <p:spPr bwMode="auto">
              <a:xfrm>
                <a:off x="612" y="3022"/>
                <a:ext cx="1134" cy="272"/>
              </a:xfrm>
              <a:prstGeom prst="rect">
                <a:avLst/>
              </a:prstGeom>
              <a:noFill/>
              <a:ln w="12700">
                <a:solidFill>
                  <a:srgbClr val="66CC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2320" name="Text Box 32"/>
              <p:cNvSpPr txBox="1">
                <a:spLocks noChangeArrowheads="1"/>
              </p:cNvSpPr>
              <p:nvPr/>
            </p:nvSpPr>
            <p:spPr bwMode="auto">
              <a:xfrm>
                <a:off x="612" y="3014"/>
                <a:ext cx="1134" cy="233"/>
              </a:xfrm>
              <a:prstGeom prst="rect">
                <a:avLst/>
              </a:prstGeom>
              <a:noFill/>
              <a:ln w="57150">
                <a:solidFill>
                  <a:schemeClr val="accent1"/>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b="1" dirty="0">
                    <a:solidFill>
                      <a:schemeClr val="accent1"/>
                    </a:solidFill>
                  </a:rPr>
                  <a:t>HISTORY</a:t>
                </a:r>
              </a:p>
            </p:txBody>
          </p:sp>
        </p:grpSp>
      </p:grpSp>
      <p:sp>
        <p:nvSpPr>
          <p:cNvPr id="17441" name="Line 33"/>
          <p:cNvSpPr>
            <a:spLocks noChangeShapeType="1"/>
          </p:cNvSpPr>
          <p:nvPr/>
        </p:nvSpPr>
        <p:spPr bwMode="auto">
          <a:xfrm flipH="1" flipV="1">
            <a:off x="4151314" y="2565401"/>
            <a:ext cx="865187" cy="792163"/>
          </a:xfrm>
          <a:prstGeom prst="line">
            <a:avLst/>
          </a:prstGeom>
          <a:noFill/>
          <a:ln w="381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42" name="Line 34"/>
          <p:cNvSpPr>
            <a:spLocks noChangeShapeType="1"/>
          </p:cNvSpPr>
          <p:nvPr/>
        </p:nvSpPr>
        <p:spPr bwMode="auto">
          <a:xfrm>
            <a:off x="4295775" y="2492376"/>
            <a:ext cx="863600" cy="792163"/>
          </a:xfrm>
          <a:prstGeom prst="line">
            <a:avLst/>
          </a:prstGeom>
          <a:noFill/>
          <a:ln w="381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43" name="Line 35"/>
          <p:cNvSpPr>
            <a:spLocks noChangeShapeType="1"/>
          </p:cNvSpPr>
          <p:nvPr/>
        </p:nvSpPr>
        <p:spPr bwMode="auto">
          <a:xfrm flipH="1" flipV="1">
            <a:off x="5951538" y="2493964"/>
            <a:ext cx="0" cy="790575"/>
          </a:xfrm>
          <a:prstGeom prst="line">
            <a:avLst/>
          </a:prstGeom>
          <a:noFill/>
          <a:ln w="381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44" name="Line 36"/>
          <p:cNvSpPr>
            <a:spLocks noChangeShapeType="1"/>
          </p:cNvSpPr>
          <p:nvPr/>
        </p:nvSpPr>
        <p:spPr bwMode="auto">
          <a:xfrm>
            <a:off x="6096000" y="2492376"/>
            <a:ext cx="0" cy="792163"/>
          </a:xfrm>
          <a:prstGeom prst="line">
            <a:avLst/>
          </a:prstGeom>
          <a:noFill/>
          <a:ln w="381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45" name="Line 37"/>
          <p:cNvSpPr>
            <a:spLocks noChangeShapeType="1"/>
          </p:cNvSpPr>
          <p:nvPr/>
        </p:nvSpPr>
        <p:spPr bwMode="auto">
          <a:xfrm flipV="1">
            <a:off x="6888164" y="2420938"/>
            <a:ext cx="936625" cy="863600"/>
          </a:xfrm>
          <a:prstGeom prst="line">
            <a:avLst/>
          </a:prstGeom>
          <a:noFill/>
          <a:ln w="381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46" name="Line 38"/>
          <p:cNvSpPr>
            <a:spLocks noChangeShapeType="1"/>
          </p:cNvSpPr>
          <p:nvPr/>
        </p:nvSpPr>
        <p:spPr bwMode="auto">
          <a:xfrm flipH="1">
            <a:off x="7032625" y="2565401"/>
            <a:ext cx="863600" cy="792163"/>
          </a:xfrm>
          <a:prstGeom prst="line">
            <a:avLst/>
          </a:prstGeom>
          <a:noFill/>
          <a:ln w="381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47" name="Line 39"/>
          <p:cNvSpPr>
            <a:spLocks noChangeShapeType="1"/>
          </p:cNvSpPr>
          <p:nvPr/>
        </p:nvSpPr>
        <p:spPr bwMode="auto">
          <a:xfrm flipH="1" flipV="1">
            <a:off x="4224338" y="3643313"/>
            <a:ext cx="792162" cy="0"/>
          </a:xfrm>
          <a:prstGeom prst="line">
            <a:avLst/>
          </a:prstGeom>
          <a:noFill/>
          <a:ln w="381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48" name="Line 40"/>
          <p:cNvSpPr>
            <a:spLocks noChangeShapeType="1"/>
          </p:cNvSpPr>
          <p:nvPr/>
        </p:nvSpPr>
        <p:spPr bwMode="auto">
          <a:xfrm>
            <a:off x="4224338" y="3500438"/>
            <a:ext cx="792162" cy="0"/>
          </a:xfrm>
          <a:prstGeom prst="line">
            <a:avLst/>
          </a:prstGeom>
          <a:noFill/>
          <a:ln w="381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49" name="Line 41"/>
          <p:cNvSpPr>
            <a:spLocks noChangeShapeType="1"/>
          </p:cNvSpPr>
          <p:nvPr/>
        </p:nvSpPr>
        <p:spPr bwMode="auto">
          <a:xfrm flipV="1">
            <a:off x="7032625" y="3500438"/>
            <a:ext cx="863600" cy="0"/>
          </a:xfrm>
          <a:prstGeom prst="line">
            <a:avLst/>
          </a:prstGeom>
          <a:noFill/>
          <a:ln w="381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50" name="Line 42"/>
          <p:cNvSpPr>
            <a:spLocks noChangeShapeType="1"/>
          </p:cNvSpPr>
          <p:nvPr/>
        </p:nvSpPr>
        <p:spPr bwMode="auto">
          <a:xfrm flipH="1">
            <a:off x="7032625" y="3644900"/>
            <a:ext cx="863600" cy="0"/>
          </a:xfrm>
          <a:prstGeom prst="line">
            <a:avLst/>
          </a:prstGeom>
          <a:noFill/>
          <a:ln w="381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nvGrpSpPr>
          <p:cNvPr id="10" name="Group 50"/>
          <p:cNvGrpSpPr>
            <a:grpSpLocks/>
          </p:cNvGrpSpPr>
          <p:nvPr/>
        </p:nvGrpSpPr>
        <p:grpSpPr bwMode="auto">
          <a:xfrm>
            <a:off x="4224338" y="3933825"/>
            <a:ext cx="3600450" cy="863600"/>
            <a:chOff x="1701" y="2478"/>
            <a:chExt cx="2268" cy="544"/>
          </a:xfrm>
        </p:grpSpPr>
        <p:sp>
          <p:nvSpPr>
            <p:cNvPr id="12313" name="Line 44"/>
            <p:cNvSpPr>
              <a:spLocks noChangeShapeType="1"/>
            </p:cNvSpPr>
            <p:nvPr/>
          </p:nvSpPr>
          <p:spPr bwMode="auto">
            <a:xfrm flipV="1">
              <a:off x="1701" y="2478"/>
              <a:ext cx="544" cy="498"/>
            </a:xfrm>
            <a:prstGeom prst="line">
              <a:avLst/>
            </a:prstGeom>
            <a:noFill/>
            <a:ln w="381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314" name="Line 46"/>
            <p:cNvSpPr>
              <a:spLocks noChangeShapeType="1"/>
            </p:cNvSpPr>
            <p:nvPr/>
          </p:nvSpPr>
          <p:spPr bwMode="auto">
            <a:xfrm flipV="1">
              <a:off x="2880" y="2523"/>
              <a:ext cx="0" cy="408"/>
            </a:xfrm>
            <a:prstGeom prst="line">
              <a:avLst/>
            </a:prstGeom>
            <a:noFill/>
            <a:ln w="381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315" name="Line 47"/>
            <p:cNvSpPr>
              <a:spLocks noChangeShapeType="1"/>
            </p:cNvSpPr>
            <p:nvPr/>
          </p:nvSpPr>
          <p:spPr bwMode="auto">
            <a:xfrm flipH="1" flipV="1">
              <a:off x="3424" y="2523"/>
              <a:ext cx="545" cy="499"/>
            </a:xfrm>
            <a:prstGeom prst="line">
              <a:avLst/>
            </a:prstGeom>
            <a:noFill/>
            <a:ln w="381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grpSp>
        <p:nvGrpSpPr>
          <p:cNvPr id="11" name="Group 49"/>
          <p:cNvGrpSpPr>
            <a:grpSpLocks/>
          </p:cNvGrpSpPr>
          <p:nvPr/>
        </p:nvGrpSpPr>
        <p:grpSpPr bwMode="auto">
          <a:xfrm>
            <a:off x="4079875" y="3860800"/>
            <a:ext cx="3887788" cy="863600"/>
            <a:chOff x="1610" y="2432"/>
            <a:chExt cx="2449" cy="544"/>
          </a:xfrm>
        </p:grpSpPr>
        <p:sp>
          <p:nvSpPr>
            <p:cNvPr id="12310" name="Line 43"/>
            <p:cNvSpPr>
              <a:spLocks noChangeShapeType="1"/>
            </p:cNvSpPr>
            <p:nvPr/>
          </p:nvSpPr>
          <p:spPr bwMode="auto">
            <a:xfrm flipH="1">
              <a:off x="1610" y="2432"/>
              <a:ext cx="544" cy="499"/>
            </a:xfrm>
            <a:prstGeom prst="line">
              <a:avLst/>
            </a:prstGeom>
            <a:noFill/>
            <a:ln w="381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311" name="Line 45"/>
            <p:cNvSpPr>
              <a:spLocks noChangeShapeType="1"/>
            </p:cNvSpPr>
            <p:nvPr/>
          </p:nvSpPr>
          <p:spPr bwMode="auto">
            <a:xfrm flipH="1">
              <a:off x="2789" y="2523"/>
              <a:ext cx="0" cy="408"/>
            </a:xfrm>
            <a:prstGeom prst="line">
              <a:avLst/>
            </a:prstGeom>
            <a:noFill/>
            <a:ln w="381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312" name="Line 48"/>
            <p:cNvSpPr>
              <a:spLocks noChangeShapeType="1"/>
            </p:cNvSpPr>
            <p:nvPr/>
          </p:nvSpPr>
          <p:spPr bwMode="auto">
            <a:xfrm>
              <a:off x="3515" y="2477"/>
              <a:ext cx="544" cy="499"/>
            </a:xfrm>
            <a:prstGeom prst="line">
              <a:avLst/>
            </a:prstGeom>
            <a:noFill/>
            <a:ln w="381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spTree>
    <p:extLst>
      <p:ext uri="{BB962C8B-B14F-4D97-AF65-F5344CB8AC3E}">
        <p14:creationId xmlns:p14="http://schemas.microsoft.com/office/powerpoint/2010/main" val="3732444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slide(fromTop)">
                                      <p:cBhvr>
                                        <p:cTn id="7" dur="500"/>
                                        <p:tgtEl>
                                          <p:spTgt spid="17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7411"/>
                                        </p:tgtEl>
                                        <p:attrNameLst>
                                          <p:attrName>style.visibility</p:attrName>
                                        </p:attrNameLst>
                                      </p:cBhvr>
                                      <p:to>
                                        <p:strVal val="visible"/>
                                      </p:to>
                                    </p:set>
                                    <p:animEffect transition="in" filter="box(out)">
                                      <p:cBhvr>
                                        <p:cTn id="12" dur="1000"/>
                                        <p:tgtEl>
                                          <p:spTgt spid="174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7441"/>
                                        </p:tgtEl>
                                        <p:attrNameLst>
                                          <p:attrName>style.visibility</p:attrName>
                                        </p:attrNameLst>
                                      </p:cBhvr>
                                      <p:to>
                                        <p:strVal val="visible"/>
                                      </p:to>
                                    </p:set>
                                    <p:animEffect transition="in" filter="wipe(down)">
                                      <p:cBhvr>
                                        <p:cTn id="17" dur="500"/>
                                        <p:tgtEl>
                                          <p:spTgt spid="17441"/>
                                        </p:tgtEl>
                                      </p:cBhvr>
                                    </p:animEffect>
                                  </p:childTnLst>
                                </p:cTn>
                              </p:par>
                            </p:childTnLst>
                          </p:cTn>
                        </p:par>
                        <p:par>
                          <p:cTn id="18" fill="hold" nodeType="afterGroup">
                            <p:stCondLst>
                              <p:cond delay="500"/>
                            </p:stCondLst>
                            <p:childTnLst>
                              <p:par>
                                <p:cTn id="19" presetID="22" presetClass="entr" presetSubtype="4"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down)">
                                      <p:cBhvr>
                                        <p:cTn id="21" dur="500"/>
                                        <p:tgtEl>
                                          <p:spTgt spid="2"/>
                                        </p:tgtEl>
                                      </p:cBhvr>
                                    </p:animEffect>
                                  </p:childTnLst>
                                </p:cTn>
                              </p:par>
                            </p:childTnLst>
                          </p:cTn>
                        </p:par>
                        <p:par>
                          <p:cTn id="22" fill="hold" nodeType="afterGroup">
                            <p:stCondLst>
                              <p:cond delay="1000"/>
                            </p:stCondLst>
                            <p:childTnLst>
                              <p:par>
                                <p:cTn id="23" presetID="22" presetClass="entr" presetSubtype="1" fill="hold" grpId="0" nodeType="afterEffect">
                                  <p:stCondLst>
                                    <p:cond delay="0"/>
                                  </p:stCondLst>
                                  <p:childTnLst>
                                    <p:set>
                                      <p:cBhvr>
                                        <p:cTn id="24" dur="1" fill="hold">
                                          <p:stCondLst>
                                            <p:cond delay="0"/>
                                          </p:stCondLst>
                                        </p:cTn>
                                        <p:tgtEl>
                                          <p:spTgt spid="17442"/>
                                        </p:tgtEl>
                                        <p:attrNameLst>
                                          <p:attrName>style.visibility</p:attrName>
                                        </p:attrNameLst>
                                      </p:cBhvr>
                                      <p:to>
                                        <p:strVal val="visible"/>
                                      </p:to>
                                    </p:set>
                                    <p:animEffect transition="in" filter="wipe(up)">
                                      <p:cBhvr>
                                        <p:cTn id="25" dur="500"/>
                                        <p:tgtEl>
                                          <p:spTgt spid="1744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7443"/>
                                        </p:tgtEl>
                                        <p:attrNameLst>
                                          <p:attrName>style.visibility</p:attrName>
                                        </p:attrNameLst>
                                      </p:cBhvr>
                                      <p:to>
                                        <p:strVal val="visible"/>
                                      </p:to>
                                    </p:set>
                                    <p:animEffect transition="in" filter="wipe(down)">
                                      <p:cBhvr>
                                        <p:cTn id="30" dur="500"/>
                                        <p:tgtEl>
                                          <p:spTgt spid="17443"/>
                                        </p:tgtEl>
                                      </p:cBhvr>
                                    </p:animEffect>
                                  </p:childTnLst>
                                </p:cTn>
                              </p:par>
                            </p:childTnLst>
                          </p:cTn>
                        </p:par>
                        <p:par>
                          <p:cTn id="31" fill="hold" nodeType="afterGroup">
                            <p:stCondLst>
                              <p:cond delay="500"/>
                            </p:stCondLst>
                            <p:childTnLst>
                              <p:par>
                                <p:cTn id="32" presetID="22" presetClass="entr" presetSubtype="4" fill="hold" nodeType="after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wipe(down)">
                                      <p:cBhvr>
                                        <p:cTn id="34" dur="500"/>
                                        <p:tgtEl>
                                          <p:spTgt spid="3"/>
                                        </p:tgtEl>
                                      </p:cBhvr>
                                    </p:animEffect>
                                  </p:childTnLst>
                                </p:cTn>
                              </p:par>
                            </p:childTnLst>
                          </p:cTn>
                        </p:par>
                        <p:par>
                          <p:cTn id="35" fill="hold" nodeType="afterGroup">
                            <p:stCondLst>
                              <p:cond delay="1000"/>
                            </p:stCondLst>
                            <p:childTnLst>
                              <p:par>
                                <p:cTn id="36" presetID="22" presetClass="entr" presetSubtype="1" fill="hold" grpId="0" nodeType="afterEffect">
                                  <p:stCondLst>
                                    <p:cond delay="0"/>
                                  </p:stCondLst>
                                  <p:childTnLst>
                                    <p:set>
                                      <p:cBhvr>
                                        <p:cTn id="37" dur="1" fill="hold">
                                          <p:stCondLst>
                                            <p:cond delay="0"/>
                                          </p:stCondLst>
                                        </p:cTn>
                                        <p:tgtEl>
                                          <p:spTgt spid="17444"/>
                                        </p:tgtEl>
                                        <p:attrNameLst>
                                          <p:attrName>style.visibility</p:attrName>
                                        </p:attrNameLst>
                                      </p:cBhvr>
                                      <p:to>
                                        <p:strVal val="visible"/>
                                      </p:to>
                                    </p:set>
                                    <p:animEffect transition="in" filter="wipe(up)">
                                      <p:cBhvr>
                                        <p:cTn id="38" dur="500"/>
                                        <p:tgtEl>
                                          <p:spTgt spid="1744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7445"/>
                                        </p:tgtEl>
                                        <p:attrNameLst>
                                          <p:attrName>style.visibility</p:attrName>
                                        </p:attrNameLst>
                                      </p:cBhvr>
                                      <p:to>
                                        <p:strVal val="visible"/>
                                      </p:to>
                                    </p:set>
                                    <p:animEffect transition="in" filter="wipe(left)">
                                      <p:cBhvr>
                                        <p:cTn id="43" dur="500"/>
                                        <p:tgtEl>
                                          <p:spTgt spid="17445"/>
                                        </p:tgtEl>
                                      </p:cBhvr>
                                    </p:animEffect>
                                  </p:childTnLst>
                                </p:cTn>
                              </p:par>
                            </p:childTnLst>
                          </p:cTn>
                        </p:par>
                        <p:par>
                          <p:cTn id="44" fill="hold" nodeType="afterGroup">
                            <p:stCondLst>
                              <p:cond delay="500"/>
                            </p:stCondLst>
                            <p:childTnLst>
                              <p:par>
                                <p:cTn id="45" presetID="22" presetClass="entr" presetSubtype="8" fill="hold" nodeType="after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left)">
                                      <p:cBhvr>
                                        <p:cTn id="47" dur="500"/>
                                        <p:tgtEl>
                                          <p:spTgt spid="4"/>
                                        </p:tgtEl>
                                      </p:cBhvr>
                                    </p:animEffect>
                                  </p:childTnLst>
                                </p:cTn>
                              </p:par>
                            </p:childTnLst>
                          </p:cTn>
                        </p:par>
                        <p:par>
                          <p:cTn id="48" fill="hold" nodeType="afterGroup">
                            <p:stCondLst>
                              <p:cond delay="1000"/>
                            </p:stCondLst>
                            <p:childTnLst>
                              <p:par>
                                <p:cTn id="49" presetID="22" presetClass="entr" presetSubtype="2" fill="hold" grpId="0" nodeType="afterEffect">
                                  <p:stCondLst>
                                    <p:cond delay="0"/>
                                  </p:stCondLst>
                                  <p:childTnLst>
                                    <p:set>
                                      <p:cBhvr>
                                        <p:cTn id="50" dur="1" fill="hold">
                                          <p:stCondLst>
                                            <p:cond delay="0"/>
                                          </p:stCondLst>
                                        </p:cTn>
                                        <p:tgtEl>
                                          <p:spTgt spid="17446"/>
                                        </p:tgtEl>
                                        <p:attrNameLst>
                                          <p:attrName>style.visibility</p:attrName>
                                        </p:attrNameLst>
                                      </p:cBhvr>
                                      <p:to>
                                        <p:strVal val="visible"/>
                                      </p:to>
                                    </p:set>
                                    <p:animEffect transition="in" filter="wipe(right)">
                                      <p:cBhvr>
                                        <p:cTn id="51" dur="500"/>
                                        <p:tgtEl>
                                          <p:spTgt spid="1744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17449"/>
                                        </p:tgtEl>
                                        <p:attrNameLst>
                                          <p:attrName>style.visibility</p:attrName>
                                        </p:attrNameLst>
                                      </p:cBhvr>
                                      <p:to>
                                        <p:strVal val="visible"/>
                                      </p:to>
                                    </p:set>
                                    <p:animEffect transition="in" filter="wipe(left)">
                                      <p:cBhvr>
                                        <p:cTn id="56" dur="500"/>
                                        <p:tgtEl>
                                          <p:spTgt spid="17449"/>
                                        </p:tgtEl>
                                      </p:cBhvr>
                                    </p:animEffect>
                                  </p:childTnLst>
                                </p:cTn>
                              </p:par>
                            </p:childTnLst>
                          </p:cTn>
                        </p:par>
                        <p:par>
                          <p:cTn id="57" fill="hold" nodeType="afterGroup">
                            <p:stCondLst>
                              <p:cond delay="500"/>
                            </p:stCondLst>
                            <p:childTnLst>
                              <p:par>
                                <p:cTn id="58" presetID="22" presetClass="entr" presetSubtype="8" fill="hold" nodeType="afterEffect">
                                  <p:stCondLst>
                                    <p:cond delay="0"/>
                                  </p:stCondLst>
                                  <p:childTnLst>
                                    <p:set>
                                      <p:cBhvr>
                                        <p:cTn id="59" dur="1" fill="hold">
                                          <p:stCondLst>
                                            <p:cond delay="0"/>
                                          </p:stCondLst>
                                        </p:cTn>
                                        <p:tgtEl>
                                          <p:spTgt spid="6"/>
                                        </p:tgtEl>
                                        <p:attrNameLst>
                                          <p:attrName>style.visibility</p:attrName>
                                        </p:attrNameLst>
                                      </p:cBhvr>
                                      <p:to>
                                        <p:strVal val="visible"/>
                                      </p:to>
                                    </p:set>
                                    <p:animEffect transition="in" filter="wipe(left)">
                                      <p:cBhvr>
                                        <p:cTn id="60" dur="500"/>
                                        <p:tgtEl>
                                          <p:spTgt spid="6"/>
                                        </p:tgtEl>
                                      </p:cBhvr>
                                    </p:animEffect>
                                  </p:childTnLst>
                                </p:cTn>
                              </p:par>
                            </p:childTnLst>
                          </p:cTn>
                        </p:par>
                        <p:par>
                          <p:cTn id="61" fill="hold" nodeType="afterGroup">
                            <p:stCondLst>
                              <p:cond delay="1000"/>
                            </p:stCondLst>
                            <p:childTnLst>
                              <p:par>
                                <p:cTn id="62" presetID="22" presetClass="entr" presetSubtype="2" fill="hold" grpId="0" nodeType="afterEffect">
                                  <p:stCondLst>
                                    <p:cond delay="0"/>
                                  </p:stCondLst>
                                  <p:childTnLst>
                                    <p:set>
                                      <p:cBhvr>
                                        <p:cTn id="63" dur="1" fill="hold">
                                          <p:stCondLst>
                                            <p:cond delay="0"/>
                                          </p:stCondLst>
                                        </p:cTn>
                                        <p:tgtEl>
                                          <p:spTgt spid="17450"/>
                                        </p:tgtEl>
                                        <p:attrNameLst>
                                          <p:attrName>style.visibility</p:attrName>
                                        </p:attrNameLst>
                                      </p:cBhvr>
                                      <p:to>
                                        <p:strVal val="visible"/>
                                      </p:to>
                                    </p:set>
                                    <p:animEffect transition="in" filter="wipe(right)">
                                      <p:cBhvr>
                                        <p:cTn id="64" dur="500"/>
                                        <p:tgtEl>
                                          <p:spTgt spid="17450"/>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2" fill="hold" grpId="0" nodeType="clickEffect">
                                  <p:stCondLst>
                                    <p:cond delay="0"/>
                                  </p:stCondLst>
                                  <p:childTnLst>
                                    <p:set>
                                      <p:cBhvr>
                                        <p:cTn id="68" dur="1" fill="hold">
                                          <p:stCondLst>
                                            <p:cond delay="0"/>
                                          </p:stCondLst>
                                        </p:cTn>
                                        <p:tgtEl>
                                          <p:spTgt spid="17447"/>
                                        </p:tgtEl>
                                        <p:attrNameLst>
                                          <p:attrName>style.visibility</p:attrName>
                                        </p:attrNameLst>
                                      </p:cBhvr>
                                      <p:to>
                                        <p:strVal val="visible"/>
                                      </p:to>
                                    </p:set>
                                    <p:animEffect transition="in" filter="wipe(right)">
                                      <p:cBhvr>
                                        <p:cTn id="69" dur="500"/>
                                        <p:tgtEl>
                                          <p:spTgt spid="17447"/>
                                        </p:tgtEl>
                                      </p:cBhvr>
                                    </p:animEffect>
                                  </p:childTnLst>
                                </p:cTn>
                              </p:par>
                            </p:childTnLst>
                          </p:cTn>
                        </p:par>
                        <p:par>
                          <p:cTn id="70" fill="hold" nodeType="afterGroup">
                            <p:stCondLst>
                              <p:cond delay="500"/>
                            </p:stCondLst>
                            <p:childTnLst>
                              <p:par>
                                <p:cTn id="71" presetID="22" presetClass="entr" presetSubtype="2" fill="hold" nodeType="afterEffect">
                                  <p:stCondLst>
                                    <p:cond delay="0"/>
                                  </p:stCondLst>
                                  <p:childTnLst>
                                    <p:set>
                                      <p:cBhvr>
                                        <p:cTn id="72" dur="1" fill="hold">
                                          <p:stCondLst>
                                            <p:cond delay="0"/>
                                          </p:stCondLst>
                                        </p:cTn>
                                        <p:tgtEl>
                                          <p:spTgt spid="5"/>
                                        </p:tgtEl>
                                        <p:attrNameLst>
                                          <p:attrName>style.visibility</p:attrName>
                                        </p:attrNameLst>
                                      </p:cBhvr>
                                      <p:to>
                                        <p:strVal val="visible"/>
                                      </p:to>
                                    </p:set>
                                    <p:animEffect transition="in" filter="wipe(right)">
                                      <p:cBhvr>
                                        <p:cTn id="73" dur="500"/>
                                        <p:tgtEl>
                                          <p:spTgt spid="5"/>
                                        </p:tgtEl>
                                      </p:cBhvr>
                                    </p:animEffect>
                                  </p:childTnLst>
                                </p:cTn>
                              </p:par>
                            </p:childTnLst>
                          </p:cTn>
                        </p:par>
                        <p:par>
                          <p:cTn id="74" fill="hold" nodeType="afterGroup">
                            <p:stCondLst>
                              <p:cond delay="1000"/>
                            </p:stCondLst>
                            <p:childTnLst>
                              <p:par>
                                <p:cTn id="75" presetID="22" presetClass="entr" presetSubtype="8" fill="hold" grpId="0" nodeType="afterEffect">
                                  <p:stCondLst>
                                    <p:cond delay="0"/>
                                  </p:stCondLst>
                                  <p:childTnLst>
                                    <p:set>
                                      <p:cBhvr>
                                        <p:cTn id="76" dur="1" fill="hold">
                                          <p:stCondLst>
                                            <p:cond delay="0"/>
                                          </p:stCondLst>
                                        </p:cTn>
                                        <p:tgtEl>
                                          <p:spTgt spid="17448"/>
                                        </p:tgtEl>
                                        <p:attrNameLst>
                                          <p:attrName>style.visibility</p:attrName>
                                        </p:attrNameLst>
                                      </p:cBhvr>
                                      <p:to>
                                        <p:strVal val="visible"/>
                                      </p:to>
                                    </p:set>
                                    <p:animEffect transition="in" filter="wipe(left)">
                                      <p:cBhvr>
                                        <p:cTn id="77" dur="500"/>
                                        <p:tgtEl>
                                          <p:spTgt spid="17448"/>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1" fill="hold" nodeType="clickEffect">
                                  <p:stCondLst>
                                    <p:cond delay="0"/>
                                  </p:stCondLst>
                                  <p:childTnLst>
                                    <p:set>
                                      <p:cBhvr>
                                        <p:cTn id="81" dur="1" fill="hold">
                                          <p:stCondLst>
                                            <p:cond delay="0"/>
                                          </p:stCondLst>
                                        </p:cTn>
                                        <p:tgtEl>
                                          <p:spTgt spid="11"/>
                                        </p:tgtEl>
                                        <p:attrNameLst>
                                          <p:attrName>style.visibility</p:attrName>
                                        </p:attrNameLst>
                                      </p:cBhvr>
                                      <p:to>
                                        <p:strVal val="visible"/>
                                      </p:to>
                                    </p:set>
                                    <p:animEffect transition="in" filter="wipe(up)">
                                      <p:cBhvr>
                                        <p:cTn id="82" dur="500"/>
                                        <p:tgtEl>
                                          <p:spTgt spid="11"/>
                                        </p:tgtEl>
                                      </p:cBhvr>
                                    </p:animEffect>
                                  </p:childTnLst>
                                </p:cTn>
                              </p:par>
                            </p:childTnLst>
                          </p:cTn>
                        </p:par>
                        <p:par>
                          <p:cTn id="83" fill="hold" nodeType="afterGroup">
                            <p:stCondLst>
                              <p:cond delay="500"/>
                            </p:stCondLst>
                            <p:childTnLst>
                              <p:par>
                                <p:cTn id="84" presetID="22" presetClass="entr" presetSubtype="1" fill="hold" nodeType="afterEffect">
                                  <p:stCondLst>
                                    <p:cond delay="0"/>
                                  </p:stCondLst>
                                  <p:childTnLst>
                                    <p:set>
                                      <p:cBhvr>
                                        <p:cTn id="85" dur="1" fill="hold">
                                          <p:stCondLst>
                                            <p:cond delay="0"/>
                                          </p:stCondLst>
                                        </p:cTn>
                                        <p:tgtEl>
                                          <p:spTgt spid="7"/>
                                        </p:tgtEl>
                                        <p:attrNameLst>
                                          <p:attrName>style.visibility</p:attrName>
                                        </p:attrNameLst>
                                      </p:cBhvr>
                                      <p:to>
                                        <p:strVal val="visible"/>
                                      </p:to>
                                    </p:set>
                                    <p:animEffect transition="in" filter="wipe(up)">
                                      <p:cBhvr>
                                        <p:cTn id="86" dur="500"/>
                                        <p:tgtEl>
                                          <p:spTgt spid="7"/>
                                        </p:tgtEl>
                                      </p:cBhvr>
                                    </p:animEffect>
                                  </p:childTnLst>
                                </p:cTn>
                              </p:par>
                            </p:childTnLst>
                          </p:cTn>
                        </p:par>
                        <p:par>
                          <p:cTn id="87" fill="hold" nodeType="afterGroup">
                            <p:stCondLst>
                              <p:cond delay="1000"/>
                            </p:stCondLst>
                            <p:childTnLst>
                              <p:par>
                                <p:cTn id="88" presetID="22" presetClass="entr" presetSubtype="4" fill="hold" nodeType="afterEffect">
                                  <p:stCondLst>
                                    <p:cond delay="0"/>
                                  </p:stCondLst>
                                  <p:childTnLst>
                                    <p:set>
                                      <p:cBhvr>
                                        <p:cTn id="89" dur="1" fill="hold">
                                          <p:stCondLst>
                                            <p:cond delay="0"/>
                                          </p:stCondLst>
                                        </p:cTn>
                                        <p:tgtEl>
                                          <p:spTgt spid="10"/>
                                        </p:tgtEl>
                                        <p:attrNameLst>
                                          <p:attrName>style.visibility</p:attrName>
                                        </p:attrNameLst>
                                      </p:cBhvr>
                                      <p:to>
                                        <p:strVal val="visible"/>
                                      </p:to>
                                    </p:set>
                                    <p:animEffect transition="in" filter="wipe(down)">
                                      <p:cBhvr>
                                        <p:cTn id="9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animBg="1"/>
      <p:bldP spid="17441" grpId="0" animBg="1"/>
      <p:bldP spid="17442" grpId="0" animBg="1"/>
      <p:bldP spid="17443" grpId="0" animBg="1"/>
      <p:bldP spid="17444" grpId="0" animBg="1"/>
      <p:bldP spid="17445" grpId="0" animBg="1"/>
      <p:bldP spid="17446" grpId="0" animBg="1"/>
      <p:bldP spid="17447" grpId="0" animBg="1"/>
      <p:bldP spid="17448" grpId="0" animBg="1"/>
      <p:bldP spid="17449" grpId="0" animBg="1"/>
      <p:bldP spid="1745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524000" y="1052513"/>
            <a:ext cx="65882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b="1" u="sng" dirty="0">
                <a:solidFill>
                  <a:schemeClr val="hlink"/>
                </a:solidFill>
              </a:rPr>
              <a:t>Emergence and Historical Development of Economics</a:t>
            </a:r>
            <a:endParaRPr lang="tr-TR" altLang="tr-TR" b="1" u="sng" dirty="0">
              <a:solidFill>
                <a:schemeClr val="hlink"/>
              </a:solidFill>
            </a:endParaRPr>
          </a:p>
        </p:txBody>
      </p:sp>
      <p:sp>
        <p:nvSpPr>
          <p:cNvPr id="16387" name="Text Box 3"/>
          <p:cNvSpPr txBox="1">
            <a:spLocks noChangeArrowheads="1"/>
          </p:cNvSpPr>
          <p:nvPr/>
        </p:nvSpPr>
        <p:spPr bwMode="auto">
          <a:xfrm>
            <a:off x="1524000" y="1665288"/>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Economic thought and economic relations have been evolved to this day. This evolution can be addressed in four stages.</a:t>
            </a:r>
            <a:endParaRPr lang="tr-TR" altLang="tr-TR" dirty="0"/>
          </a:p>
        </p:txBody>
      </p:sp>
      <p:sp>
        <p:nvSpPr>
          <p:cNvPr id="16388" name="Text Box 4"/>
          <p:cNvSpPr txBox="1">
            <a:spLocks noChangeArrowheads="1"/>
          </p:cNvSpPr>
          <p:nvPr/>
        </p:nvSpPr>
        <p:spPr bwMode="auto">
          <a:xfrm>
            <a:off x="1524000" y="2800351"/>
            <a:ext cx="8496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Pre-scientific period up to XVIII century,</a:t>
            </a:r>
            <a:endParaRPr lang="tr-TR" altLang="tr-TR" dirty="0"/>
          </a:p>
        </p:txBody>
      </p:sp>
      <p:sp>
        <p:nvSpPr>
          <p:cNvPr id="16389" name="Text Box 5"/>
          <p:cNvSpPr txBox="1">
            <a:spLocks noChangeArrowheads="1"/>
          </p:cNvSpPr>
          <p:nvPr/>
        </p:nvSpPr>
        <p:spPr bwMode="auto">
          <a:xfrm>
            <a:off x="1524000" y="3659188"/>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 rise period of economics,</a:t>
            </a:r>
            <a:endParaRPr lang="tr-TR" altLang="tr-TR" dirty="0"/>
          </a:p>
        </p:txBody>
      </p:sp>
      <p:sp>
        <p:nvSpPr>
          <p:cNvPr id="16390" name="Text Box 6"/>
          <p:cNvSpPr txBox="1">
            <a:spLocks noChangeArrowheads="1"/>
          </p:cNvSpPr>
          <p:nvPr/>
        </p:nvSpPr>
        <p:spPr bwMode="auto">
          <a:xfrm>
            <a:off x="1524000" y="4519614"/>
            <a:ext cx="84963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 discovery and regulation of basic theoretical principles (Reactions to Classical School)</a:t>
            </a:r>
            <a:endParaRPr lang="tr-TR" altLang="tr-TR" dirty="0"/>
          </a:p>
        </p:txBody>
      </p:sp>
      <p:sp>
        <p:nvSpPr>
          <p:cNvPr id="16391" name="Text Box 7"/>
          <p:cNvSpPr txBox="1">
            <a:spLocks noChangeArrowheads="1"/>
          </p:cNvSpPr>
          <p:nvPr/>
        </p:nvSpPr>
        <p:spPr bwMode="auto">
          <a:xfrm>
            <a:off x="1524000" y="5380038"/>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Contemporary deepening and expansion (Modern Economy) period</a:t>
            </a:r>
            <a:endParaRPr lang="tr-TR" altLang="tr-TR" dirty="0"/>
          </a:p>
        </p:txBody>
      </p:sp>
      <p:sp>
        <p:nvSpPr>
          <p:cNvPr id="16392" name="Line 8"/>
          <p:cNvSpPr>
            <a:spLocks noChangeShapeType="1"/>
          </p:cNvSpPr>
          <p:nvPr/>
        </p:nvSpPr>
        <p:spPr bwMode="auto">
          <a:xfrm>
            <a:off x="1524000" y="25527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6393" name="Line 9"/>
          <p:cNvSpPr>
            <a:spLocks noChangeShapeType="1"/>
          </p:cNvSpPr>
          <p:nvPr/>
        </p:nvSpPr>
        <p:spPr bwMode="auto">
          <a:xfrm>
            <a:off x="1524000" y="34131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6394" name="Line 10"/>
          <p:cNvSpPr>
            <a:spLocks noChangeShapeType="1"/>
          </p:cNvSpPr>
          <p:nvPr/>
        </p:nvSpPr>
        <p:spPr bwMode="auto">
          <a:xfrm>
            <a:off x="1524000" y="42735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6395" name="Line 11"/>
          <p:cNvSpPr>
            <a:spLocks noChangeShapeType="1"/>
          </p:cNvSpPr>
          <p:nvPr/>
        </p:nvSpPr>
        <p:spPr bwMode="auto">
          <a:xfrm>
            <a:off x="1524000" y="51323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42314231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slide(fromTop)">
                                      <p:cBhvr>
                                        <p:cTn id="7" dur="500"/>
                                        <p:tgtEl>
                                          <p:spTgt spid="163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6387"/>
                                        </p:tgtEl>
                                        <p:attrNameLst>
                                          <p:attrName>style.visibility</p:attrName>
                                        </p:attrNameLst>
                                      </p:cBhvr>
                                      <p:to>
                                        <p:strVal val="visible"/>
                                      </p:to>
                                    </p:set>
                                    <p:animEffect transition="in" filter="slide(fromTop)">
                                      <p:cBhvr>
                                        <p:cTn id="12" dur="500"/>
                                        <p:tgtEl>
                                          <p:spTgt spid="16387"/>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16392"/>
                                        </p:tgtEl>
                                        <p:attrNameLst>
                                          <p:attrName>style.visibility</p:attrName>
                                        </p:attrNameLst>
                                      </p:cBhvr>
                                      <p:to>
                                        <p:strVal val="visible"/>
                                      </p:to>
                                    </p:set>
                                    <p:animEffect transition="in" filter="slide(fromLeft)">
                                      <p:cBhvr>
                                        <p:cTn id="16" dur="500"/>
                                        <p:tgtEl>
                                          <p:spTgt spid="1639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16388"/>
                                        </p:tgtEl>
                                        <p:attrNameLst>
                                          <p:attrName>style.visibility</p:attrName>
                                        </p:attrNameLst>
                                      </p:cBhvr>
                                      <p:to>
                                        <p:strVal val="visible"/>
                                      </p:to>
                                    </p:set>
                                    <p:animEffect transition="in" filter="slide(fromTop)">
                                      <p:cBhvr>
                                        <p:cTn id="21" dur="500"/>
                                        <p:tgtEl>
                                          <p:spTgt spid="16388"/>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16393"/>
                                        </p:tgtEl>
                                        <p:attrNameLst>
                                          <p:attrName>style.visibility</p:attrName>
                                        </p:attrNameLst>
                                      </p:cBhvr>
                                      <p:to>
                                        <p:strVal val="visible"/>
                                      </p:to>
                                    </p:set>
                                    <p:animEffect transition="in" filter="slide(fromLeft)">
                                      <p:cBhvr>
                                        <p:cTn id="25" dur="500"/>
                                        <p:tgtEl>
                                          <p:spTgt spid="1639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16389"/>
                                        </p:tgtEl>
                                        <p:attrNameLst>
                                          <p:attrName>style.visibility</p:attrName>
                                        </p:attrNameLst>
                                      </p:cBhvr>
                                      <p:to>
                                        <p:strVal val="visible"/>
                                      </p:to>
                                    </p:set>
                                    <p:animEffect transition="in" filter="slide(fromTop)">
                                      <p:cBhvr>
                                        <p:cTn id="30" dur="500"/>
                                        <p:tgtEl>
                                          <p:spTgt spid="16389"/>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16394"/>
                                        </p:tgtEl>
                                        <p:attrNameLst>
                                          <p:attrName>style.visibility</p:attrName>
                                        </p:attrNameLst>
                                      </p:cBhvr>
                                      <p:to>
                                        <p:strVal val="visible"/>
                                      </p:to>
                                    </p:set>
                                    <p:animEffect transition="in" filter="slide(fromLeft)">
                                      <p:cBhvr>
                                        <p:cTn id="34" dur="500"/>
                                        <p:tgtEl>
                                          <p:spTgt spid="1639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16390"/>
                                        </p:tgtEl>
                                        <p:attrNameLst>
                                          <p:attrName>style.visibility</p:attrName>
                                        </p:attrNameLst>
                                      </p:cBhvr>
                                      <p:to>
                                        <p:strVal val="visible"/>
                                      </p:to>
                                    </p:set>
                                    <p:animEffect transition="in" filter="slide(fromTop)">
                                      <p:cBhvr>
                                        <p:cTn id="39" dur="500"/>
                                        <p:tgtEl>
                                          <p:spTgt spid="16390"/>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16395"/>
                                        </p:tgtEl>
                                        <p:attrNameLst>
                                          <p:attrName>style.visibility</p:attrName>
                                        </p:attrNameLst>
                                      </p:cBhvr>
                                      <p:to>
                                        <p:strVal val="visible"/>
                                      </p:to>
                                    </p:set>
                                    <p:animEffect transition="in" filter="slide(fromLeft)">
                                      <p:cBhvr>
                                        <p:cTn id="43" dur="500"/>
                                        <p:tgtEl>
                                          <p:spTgt spid="1639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16391"/>
                                        </p:tgtEl>
                                        <p:attrNameLst>
                                          <p:attrName>style.visibility</p:attrName>
                                        </p:attrNameLst>
                                      </p:cBhvr>
                                      <p:to>
                                        <p:strVal val="visible"/>
                                      </p:to>
                                    </p:set>
                                    <p:animEffect transition="in" filter="slide(fromTop)">
                                      <p:cBhvr>
                                        <p:cTn id="48" dur="500"/>
                                        <p:tgtEl>
                                          <p:spTgt spid="163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p:bldP spid="16388" grpId="0"/>
      <p:bldP spid="16389" grpId="0"/>
      <p:bldP spid="16390" grpId="0"/>
      <p:bldP spid="16391" grpId="0"/>
      <p:bldP spid="16392" grpId="0" animBg="1"/>
      <p:bldP spid="16393" grpId="0" animBg="1"/>
      <p:bldP spid="16394" grpId="0" animBg="1"/>
      <p:bldP spid="16395" grpId="0" animBg="1"/>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rışımlar">
  <a:themeElements>
    <a:clrScheme name="Karışımlar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Karışımlar">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rışımlar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Karışımlar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Karışımlar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Karışımlar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Karışımlar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Karışımlar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of.Dr.Yılmaz ARAL Hayvancılık Ekonomisi ders notu 1 (26.09.2018) [Uyumluluk Modu]" id="{3C3981D1-7EF9-4F20-8000-4BF1F515804D}" vid="{FD37207E-74D2-4B6C-9B1B-291EA09D7C6E}"/>
    </a:ext>
  </a:extLst>
</a:theme>
</file>

<file path=docProps/app.xml><?xml version="1.0" encoding="utf-8"?>
<Properties xmlns="http://schemas.openxmlformats.org/officeDocument/2006/extended-properties" xmlns:vt="http://schemas.openxmlformats.org/officeDocument/2006/docPropsVTypes">
  <TotalTime>1</TotalTime>
  <Words>1710</Words>
  <Application>Microsoft Office PowerPoint</Application>
  <PresentationFormat>Geniş ekran</PresentationFormat>
  <Paragraphs>99</Paragraphs>
  <Slides>14</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14</vt:i4>
      </vt:variant>
    </vt:vector>
  </HeadingPairs>
  <TitlesOfParts>
    <vt:vector size="24" baseType="lpstr">
      <vt:lpstr>ＭＳ Ｐゴシック</vt:lpstr>
      <vt:lpstr>ＭＳ Ｐゴシック</vt:lpstr>
      <vt:lpstr>Arial</vt:lpstr>
      <vt:lpstr>Calibri</vt:lpstr>
      <vt:lpstr>Calibri Light</vt:lpstr>
      <vt:lpstr>Tahoma</vt:lpstr>
      <vt:lpstr>Verdana</vt:lpstr>
      <vt:lpstr>Wingdings</vt:lpstr>
      <vt:lpstr>Office Teması</vt:lpstr>
      <vt:lpstr>Karışımlar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 Gökdai</dc:creator>
  <cp:lastModifiedBy>Arzu Gökdai</cp:lastModifiedBy>
  <cp:revision>3</cp:revision>
  <dcterms:created xsi:type="dcterms:W3CDTF">2019-09-25T13:18:55Z</dcterms:created>
  <dcterms:modified xsi:type="dcterms:W3CDTF">2019-09-25T13:21:15Z</dcterms:modified>
</cp:coreProperties>
</file>