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18" r:id="rId1"/>
  </p:sldMasterIdLst>
  <p:sldIdLst>
    <p:sldId id="256" r:id="rId2"/>
    <p:sldId id="279" r:id="rId3"/>
    <p:sldId id="282" r:id="rId4"/>
    <p:sldId id="257" r:id="rId5"/>
    <p:sldId id="258" r:id="rId6"/>
    <p:sldId id="278" r:id="rId7"/>
    <p:sldId id="260" r:id="rId8"/>
    <p:sldId id="263" r:id="rId9"/>
    <p:sldId id="264" r:id="rId10"/>
    <p:sldId id="259" r:id="rId11"/>
    <p:sldId id="275" r:id="rId12"/>
    <p:sldId id="284" r:id="rId13"/>
    <p:sldId id="285" r:id="rId14"/>
    <p:sldId id="286" r:id="rId15"/>
    <p:sldId id="287"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74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9 Dik Üçgen"/>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Başlık"/>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1 Grup"/>
          <p:cNvGrpSpPr/>
          <p:nvPr/>
        </p:nvGrpSpPr>
        <p:grpSpPr>
          <a:xfrm>
            <a:off x="-5019" y="4953000"/>
            <a:ext cx="12197020" cy="1912088"/>
            <a:chOff x="-3765" y="4832896"/>
            <a:chExt cx="9147765" cy="2032192"/>
          </a:xfrm>
        </p:grpSpPr>
        <p:sp>
          <p:nvSpPr>
            <p:cNvPr id="7" name="6 Serbest Form"/>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Serbest Form"/>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Serbest Form"/>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Düz Bağlayıcı"/>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Veri Yer Tutucusu"/>
          <p:cNvSpPr>
            <a:spLocks noGrp="1"/>
          </p:cNvSpPr>
          <p:nvPr>
            <p:ph type="dt" sz="half" idx="10"/>
          </p:nvPr>
        </p:nvSpPr>
        <p:spPr/>
        <p:txBody>
          <a:bodyPr/>
          <a:lstStyle>
            <a:lvl1pPr>
              <a:defRPr>
                <a:solidFill>
                  <a:srgbClr val="FFFFFF"/>
                </a:solidFill>
              </a:defRPr>
            </a:lvl1pPr>
            <a:extLst/>
          </a:lstStyle>
          <a:p>
            <a:fld id="{53CB29DE-C046-47FD-BA3E-9F42796FD2B1}" type="datetimeFigureOut">
              <a:rPr lang="tr-TR" smtClean="0"/>
              <a:pPr/>
              <a:t>04.02.2020</a:t>
            </a:fld>
            <a:endParaRPr lang="tr-TR"/>
          </a:p>
        </p:txBody>
      </p:sp>
      <p:sp>
        <p:nvSpPr>
          <p:cNvPr id="19" name="18 Altbilgi Yer Tutucusu"/>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26 Slayt Numarası Yer Tutucusu"/>
          <p:cNvSpPr>
            <a:spLocks noGrp="1"/>
          </p:cNvSpPr>
          <p:nvPr>
            <p:ph type="sldNum" sz="quarter" idx="12"/>
          </p:nvPr>
        </p:nvSpPr>
        <p:spPr/>
        <p:txBody>
          <a:bodyPr/>
          <a:lstStyle>
            <a:lvl1pPr>
              <a:defRPr>
                <a:solidFill>
                  <a:srgbClr val="FFFFFF"/>
                </a:solidFill>
              </a:defRPr>
            </a:lvl1pPr>
            <a:extLst/>
          </a:lstStyle>
          <a:p>
            <a:fld id="{C1D74EA3-2ABC-4771-879A-F785ED99C62C}"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609600" y="1481330"/>
            <a:ext cx="10972800" cy="438607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53CB29DE-C046-47FD-BA3E-9F42796FD2B1}" type="datetimeFigureOut">
              <a:rPr lang="tr-TR" smtClean="0"/>
              <a:pPr/>
              <a:t>04.02.2020</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C1D74EA3-2ABC-4771-879A-F785ED99C62C}"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9125351" y="274641"/>
            <a:ext cx="2369960" cy="5592761"/>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609600" y="274641"/>
            <a:ext cx="8432800" cy="5592760"/>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53CB29DE-C046-47FD-BA3E-9F42796FD2B1}" type="datetimeFigureOut">
              <a:rPr lang="tr-TR" smtClean="0"/>
              <a:pPr/>
              <a:t>04.02.2020</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C1D74EA3-2ABC-4771-879A-F785ED99C62C}"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53CB29DE-C046-47FD-BA3E-9F42796FD2B1}" type="datetimeFigureOut">
              <a:rPr lang="tr-TR" smtClean="0"/>
              <a:pPr/>
              <a:t>04.02.2020</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C1D74EA3-2ABC-4771-879A-F785ED99C62C}" type="slidenum">
              <a:rPr lang="tr-TR" smtClean="0"/>
              <a:pPr/>
              <a:t>‹#›</a:t>
            </a:fld>
            <a:endParaRPr lang="tr-TR"/>
          </a:p>
        </p:txBody>
      </p:sp>
      <p:sp>
        <p:nvSpPr>
          <p:cNvPr id="7" name="6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53CB29DE-C046-47FD-BA3E-9F42796FD2B1}" type="datetimeFigureOut">
              <a:rPr lang="tr-TR" smtClean="0"/>
              <a:pPr/>
              <a:t>04.02.2020</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C1D74EA3-2ABC-4771-879A-F785ED99C62C}" type="slidenum">
              <a:rPr lang="tr-TR" smtClean="0"/>
              <a:pPr/>
              <a:t>‹#›</a:t>
            </a:fld>
            <a:endParaRPr lang="tr-TR"/>
          </a:p>
        </p:txBody>
      </p:sp>
      <p:sp>
        <p:nvSpPr>
          <p:cNvPr id="7" name="6 Köşeli Çift Ayraç"/>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Köşeli Çift Ayraç"/>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53CB29DE-C046-47FD-BA3E-9F42796FD2B1}" type="datetimeFigureOut">
              <a:rPr lang="tr-TR" smtClean="0"/>
              <a:pPr/>
              <a:t>04.02.2020</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C1D74EA3-2ABC-4771-879A-F785ED99C62C}" type="slidenum">
              <a:rPr lang="tr-TR" smtClean="0"/>
              <a:pPr/>
              <a:t>‹#›</a:t>
            </a:fld>
            <a:endParaRPr lang="tr-TR"/>
          </a:p>
        </p:txBody>
      </p:sp>
      <p:sp>
        <p:nvSpPr>
          <p:cNvPr id="8" name="7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3050"/>
            <a:ext cx="10972800" cy="1143000"/>
          </a:xfrm>
        </p:spPr>
        <p:txBody>
          <a:bodyPr anchor="ctr"/>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53CB29DE-C046-47FD-BA3E-9F42796FD2B1}" type="datetimeFigureOut">
              <a:rPr lang="tr-TR" smtClean="0"/>
              <a:pPr/>
              <a:t>04.02.2020</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C1D74EA3-2ABC-4771-879A-F785ED99C62C}"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extLst/>
          </a:lstStyle>
          <a:p>
            <a:fld id="{53CB29DE-C046-47FD-BA3E-9F42796FD2B1}" type="datetimeFigureOut">
              <a:rPr lang="tr-TR" smtClean="0"/>
              <a:pPr/>
              <a:t>04.02.2020</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C1D74EA3-2ABC-4771-879A-F785ED99C62C}" type="slidenum">
              <a:rPr lang="tr-TR" smtClean="0"/>
              <a:pPr/>
              <a:t>‹#›</a:t>
            </a:fld>
            <a:endParaRPr lang="tr-TR"/>
          </a:p>
        </p:txBody>
      </p:sp>
      <p:sp>
        <p:nvSpPr>
          <p:cNvPr id="6" name="5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extLst/>
          </a:lstStyle>
          <a:p>
            <a:fld id="{53CB29DE-C046-47FD-BA3E-9F42796FD2B1}" type="datetimeFigureOut">
              <a:rPr lang="tr-TR" smtClean="0"/>
              <a:pPr/>
              <a:t>04.02.2020</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C1D74EA3-2ABC-4771-879A-F785ED99C62C}"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8969376" y="6407944"/>
            <a:ext cx="2560320" cy="365760"/>
          </a:xfrm>
        </p:spPr>
        <p:txBody>
          <a:bodyPr/>
          <a:lstStyle>
            <a:extLst/>
          </a:lstStyle>
          <a:p>
            <a:fld id="{53CB29DE-C046-47FD-BA3E-9F42796FD2B1}" type="datetimeFigureOut">
              <a:rPr lang="tr-TR" smtClean="0"/>
              <a:pPr/>
              <a:t>04.02.2020</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C1D74EA3-2ABC-4771-879A-F785ED99C62C}"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2 Resim Yer Tutucusu"/>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4 Veri Yer Tutucusu"/>
          <p:cNvSpPr>
            <a:spLocks noGrp="1"/>
          </p:cNvSpPr>
          <p:nvPr>
            <p:ph type="dt" sz="half" idx="10"/>
          </p:nvPr>
        </p:nvSpPr>
        <p:spPr/>
        <p:txBody>
          <a:bodyPr/>
          <a:lstStyle>
            <a:lvl1pPr>
              <a:defRPr>
                <a:solidFill>
                  <a:schemeClr val="tx1"/>
                </a:solidFill>
              </a:defRPr>
            </a:lvl1pPr>
            <a:extLst/>
          </a:lstStyle>
          <a:p>
            <a:fld id="{53CB29DE-C046-47FD-BA3E-9F42796FD2B1}" type="datetimeFigureOut">
              <a:rPr lang="tr-TR" smtClean="0"/>
              <a:pPr/>
              <a:t>04.02.2020</a:t>
            </a:fld>
            <a:endParaRPr lang="tr-TR"/>
          </a:p>
        </p:txBody>
      </p:sp>
      <p:sp>
        <p:nvSpPr>
          <p:cNvPr id="6" name="5 Altbilgi Yer Tutucusu"/>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tr-TR"/>
          </a:p>
        </p:txBody>
      </p:sp>
      <p:sp>
        <p:nvSpPr>
          <p:cNvPr id="7" name="6 Slayt Numarası Yer Tutucusu"/>
          <p:cNvSpPr>
            <a:spLocks noGrp="1"/>
          </p:cNvSpPr>
          <p:nvPr>
            <p:ph type="sldNum" sz="quarter" idx="12"/>
          </p:nvPr>
        </p:nvSpPr>
        <p:spPr/>
        <p:txBody>
          <a:bodyPr/>
          <a:lstStyle>
            <a:lvl1pPr>
              <a:defRPr>
                <a:solidFill>
                  <a:schemeClr val="tx1"/>
                </a:solidFill>
              </a:defRPr>
            </a:lvl1pPr>
            <a:extLst/>
          </a:lstStyle>
          <a:p>
            <a:fld id="{C1D74EA3-2ABC-4771-879A-F785ED99C62C}" type="slidenum">
              <a:rPr lang="tr-TR" smtClean="0"/>
              <a:pPr/>
              <a:t>‹#›</a:t>
            </a:fld>
            <a:endParaRPr lang="tr-TR"/>
          </a:p>
        </p:txBody>
      </p:sp>
      <p:sp>
        <p:nvSpPr>
          <p:cNvPr id="2" name="1 Başlık"/>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7 Serbest Form"/>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Serbest Form"/>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Dik Üçgen"/>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Düz Bağlayıcı"/>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Köşeli Çift Ayraç"/>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Köşeli Çift Ayraç"/>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Serbest Form"/>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Serbest Form"/>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Dik Üçgen"/>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Düz Bağlayıcı"/>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53CB29DE-C046-47FD-BA3E-9F42796FD2B1}" type="datetimeFigureOut">
              <a:rPr lang="tr-TR" smtClean="0"/>
              <a:pPr/>
              <a:t>04.02.2020</a:t>
            </a:fld>
            <a:endParaRPr lang="tr-TR"/>
          </a:p>
        </p:txBody>
      </p:sp>
      <p:sp>
        <p:nvSpPr>
          <p:cNvPr id="22" name="21 Altbilgi Yer Tutucusu"/>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17 Slayt Numarası Yer Tutucusu"/>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C1D74EA3-2ABC-4771-879A-F785ED99C62C}"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r>
              <a:rPr lang="tr-TR" dirty="0" smtClean="0"/>
              <a:t>Sosyal Bilimlerde Araştırma Yöntemleri-II</a:t>
            </a:r>
            <a:endParaRPr lang="tr-TR" dirty="0"/>
          </a:p>
        </p:txBody>
      </p:sp>
      <p:sp>
        <p:nvSpPr>
          <p:cNvPr id="4" name="3 Alt Başlık"/>
          <p:cNvSpPr>
            <a:spLocks noGrp="1"/>
          </p:cNvSpPr>
          <p:nvPr>
            <p:ph type="subTitle" idx="1"/>
          </p:nvPr>
        </p:nvSpPr>
        <p:spPr/>
        <p:txBody>
          <a:bodyPr/>
          <a:lstStyle/>
          <a:p>
            <a:endParaRPr lang="tr-TR"/>
          </a:p>
        </p:txBody>
      </p:sp>
    </p:spTree>
    <p:extLst>
      <p:ext uri="{BB962C8B-B14F-4D97-AF65-F5344CB8AC3E}">
        <p14:creationId xmlns:p14="http://schemas.microsoft.com/office/powerpoint/2010/main" xmlns="" val="2936192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77500" lnSpcReduction="20000"/>
          </a:bodyPr>
          <a:lstStyle/>
          <a:p>
            <a:r>
              <a:rPr lang="tr-TR" dirty="0" smtClean="0"/>
              <a:t>İntihal şu eylemleri kapsar :</a:t>
            </a:r>
          </a:p>
          <a:p>
            <a:pPr>
              <a:buFontTx/>
              <a:buChar char="-"/>
            </a:pPr>
            <a:r>
              <a:rPr lang="tr-TR" dirty="0" smtClean="0"/>
              <a:t>Başkasının yazılı ürününü kendinizinki gibi teslim etmek (izin alsanız dahi).</a:t>
            </a:r>
          </a:p>
          <a:p>
            <a:pPr>
              <a:buFontTx/>
              <a:buChar char="-"/>
            </a:pPr>
            <a:r>
              <a:rPr lang="tr-TR" dirty="0" smtClean="0"/>
              <a:t>Arkadaşlarınızdan, ailenizden, herhangi bir kuruluştan, yazılı bir ürünü satın alarak kendi ürününüzmüş gibi yaymak. </a:t>
            </a:r>
          </a:p>
          <a:p>
            <a:pPr>
              <a:buFontTx/>
              <a:buChar char="-"/>
            </a:pPr>
            <a:r>
              <a:rPr lang="tr-TR" dirty="0" smtClean="0"/>
              <a:t>Cümleleri, paragrafları ya da bütün bir sayfayı bir kitaptan, internet kaynağından ya da yazılı bir kaynaktan kopyalayıp bu kaynağı belirtmemek. </a:t>
            </a:r>
          </a:p>
          <a:p>
            <a:pPr>
              <a:buFontTx/>
              <a:buChar char="-"/>
            </a:pPr>
            <a:r>
              <a:rPr lang="tr-TR" dirty="0" smtClean="0"/>
              <a:t>Cümleleri, paragrafları ya da bütün bir sayfayı kaynak gösterilse bile uygun ve doğru şekilde alıntılama yapmadan kullanmak.</a:t>
            </a:r>
          </a:p>
          <a:p>
            <a:pPr>
              <a:buFontTx/>
              <a:buChar char="-"/>
            </a:pPr>
            <a:r>
              <a:rPr lang="tr-TR" dirty="0" smtClean="0"/>
              <a:t>Cümleleri, paragrafları ya da bütün bir sayfayı kendi kelimeleriyle ifade edip orijinal kaynağı uygun şekilde belirtmemek. </a:t>
            </a:r>
          </a:p>
          <a:p>
            <a:pPr>
              <a:buFontTx/>
              <a:buChar char="-"/>
            </a:pPr>
            <a:r>
              <a:rPr lang="tr-TR" dirty="0" smtClean="0"/>
              <a:t>Bazı kelimeleri değiştirerek cümleleri, paragrafları ya da bütün bir sayfayı kendi kelimeleriyle yanlış bir şekilde ifade etmek ve orijinal kaynağı belirtmemek (</a:t>
            </a:r>
            <a:r>
              <a:rPr lang="tr-TR" dirty="0"/>
              <a:t>Berg ve </a:t>
            </a:r>
            <a:r>
              <a:rPr lang="tr-TR" dirty="0" err="1"/>
              <a:t>Lune</a:t>
            </a:r>
            <a:r>
              <a:rPr lang="tr-TR" dirty="0"/>
              <a:t>, 2015: </a:t>
            </a:r>
            <a:r>
              <a:rPr lang="tr-TR" dirty="0" smtClean="0"/>
              <a:t>419).</a:t>
            </a:r>
            <a:endParaRPr lang="tr-TR" dirty="0"/>
          </a:p>
        </p:txBody>
      </p:sp>
      <p:sp>
        <p:nvSpPr>
          <p:cNvPr id="2" name="Unvan 1"/>
          <p:cNvSpPr>
            <a:spLocks noGrp="1"/>
          </p:cNvSpPr>
          <p:nvPr>
            <p:ph type="title"/>
          </p:nvPr>
        </p:nvSpPr>
        <p:spPr/>
        <p:txBody>
          <a:bodyPr/>
          <a:lstStyle/>
          <a:p>
            <a:r>
              <a:rPr lang="tr-TR" dirty="0" smtClean="0"/>
              <a:t>İntihal</a:t>
            </a:r>
            <a:endParaRPr lang="tr-TR" dirty="0"/>
          </a:p>
        </p:txBody>
      </p:sp>
    </p:spTree>
    <p:extLst>
      <p:ext uri="{BB962C8B-B14F-4D97-AF65-F5344CB8AC3E}">
        <p14:creationId xmlns:p14="http://schemas.microsoft.com/office/powerpoint/2010/main" xmlns="" val="2450256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1"/>
            <a:endParaRPr lang="tr-TR" dirty="0" smtClean="0"/>
          </a:p>
          <a:p>
            <a:pPr lvl="1"/>
            <a:r>
              <a:rPr lang="tr-TR" dirty="0" err="1" smtClean="0"/>
              <a:t>Plagiarismdetect</a:t>
            </a:r>
            <a:r>
              <a:rPr lang="tr-TR" dirty="0" smtClean="0"/>
              <a:t> </a:t>
            </a:r>
            <a:r>
              <a:rPr lang="tr-TR" dirty="0"/>
              <a:t>=&gt;http://www.plagiarismdetect.com/</a:t>
            </a:r>
          </a:p>
          <a:p>
            <a:pPr lvl="1"/>
            <a:r>
              <a:rPr lang="tr-TR" dirty="0" err="1"/>
              <a:t>PlagScan</a:t>
            </a:r>
            <a:r>
              <a:rPr lang="tr-TR" dirty="0"/>
              <a:t>  http://www.plagscan.com/</a:t>
            </a:r>
          </a:p>
          <a:p>
            <a:pPr lvl="1"/>
            <a:r>
              <a:rPr lang="tr-TR" dirty="0" err="1"/>
              <a:t>Turnitin</a:t>
            </a:r>
            <a:r>
              <a:rPr lang="tr-TR" dirty="0"/>
              <a:t>  https://turnitin.com/</a:t>
            </a:r>
          </a:p>
          <a:p>
            <a:pPr lvl="1"/>
            <a:r>
              <a:rPr lang="tr-TR" dirty="0" err="1"/>
              <a:t>Ithenticate</a:t>
            </a:r>
            <a:r>
              <a:rPr lang="tr-TR" dirty="0"/>
              <a:t> http://www.ithenticate.com/</a:t>
            </a:r>
          </a:p>
          <a:p>
            <a:pPr lvl="1"/>
            <a:r>
              <a:rPr lang="tr-TR" dirty="0" err="1" smtClean="0"/>
              <a:t>Chimpsky</a:t>
            </a:r>
            <a:r>
              <a:rPr lang="tr-TR" dirty="0" smtClean="0"/>
              <a:t> </a:t>
            </a:r>
            <a:r>
              <a:rPr lang="tr-TR" sz="1500" dirty="0" smtClean="0"/>
              <a:t>  </a:t>
            </a:r>
            <a:r>
              <a:rPr lang="tr-TR" sz="1500" dirty="0"/>
              <a:t>http://chimpsky.uwaterloo.ca/</a:t>
            </a:r>
          </a:p>
          <a:p>
            <a:pPr lvl="1"/>
            <a:r>
              <a:rPr lang="tr-TR" dirty="0" err="1"/>
              <a:t>Plagium</a:t>
            </a:r>
            <a:r>
              <a:rPr lang="tr-TR" dirty="0"/>
              <a:t> </a:t>
            </a:r>
            <a:r>
              <a:rPr lang="tr-TR" sz="1500" dirty="0" smtClean="0"/>
              <a:t> </a:t>
            </a:r>
            <a:r>
              <a:rPr lang="tr-TR" sz="1500" dirty="0"/>
              <a:t>http://plagium.com/</a:t>
            </a:r>
          </a:p>
          <a:p>
            <a:pPr lvl="1"/>
            <a:r>
              <a:rPr lang="tr-TR" dirty="0" err="1"/>
              <a:t>Plagiarism</a:t>
            </a:r>
            <a:r>
              <a:rPr lang="tr-TR" dirty="0"/>
              <a:t> </a:t>
            </a:r>
            <a:r>
              <a:rPr lang="tr-TR" dirty="0" err="1"/>
              <a:t>Checker</a:t>
            </a:r>
            <a:r>
              <a:rPr lang="tr-TR" dirty="0"/>
              <a:t> </a:t>
            </a:r>
            <a:r>
              <a:rPr lang="tr-TR" sz="1500" dirty="0" smtClean="0"/>
              <a:t> </a:t>
            </a:r>
            <a:r>
              <a:rPr lang="tr-TR" sz="1500" dirty="0"/>
              <a:t>http://www.dustball.com/cs/plagiarism.checker/</a:t>
            </a:r>
          </a:p>
          <a:p>
            <a:endParaRPr lang="tr-TR" dirty="0"/>
          </a:p>
        </p:txBody>
      </p:sp>
      <p:sp>
        <p:nvSpPr>
          <p:cNvPr id="2" name="Unvan 1"/>
          <p:cNvSpPr>
            <a:spLocks noGrp="1"/>
          </p:cNvSpPr>
          <p:nvPr>
            <p:ph type="title"/>
          </p:nvPr>
        </p:nvSpPr>
        <p:spPr/>
        <p:txBody>
          <a:bodyPr/>
          <a:lstStyle/>
          <a:p>
            <a:r>
              <a:rPr lang="tr-TR" dirty="0" smtClean="0"/>
              <a:t>İntihal tespit araçları </a:t>
            </a:r>
            <a:endParaRPr lang="tr-TR" dirty="0"/>
          </a:p>
        </p:txBody>
      </p:sp>
    </p:spTree>
    <p:extLst>
      <p:ext uri="{BB962C8B-B14F-4D97-AF65-F5344CB8AC3E}">
        <p14:creationId xmlns:p14="http://schemas.microsoft.com/office/powerpoint/2010/main" xmlns="" val="2589088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urnitin sonuÃ§ raporu ile ilgili gÃ¶rsel sonucu"/>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0303" y="64656"/>
            <a:ext cx="10534650" cy="705658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95092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urnitin sonuÃ§ raporu ile ilgili gÃ¶rsel sonucu"/>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11720" y="267855"/>
            <a:ext cx="8039100" cy="65901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32352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thenticate sonuÃ§ raporu ile ilgili gÃ¶rsel sonucu"/>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5574" y="341745"/>
            <a:ext cx="11315989" cy="62530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081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Yararlanılan kaynaklar</a:t>
            </a:r>
            <a:endParaRPr lang="tr-TR" dirty="0"/>
          </a:p>
        </p:txBody>
      </p:sp>
      <p:sp>
        <p:nvSpPr>
          <p:cNvPr id="3" name="2 İçerik Yer Tutucusu"/>
          <p:cNvSpPr>
            <a:spLocks noGrp="1"/>
          </p:cNvSpPr>
          <p:nvPr>
            <p:ph idx="1"/>
          </p:nvPr>
        </p:nvSpPr>
        <p:spPr/>
        <p:txBody>
          <a:bodyPr/>
          <a:lstStyle/>
          <a:p>
            <a:r>
              <a:rPr lang="tr-TR" dirty="0" err="1" smtClean="0"/>
              <a:t>Berg</a:t>
            </a:r>
            <a:r>
              <a:rPr lang="tr-TR" dirty="0" smtClean="0"/>
              <a:t>, Bruce L. ve </a:t>
            </a:r>
            <a:r>
              <a:rPr lang="tr-TR" dirty="0" err="1" smtClean="0"/>
              <a:t>Howard</a:t>
            </a:r>
            <a:r>
              <a:rPr lang="tr-TR" dirty="0" smtClean="0"/>
              <a:t> </a:t>
            </a:r>
            <a:r>
              <a:rPr lang="tr-TR" dirty="0" err="1" smtClean="0"/>
              <a:t>Lune</a:t>
            </a:r>
            <a:r>
              <a:rPr lang="tr-TR" dirty="0" smtClean="0"/>
              <a:t> (2015). </a:t>
            </a:r>
            <a:r>
              <a:rPr lang="tr-TR" i="1" dirty="0" smtClean="0"/>
              <a:t>Sosyal Bilimlerde Nitel Araştırma Yöntemleri</a:t>
            </a:r>
            <a:r>
              <a:rPr lang="tr-TR" dirty="0" smtClean="0"/>
              <a:t>. Konya: Eğitim. </a:t>
            </a:r>
            <a:endParaRPr lang="tr-TR" dirty="0" smtClean="0"/>
          </a:p>
          <a:p>
            <a:r>
              <a:rPr lang="tr-TR" dirty="0" smtClean="0"/>
              <a:t>İnci, Osman </a:t>
            </a:r>
            <a:r>
              <a:rPr lang="tr-TR" dirty="0" smtClean="0"/>
              <a:t>(2009). Bilimsel yayın ilkeleri, yanıltmalar, yanıltmaları önlemeye yönelik öneriler, Araştırma ve yayın etiği. </a:t>
            </a:r>
            <a:r>
              <a:rPr lang="tr-TR" dirty="0" err="1" smtClean="0"/>
              <a:t>ULAKBlM</a:t>
            </a:r>
            <a:r>
              <a:rPr lang="tr-TR" dirty="0" smtClean="0"/>
              <a:t> sağlık bilimlerinde süreli yayıncılık 7. ulusal sempozyum içinde (</a:t>
            </a:r>
            <a:r>
              <a:rPr lang="tr-TR" dirty="0" err="1" smtClean="0"/>
              <a:t>ss</a:t>
            </a:r>
            <a:r>
              <a:rPr lang="tr-TR" dirty="0" smtClean="0"/>
              <a:t>. 69-89). Ankara: TÜBİTAK ULAKBİM.</a:t>
            </a:r>
          </a:p>
          <a:p>
            <a:r>
              <a:rPr lang="tr-TR" dirty="0" err="1" smtClean="0"/>
              <a:t>Pieper</a:t>
            </a:r>
            <a:r>
              <a:rPr lang="tr-TR" dirty="0" smtClean="0"/>
              <a:t>, </a:t>
            </a:r>
            <a:r>
              <a:rPr lang="tr-TR" dirty="0" err="1" smtClean="0"/>
              <a:t>Annemarie</a:t>
            </a:r>
            <a:r>
              <a:rPr lang="tr-TR" dirty="0" smtClean="0"/>
              <a:t> (1999). </a:t>
            </a:r>
            <a:r>
              <a:rPr lang="tr-TR" i="1" dirty="0" smtClean="0"/>
              <a:t>Etiğe Giriş. </a:t>
            </a:r>
            <a:r>
              <a:rPr lang="tr-TR" dirty="0" err="1" smtClean="0"/>
              <a:t>Çev</a:t>
            </a:r>
            <a:r>
              <a:rPr lang="tr-TR" dirty="0" smtClean="0"/>
              <a:t>. Gönül Sezer ve Veysel </a:t>
            </a:r>
            <a:r>
              <a:rPr lang="tr-TR" dirty="0" err="1" smtClean="0"/>
              <a:t>Atayman</a:t>
            </a:r>
            <a:r>
              <a:rPr lang="tr-TR" dirty="0" smtClean="0"/>
              <a:t>. İstanbul: Ayrıntı. </a:t>
            </a:r>
          </a:p>
          <a:p>
            <a:r>
              <a:rPr lang="tr-TR" dirty="0" smtClean="0"/>
              <a:t>Uçak, N. Ö</a:t>
            </a:r>
            <a:r>
              <a:rPr lang="tr-TR" dirty="0" smtClean="0"/>
              <a:t>. ve </a:t>
            </a:r>
            <a:r>
              <a:rPr lang="tr-TR" dirty="0" smtClean="0"/>
              <a:t>Birinci, H. G. (2008). </a:t>
            </a:r>
            <a:r>
              <a:rPr lang="tr-TR" dirty="0" smtClean="0"/>
              <a:t>“Bilimsel </a:t>
            </a:r>
            <a:r>
              <a:rPr lang="tr-TR" dirty="0" smtClean="0"/>
              <a:t>etik ve </a:t>
            </a:r>
            <a:r>
              <a:rPr lang="tr-TR" dirty="0" smtClean="0"/>
              <a:t>intihal”,</a:t>
            </a:r>
            <a:r>
              <a:rPr lang="tr-TR" dirty="0" smtClean="0"/>
              <a:t> </a:t>
            </a:r>
            <a:r>
              <a:rPr lang="tr-TR" i="1" dirty="0" smtClean="0"/>
              <a:t>Türk </a:t>
            </a:r>
            <a:r>
              <a:rPr lang="tr-TR" i="1" dirty="0" smtClean="0"/>
              <a:t>Kütüphaneciliği</a:t>
            </a:r>
            <a:r>
              <a:rPr lang="tr-TR" dirty="0" smtClean="0"/>
              <a:t>,</a:t>
            </a:r>
            <a:r>
              <a:rPr lang="tr-TR" dirty="0" smtClean="0"/>
              <a:t> 22(2), 187-204</a:t>
            </a:r>
            <a:r>
              <a:rPr lang="tr-TR" dirty="0" smtClean="0"/>
              <a:t>.</a:t>
            </a:r>
          </a:p>
          <a:p>
            <a:endParaRPr lang="tr-TR" dirty="0" smtClean="0"/>
          </a:p>
          <a:p>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p:txBody>
          <a:bodyPr>
            <a:normAutofit/>
          </a:bodyPr>
          <a:lstStyle/>
          <a:p>
            <a:r>
              <a:rPr lang="tr-TR" dirty="0" smtClean="0"/>
              <a:t>Etik nedir?</a:t>
            </a:r>
          </a:p>
          <a:p>
            <a:r>
              <a:rPr lang="tr-TR" dirty="0"/>
              <a:t>Felsefenin bir disiplini olan etik, kendisini, «ahlaki eylemin bilimi» olarak tanımlar. Ahlakilik kavramını temellendirmek üzere insan pratiğini, mevcut ahlakilik koşulları açısından araştırır. Burada ahlakilik, bir eylemi ahlaki açıdan iyi bir eylem olarak tanımlamayı mümkün kılan niteliği ifade eder (</a:t>
            </a:r>
            <a:r>
              <a:rPr lang="tr-TR" dirty="0" err="1"/>
              <a:t>Pieper</a:t>
            </a:r>
            <a:r>
              <a:rPr lang="tr-TR" dirty="0"/>
              <a:t>, 1999: 22). </a:t>
            </a:r>
            <a:endParaRPr lang="tr-TR" dirty="0" smtClean="0"/>
          </a:p>
          <a:p>
            <a:r>
              <a:rPr lang="tr-TR" dirty="0"/>
              <a:t>Ahlak ise bir toplum içinde kişilerin uymak zorunda oldukları davranış biçimleri ve kuralları ile iyi niyetler ve güzel huyları kapsar.</a:t>
            </a:r>
          </a:p>
          <a:p>
            <a:pPr marL="0" indent="0">
              <a:buNone/>
            </a:pPr>
            <a:endParaRPr lang="tr-TR" dirty="0" smtClean="0"/>
          </a:p>
        </p:txBody>
      </p:sp>
      <p:sp>
        <p:nvSpPr>
          <p:cNvPr id="4" name="Unvan 3"/>
          <p:cNvSpPr>
            <a:spLocks noGrp="1"/>
          </p:cNvSpPr>
          <p:nvPr>
            <p:ph type="title"/>
          </p:nvPr>
        </p:nvSpPr>
        <p:spPr/>
        <p:txBody>
          <a:bodyPr/>
          <a:lstStyle/>
          <a:p>
            <a:r>
              <a:rPr lang="tr-TR" dirty="0" smtClean="0"/>
              <a:t>Etik, bilimsel etik</a:t>
            </a:r>
            <a:endParaRPr lang="tr-TR" dirty="0"/>
          </a:p>
        </p:txBody>
      </p:sp>
    </p:spTree>
    <p:extLst>
      <p:ext uri="{BB962C8B-B14F-4D97-AF65-F5344CB8AC3E}">
        <p14:creationId xmlns:p14="http://schemas.microsoft.com/office/powerpoint/2010/main" xmlns="" val="1945534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r>
              <a:rPr lang="tr-TR" dirty="0" smtClean="0"/>
              <a:t>Bilimsel yayınlarda etik yanıltmalara dünyanın hemen her yerinde rastlanmaktadır. Ancak bilim kültürünün yerleşmediği ortamlarda daha yaygın biçimde görülmektedir. Bilim etiği dışı davranışların yaygınlaşması nedeniyle, pek çok kuruluş çeşitli önemler almaktadır. Ancak tüm bu yazılı kurallara, yönetmelik, yönerge ve ilkelere rağmen sorunlar artmaktadır. </a:t>
            </a:r>
          </a:p>
          <a:p>
            <a:r>
              <a:rPr lang="tr-TR" dirty="0" smtClean="0"/>
              <a:t>Denetlemelerin işlememesi, yaptırımların yetersizliği</a:t>
            </a:r>
          </a:p>
          <a:p>
            <a:r>
              <a:rPr lang="tr-TR" dirty="0" smtClean="0"/>
              <a:t>Yeni açılan üniversitelerin altyapılarının yetersiz olması</a:t>
            </a:r>
          </a:p>
          <a:p>
            <a:r>
              <a:rPr lang="tr-TR" dirty="0" smtClean="0"/>
              <a:t>Yayınlarda niceliğe değer verilmesi</a:t>
            </a:r>
          </a:p>
          <a:p>
            <a:r>
              <a:rPr lang="tr-TR" dirty="0" smtClean="0"/>
              <a:t>Genç bilim insanı adaylarına bu konuda eğitim verilmemesi (İnci, 2009: 71).</a:t>
            </a:r>
            <a:endParaRPr lang="tr-TR" dirty="0"/>
          </a:p>
        </p:txBody>
      </p:sp>
      <p:sp>
        <p:nvSpPr>
          <p:cNvPr id="2" name="Unvan 1"/>
          <p:cNvSpPr>
            <a:spLocks noGrp="1"/>
          </p:cNvSpPr>
          <p:nvPr>
            <p:ph type="title"/>
          </p:nvPr>
        </p:nvSpPr>
        <p:spPr/>
        <p:txBody>
          <a:bodyPr/>
          <a:lstStyle/>
          <a:p>
            <a:r>
              <a:rPr lang="tr-TR" dirty="0" smtClean="0"/>
              <a:t>Bilimsel etik, yayın etiği</a:t>
            </a:r>
            <a:endParaRPr lang="tr-TR" dirty="0"/>
          </a:p>
        </p:txBody>
      </p:sp>
    </p:spTree>
    <p:extLst>
      <p:ext uri="{BB962C8B-B14F-4D97-AF65-F5344CB8AC3E}">
        <p14:creationId xmlns:p14="http://schemas.microsoft.com/office/powerpoint/2010/main" xmlns="" val="295005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p:txBody>
          <a:bodyPr>
            <a:normAutofit lnSpcReduction="10000"/>
          </a:bodyPr>
          <a:lstStyle/>
          <a:p>
            <a:r>
              <a:rPr lang="tr-TR" dirty="0" smtClean="0"/>
              <a:t>TÜBİTAK, </a:t>
            </a:r>
            <a:r>
              <a:rPr lang="tr-TR" dirty="0"/>
              <a:t>etik </a:t>
            </a:r>
            <a:r>
              <a:rPr lang="tr-TR" dirty="0" smtClean="0"/>
              <a:t>ihlalleri şöyle sıralar (akt. Uçak ve Birinci, 2008: 189-190):</a:t>
            </a:r>
            <a:endParaRPr lang="tr-TR" dirty="0"/>
          </a:p>
          <a:p>
            <a:pPr marL="0" indent="0">
              <a:buNone/>
            </a:pPr>
            <a:r>
              <a:rPr lang="tr-TR" dirty="0" smtClean="0"/>
              <a:t>«• </a:t>
            </a:r>
            <a:r>
              <a:rPr lang="tr-TR" i="1" dirty="0"/>
              <a:t>Uydurma (</a:t>
            </a:r>
            <a:r>
              <a:rPr lang="tr-TR" i="1" dirty="0" err="1"/>
              <a:t>fabrication</a:t>
            </a:r>
            <a:r>
              <a:rPr lang="tr-TR" i="1" dirty="0"/>
              <a:t>): </a:t>
            </a:r>
            <a:r>
              <a:rPr lang="tr-TR" dirty="0"/>
              <a:t>Araştırmada bulunmayan verileri </a:t>
            </a:r>
            <a:r>
              <a:rPr lang="tr-TR" dirty="0" smtClean="0"/>
              <a:t>üretmek, </a:t>
            </a:r>
            <a:r>
              <a:rPr lang="tr-TR" dirty="0" smtClean="0"/>
              <a:t>bunları rapor </a:t>
            </a:r>
            <a:r>
              <a:rPr lang="tr-TR" dirty="0"/>
              <a:t>etmek veya yayımlamak.</a:t>
            </a:r>
          </a:p>
          <a:p>
            <a:pPr marL="0" indent="0">
              <a:buNone/>
            </a:pPr>
            <a:r>
              <a:rPr lang="tr-TR" dirty="0"/>
              <a:t>• </a:t>
            </a:r>
            <a:r>
              <a:rPr lang="tr-TR" i="1" dirty="0" smtClean="0"/>
              <a:t>Çarpıtma </a:t>
            </a:r>
            <a:r>
              <a:rPr lang="tr-TR" i="1" dirty="0"/>
              <a:t>(</a:t>
            </a:r>
            <a:r>
              <a:rPr lang="tr-TR" i="1" dirty="0" err="1" smtClean="0"/>
              <a:t>falsification</a:t>
            </a:r>
            <a:r>
              <a:rPr lang="tr-TR" i="1" dirty="0"/>
              <a:t>): </a:t>
            </a:r>
            <a:r>
              <a:rPr lang="tr-TR" dirty="0"/>
              <a:t>Değişik </a:t>
            </a:r>
            <a:r>
              <a:rPr lang="tr-TR" dirty="0" smtClean="0"/>
              <a:t>sonuç </a:t>
            </a:r>
            <a:r>
              <a:rPr lang="tr-TR" dirty="0"/>
              <a:t>verebilecek şekilde araştırma </a:t>
            </a:r>
            <a:r>
              <a:rPr lang="tr-TR" dirty="0" smtClean="0"/>
              <a:t>materyalleri, cihazlar</a:t>
            </a:r>
            <a:r>
              <a:rPr lang="tr-TR" dirty="0"/>
              <a:t>, işlemler ve araştırma kayıtlarında değişiklik </a:t>
            </a:r>
            <a:r>
              <a:rPr lang="tr-TR" dirty="0" smtClean="0"/>
              <a:t>yapmak veya sonuçları </a:t>
            </a:r>
            <a:r>
              <a:rPr lang="tr-TR" dirty="0"/>
              <a:t>değiştirmek</a:t>
            </a:r>
            <a:r>
              <a:rPr lang="tr-TR" dirty="0" smtClean="0"/>
              <a:t>.</a:t>
            </a:r>
          </a:p>
          <a:p>
            <a:pPr marL="0" indent="0">
              <a:buNone/>
            </a:pPr>
            <a:r>
              <a:rPr lang="tr-TR" dirty="0" smtClean="0"/>
              <a:t>• </a:t>
            </a:r>
            <a:r>
              <a:rPr lang="tr-TR" i="1" dirty="0" smtClean="0"/>
              <a:t>Aşırma, intihal </a:t>
            </a:r>
            <a:r>
              <a:rPr lang="tr-TR" i="1" dirty="0"/>
              <a:t>(</a:t>
            </a:r>
            <a:r>
              <a:rPr lang="tr-TR" i="1" dirty="0" err="1"/>
              <a:t>plagiarism</a:t>
            </a:r>
            <a:r>
              <a:rPr lang="tr-TR" i="1" dirty="0"/>
              <a:t>): </a:t>
            </a:r>
            <a:r>
              <a:rPr lang="tr-TR" dirty="0"/>
              <a:t>Başkalarının metotlarını, verilerini, yazılarını ve </a:t>
            </a:r>
            <a:r>
              <a:rPr lang="tr-TR" dirty="0" smtClean="0"/>
              <a:t>şekillerini sahiplerine </a:t>
            </a:r>
            <a:r>
              <a:rPr lang="tr-TR" dirty="0"/>
              <a:t>atıf yapmadan kullanmak.</a:t>
            </a:r>
          </a:p>
          <a:p>
            <a:pPr marL="0" indent="0">
              <a:buNone/>
            </a:pPr>
            <a:r>
              <a:rPr lang="tr-TR" dirty="0"/>
              <a:t>• </a:t>
            </a:r>
            <a:r>
              <a:rPr lang="tr-TR" i="1" dirty="0" err="1"/>
              <a:t>Duplikasyon</a:t>
            </a:r>
            <a:r>
              <a:rPr lang="tr-TR" i="1" dirty="0"/>
              <a:t> (</a:t>
            </a:r>
            <a:r>
              <a:rPr lang="tr-TR" i="1" dirty="0" err="1"/>
              <a:t>duplication</a:t>
            </a:r>
            <a:r>
              <a:rPr lang="tr-TR" i="1" dirty="0"/>
              <a:t>): </a:t>
            </a:r>
            <a:r>
              <a:rPr lang="tr-TR" dirty="0"/>
              <a:t>Aynı araştırma </a:t>
            </a:r>
            <a:r>
              <a:rPr lang="tr-TR" dirty="0" smtClean="0"/>
              <a:t>sonuçlarını </a:t>
            </a:r>
            <a:r>
              <a:rPr lang="tr-TR" dirty="0"/>
              <a:t>birden fazla </a:t>
            </a:r>
            <a:r>
              <a:rPr lang="tr-TR" dirty="0" smtClean="0"/>
              <a:t>dergiye yayım için göndermek </a:t>
            </a:r>
            <a:r>
              <a:rPr lang="tr-TR" dirty="0"/>
              <a:t>veya yayımlamak.</a:t>
            </a:r>
          </a:p>
        </p:txBody>
      </p:sp>
      <p:sp>
        <p:nvSpPr>
          <p:cNvPr id="4" name="Unvan 3"/>
          <p:cNvSpPr>
            <a:spLocks noGrp="1"/>
          </p:cNvSpPr>
          <p:nvPr>
            <p:ph type="title"/>
          </p:nvPr>
        </p:nvSpPr>
        <p:spPr/>
        <p:txBody>
          <a:bodyPr/>
          <a:lstStyle/>
          <a:p>
            <a:r>
              <a:rPr lang="tr-TR" dirty="0" smtClean="0"/>
              <a:t>Bilimsel araştırma sürecinde etik ihlaller</a:t>
            </a:r>
            <a:endParaRPr lang="tr-TR" dirty="0"/>
          </a:p>
        </p:txBody>
      </p:sp>
    </p:spTree>
    <p:extLst>
      <p:ext uri="{BB962C8B-B14F-4D97-AF65-F5344CB8AC3E}">
        <p14:creationId xmlns:p14="http://schemas.microsoft.com/office/powerpoint/2010/main" xmlns="" val="1153000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marL="0" indent="0">
              <a:buNone/>
            </a:pPr>
            <a:r>
              <a:rPr lang="tr-TR" dirty="0"/>
              <a:t>• </a:t>
            </a:r>
            <a:r>
              <a:rPr lang="tr-TR" i="1" dirty="0"/>
              <a:t>Dilimleme (</a:t>
            </a:r>
            <a:r>
              <a:rPr lang="tr-TR" i="1" dirty="0" err="1"/>
              <a:t>Least</a:t>
            </a:r>
            <a:r>
              <a:rPr lang="tr-TR" i="1" dirty="0"/>
              <a:t> </a:t>
            </a:r>
            <a:r>
              <a:rPr lang="tr-TR" i="1" dirty="0" err="1"/>
              <a:t>Publishable</a:t>
            </a:r>
            <a:r>
              <a:rPr lang="tr-TR" i="1" dirty="0"/>
              <a:t> </a:t>
            </a:r>
            <a:r>
              <a:rPr lang="tr-TR" i="1" dirty="0" err="1"/>
              <a:t>Units</a:t>
            </a:r>
            <a:r>
              <a:rPr lang="tr-TR" i="1" dirty="0"/>
              <a:t>): </a:t>
            </a:r>
            <a:r>
              <a:rPr lang="tr-TR" dirty="0"/>
              <a:t>Bir araştırmanın </a:t>
            </a:r>
            <a:r>
              <a:rPr lang="tr-TR" dirty="0" smtClean="0"/>
              <a:t>sonuçlarını, araştırmanın bütünlüğünü </a:t>
            </a:r>
            <a:r>
              <a:rPr lang="tr-TR" dirty="0"/>
              <a:t>bozacak şekilde ve uygun olmayan </a:t>
            </a:r>
            <a:r>
              <a:rPr lang="tr-TR" dirty="0" smtClean="0"/>
              <a:t>biçimde ayırarak çok </a:t>
            </a:r>
            <a:r>
              <a:rPr lang="tr-TR" dirty="0"/>
              <a:t>sayıda yayın yapmak.</a:t>
            </a:r>
          </a:p>
          <a:p>
            <a:pPr marL="0" indent="0">
              <a:buNone/>
            </a:pPr>
            <a:r>
              <a:rPr lang="tr-TR" dirty="0"/>
              <a:t>• </a:t>
            </a:r>
            <a:r>
              <a:rPr lang="tr-TR" i="1" dirty="0"/>
              <a:t>Destek belirtmeme: </a:t>
            </a:r>
            <a:r>
              <a:rPr lang="tr-TR" dirty="0"/>
              <a:t>Desteklenerek </a:t>
            </a:r>
            <a:r>
              <a:rPr lang="tr-TR" dirty="0" smtClean="0"/>
              <a:t>yürütülen </a:t>
            </a:r>
            <a:r>
              <a:rPr lang="tr-TR" dirty="0"/>
              <a:t>araştırmaların </a:t>
            </a:r>
            <a:r>
              <a:rPr lang="tr-TR" dirty="0" smtClean="0"/>
              <a:t>sonuçlarını içeren </a:t>
            </a:r>
            <a:r>
              <a:rPr lang="tr-TR" dirty="0"/>
              <a:t>sunum ve yayınlarda destek veren kurum veya kuruluş </a:t>
            </a:r>
            <a:r>
              <a:rPr lang="tr-TR" dirty="0" smtClean="0"/>
              <a:t>desteğini belirtmemek.</a:t>
            </a:r>
          </a:p>
          <a:p>
            <a:pPr marL="0" indent="0">
              <a:buNone/>
            </a:pPr>
            <a:r>
              <a:rPr lang="tr-TR" dirty="0" smtClean="0"/>
              <a:t>• </a:t>
            </a:r>
            <a:r>
              <a:rPr lang="tr-TR" i="1" dirty="0"/>
              <a:t>Yazar adlarında değişiklik yapma: </a:t>
            </a:r>
            <a:r>
              <a:rPr lang="tr-TR" dirty="0"/>
              <a:t>Araştırma ve makalede ortak </a:t>
            </a:r>
            <a:r>
              <a:rPr lang="tr-TR" dirty="0" smtClean="0"/>
              <a:t>araştırıcı ve </a:t>
            </a:r>
            <a:r>
              <a:rPr lang="tr-TR" dirty="0"/>
              <a:t>yazarların yazılı </a:t>
            </a:r>
            <a:r>
              <a:rPr lang="tr-TR" dirty="0" smtClean="0"/>
              <a:t>görüş </a:t>
            </a:r>
            <a:r>
              <a:rPr lang="tr-TR" dirty="0"/>
              <a:t>birliği olmadan, araştırmada aktif katkısı </a:t>
            </a:r>
            <a:r>
              <a:rPr lang="tr-TR" dirty="0" smtClean="0"/>
              <a:t>bulunanların isimlerini çıkartmak </a:t>
            </a:r>
            <a:r>
              <a:rPr lang="tr-TR" dirty="0"/>
              <a:t>veya yazarlıkla bağdaşmayacak katkı </a:t>
            </a:r>
            <a:r>
              <a:rPr lang="tr-TR" dirty="0" smtClean="0"/>
              <a:t>nedeniyle yeni </a:t>
            </a:r>
            <a:r>
              <a:rPr lang="tr-TR" dirty="0"/>
              <a:t>yazarlar eklemek veya yazar sıralamasını değiştirmek</a:t>
            </a:r>
            <a:r>
              <a:rPr lang="tr-TR" dirty="0" smtClean="0"/>
              <a:t>.»</a:t>
            </a:r>
            <a:endParaRPr lang="tr-TR" dirty="0"/>
          </a:p>
        </p:txBody>
      </p:sp>
      <p:sp>
        <p:nvSpPr>
          <p:cNvPr id="2" name="Unvan 1"/>
          <p:cNvSpPr>
            <a:spLocks noGrp="1"/>
          </p:cNvSpPr>
          <p:nvPr>
            <p:ph type="title"/>
          </p:nvPr>
        </p:nvSpPr>
        <p:spPr/>
        <p:txBody>
          <a:bodyPr/>
          <a:lstStyle/>
          <a:p>
            <a:r>
              <a:rPr lang="tr-TR" dirty="0" smtClean="0"/>
              <a:t>Bilimsel araştırma sürecinde etik ihlaller</a:t>
            </a:r>
            <a:endParaRPr lang="tr-TR" dirty="0"/>
          </a:p>
        </p:txBody>
      </p:sp>
    </p:spTree>
    <p:extLst>
      <p:ext uri="{BB962C8B-B14F-4D97-AF65-F5344CB8AC3E}">
        <p14:creationId xmlns:p14="http://schemas.microsoft.com/office/powerpoint/2010/main" xmlns="" val="2040238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buNone/>
            </a:pPr>
            <a:r>
              <a:rPr lang="tr-TR" dirty="0" smtClean="0"/>
              <a:t>Diğer etik ihlaller (İnci, 2009: 79):</a:t>
            </a:r>
          </a:p>
          <a:p>
            <a:pPr marL="0" indent="0">
              <a:buNone/>
            </a:pPr>
            <a:r>
              <a:rPr lang="tr-TR" dirty="0" smtClean="0"/>
              <a:t>•</a:t>
            </a:r>
            <a:r>
              <a:rPr lang="tr-TR" i="1" dirty="0" smtClean="0"/>
              <a:t>Taraflı kaynak </a:t>
            </a:r>
            <a:r>
              <a:rPr lang="tr-TR" i="1" dirty="0" smtClean="0"/>
              <a:t>seçimi</a:t>
            </a:r>
            <a:endParaRPr lang="tr-TR" dirty="0" smtClean="0"/>
          </a:p>
          <a:p>
            <a:pPr marL="0" indent="0">
              <a:buNone/>
            </a:pPr>
            <a:r>
              <a:rPr lang="tr-TR" dirty="0" smtClean="0"/>
              <a:t>•</a:t>
            </a:r>
            <a:r>
              <a:rPr lang="tr-TR" dirty="0"/>
              <a:t> </a:t>
            </a:r>
            <a:r>
              <a:rPr lang="tr-TR" i="1" dirty="0" smtClean="0"/>
              <a:t>Taraflı </a:t>
            </a:r>
            <a:r>
              <a:rPr lang="tr-TR" i="1" dirty="0" smtClean="0"/>
              <a:t>yayın</a:t>
            </a:r>
            <a:endParaRPr lang="tr-TR" dirty="0"/>
          </a:p>
        </p:txBody>
      </p:sp>
      <p:sp>
        <p:nvSpPr>
          <p:cNvPr id="2" name="Unvan 1"/>
          <p:cNvSpPr>
            <a:spLocks noGrp="1"/>
          </p:cNvSpPr>
          <p:nvPr>
            <p:ph type="title"/>
          </p:nvPr>
        </p:nvSpPr>
        <p:spPr/>
        <p:txBody>
          <a:bodyPr/>
          <a:lstStyle/>
          <a:p>
            <a:r>
              <a:rPr lang="tr-TR" dirty="0" smtClean="0"/>
              <a:t>Diğer etik ihlaller</a:t>
            </a:r>
            <a:endParaRPr lang="tr-TR" dirty="0"/>
          </a:p>
        </p:txBody>
      </p:sp>
    </p:spTree>
    <p:extLst>
      <p:ext uri="{BB962C8B-B14F-4D97-AF65-F5344CB8AC3E}">
        <p14:creationId xmlns:p14="http://schemas.microsoft.com/office/powerpoint/2010/main" xmlns="" val="2656209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10000"/>
          </a:bodyPr>
          <a:lstStyle/>
          <a:p>
            <a:pPr marL="0" indent="0">
              <a:buNone/>
            </a:pPr>
            <a:r>
              <a:rPr lang="tr-TR" dirty="0" smtClean="0"/>
              <a:t>TDK, intihali şöyle tanımlamaktadır: “</a:t>
            </a:r>
            <a:r>
              <a:rPr lang="tr-TR" i="1" dirty="0"/>
              <a:t>B</a:t>
            </a:r>
            <a:r>
              <a:rPr lang="tr-TR" i="1" dirty="0" smtClean="0"/>
              <a:t>aşkalarının </a:t>
            </a:r>
            <a:r>
              <a:rPr lang="tr-TR" i="1" dirty="0"/>
              <a:t>yazılarından </a:t>
            </a:r>
            <a:r>
              <a:rPr lang="tr-TR" i="1" dirty="0" smtClean="0"/>
              <a:t>bölümler, </a:t>
            </a:r>
            <a:r>
              <a:rPr lang="tr-TR" i="1" dirty="0"/>
              <a:t>dizeler alıp kendisininmiş gibi </a:t>
            </a:r>
            <a:r>
              <a:rPr lang="tr-TR" i="1" dirty="0" smtClean="0"/>
              <a:t>gösterme veya </a:t>
            </a:r>
            <a:r>
              <a:rPr lang="tr-TR" i="1" dirty="0"/>
              <a:t>başkalarının konularını benimseyip değişik bicimde </a:t>
            </a:r>
            <a:r>
              <a:rPr lang="tr-TR" i="1" dirty="0" smtClean="0"/>
              <a:t>anlatma</a:t>
            </a:r>
            <a:r>
              <a:rPr lang="tr-TR" dirty="0" smtClean="0"/>
              <a:t>” (</a:t>
            </a:r>
            <a:r>
              <a:rPr lang="tr-TR" dirty="0"/>
              <a:t>akt. Uçak ve Birinci, 2008: </a:t>
            </a:r>
            <a:r>
              <a:rPr lang="tr-TR" dirty="0" smtClean="0"/>
              <a:t>190).</a:t>
            </a:r>
          </a:p>
          <a:p>
            <a:pPr marL="0" indent="0">
              <a:buNone/>
            </a:pPr>
            <a:r>
              <a:rPr lang="tr-TR" dirty="0" smtClean="0"/>
              <a:t>İntihali diğer etik ihlallerden ayıran merkezinde atıf meselesinin olmasıdır. </a:t>
            </a:r>
            <a:r>
              <a:rPr lang="tr-TR" dirty="0"/>
              <a:t>Ancak intihal sadece yararlanılan kaynağa atıf yapılmaması olarak </a:t>
            </a:r>
            <a:r>
              <a:rPr lang="tr-TR" dirty="0" smtClean="0"/>
              <a:t>da algılanmamalıdır. İntihal kaynak göstermeden de kaynak göstererek de yapılabilir (191).</a:t>
            </a:r>
            <a:endParaRPr lang="tr-TR" dirty="0"/>
          </a:p>
          <a:p>
            <a:pPr marL="0" indent="0">
              <a:buNone/>
            </a:pPr>
            <a:r>
              <a:rPr lang="tr-TR" dirty="0" smtClean="0"/>
              <a:t>«• </a:t>
            </a:r>
            <a:r>
              <a:rPr lang="tr-TR" i="1" dirty="0"/>
              <a:t>Hayalet Yazar </a:t>
            </a:r>
            <a:r>
              <a:rPr lang="tr-TR" dirty="0"/>
              <a:t>(</a:t>
            </a:r>
            <a:r>
              <a:rPr lang="tr-TR" i="1" dirty="0" err="1"/>
              <a:t>The</a:t>
            </a:r>
            <a:r>
              <a:rPr lang="tr-TR" i="1" dirty="0"/>
              <a:t> </a:t>
            </a:r>
            <a:r>
              <a:rPr lang="tr-TR" i="1" dirty="0" err="1"/>
              <a:t>ghost</a:t>
            </a:r>
            <a:r>
              <a:rPr lang="tr-TR" i="1" dirty="0"/>
              <a:t> </a:t>
            </a:r>
            <a:r>
              <a:rPr lang="tr-TR" i="1" dirty="0" err="1"/>
              <a:t>writer</a:t>
            </a:r>
            <a:r>
              <a:rPr lang="tr-TR" dirty="0"/>
              <a:t>): Bir başka kaynaktan kelime kelime </a:t>
            </a:r>
            <a:r>
              <a:rPr lang="tr-TR" dirty="0" smtClean="0"/>
              <a:t>tüm bilgiyi </a:t>
            </a:r>
            <a:r>
              <a:rPr lang="tr-TR" dirty="0"/>
              <a:t>almak.</a:t>
            </a:r>
          </a:p>
          <a:p>
            <a:pPr marL="0" indent="0">
              <a:buNone/>
            </a:pPr>
            <a:r>
              <a:rPr lang="tr-TR" dirty="0"/>
              <a:t>• </a:t>
            </a:r>
            <a:r>
              <a:rPr lang="tr-TR" i="1" dirty="0"/>
              <a:t>Mevcut Yazı </a:t>
            </a:r>
            <a:r>
              <a:rPr lang="tr-TR" dirty="0"/>
              <a:t>(</a:t>
            </a:r>
            <a:r>
              <a:rPr lang="tr-TR" i="1" dirty="0" err="1"/>
              <a:t>The</a:t>
            </a:r>
            <a:r>
              <a:rPr lang="tr-TR" i="1" dirty="0"/>
              <a:t> </a:t>
            </a:r>
            <a:r>
              <a:rPr lang="tr-TR" i="1" dirty="0" err="1"/>
              <a:t>potluck</a:t>
            </a:r>
            <a:r>
              <a:rPr lang="tr-TR" i="1" dirty="0"/>
              <a:t> </a:t>
            </a:r>
            <a:r>
              <a:rPr lang="tr-TR" i="1" dirty="0" err="1"/>
              <a:t>paper</a:t>
            </a:r>
            <a:r>
              <a:rPr lang="tr-TR" dirty="0"/>
              <a:t>): Pek </a:t>
            </a:r>
            <a:r>
              <a:rPr lang="tr-TR" dirty="0" smtClean="0"/>
              <a:t>çok </a:t>
            </a:r>
            <a:r>
              <a:rPr lang="tr-TR" dirty="0"/>
              <a:t>kaynaktan alarak kendine ait </a:t>
            </a:r>
            <a:r>
              <a:rPr lang="tr-TR" dirty="0" smtClean="0"/>
              <a:t>gibi göstermek.</a:t>
            </a:r>
            <a:endParaRPr lang="tr-TR" dirty="0"/>
          </a:p>
          <a:p>
            <a:endParaRPr lang="tr-TR" dirty="0"/>
          </a:p>
        </p:txBody>
      </p:sp>
      <p:sp>
        <p:nvSpPr>
          <p:cNvPr id="2" name="Unvan 1"/>
          <p:cNvSpPr>
            <a:spLocks noGrp="1"/>
          </p:cNvSpPr>
          <p:nvPr>
            <p:ph type="title"/>
          </p:nvPr>
        </p:nvSpPr>
        <p:spPr/>
        <p:txBody>
          <a:bodyPr/>
          <a:lstStyle/>
          <a:p>
            <a:r>
              <a:rPr lang="tr-TR" dirty="0" smtClean="0"/>
              <a:t>İntihal nedir?</a:t>
            </a:r>
            <a:endParaRPr lang="tr-TR" dirty="0"/>
          </a:p>
        </p:txBody>
      </p:sp>
    </p:spTree>
    <p:extLst>
      <p:ext uri="{BB962C8B-B14F-4D97-AF65-F5344CB8AC3E}">
        <p14:creationId xmlns:p14="http://schemas.microsoft.com/office/powerpoint/2010/main" xmlns="" val="3747259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marL="0" indent="0">
              <a:buNone/>
            </a:pPr>
            <a:r>
              <a:rPr lang="tr-TR" dirty="0"/>
              <a:t>• </a:t>
            </a:r>
            <a:r>
              <a:rPr lang="tr-TR" i="1" dirty="0"/>
              <a:t>Zayıf / Yetersiz Gizleme (Kılık Değiştirme Saklama) </a:t>
            </a:r>
            <a:r>
              <a:rPr lang="tr-TR" dirty="0"/>
              <a:t>(</a:t>
            </a:r>
            <a:r>
              <a:rPr lang="tr-TR" i="1" dirty="0" err="1"/>
              <a:t>The</a:t>
            </a:r>
            <a:r>
              <a:rPr lang="tr-TR" i="1" dirty="0"/>
              <a:t> </a:t>
            </a:r>
            <a:r>
              <a:rPr lang="tr-TR" i="1" dirty="0" err="1"/>
              <a:t>poor</a:t>
            </a:r>
            <a:r>
              <a:rPr lang="tr-TR" i="1" dirty="0"/>
              <a:t> </a:t>
            </a:r>
            <a:r>
              <a:rPr lang="tr-TR" i="1" dirty="0" err="1"/>
              <a:t>disguise</a:t>
            </a:r>
            <a:r>
              <a:rPr lang="tr-TR" dirty="0"/>
              <a:t>): Paragraf </a:t>
            </a:r>
            <a:r>
              <a:rPr lang="tr-TR" dirty="0" smtClean="0"/>
              <a:t>içindeki </a:t>
            </a:r>
            <a:r>
              <a:rPr lang="tr-TR" dirty="0"/>
              <a:t>anahtar kelimeleri değiştirerek gizlemek.</a:t>
            </a:r>
          </a:p>
          <a:p>
            <a:pPr marL="0" indent="0">
              <a:buNone/>
            </a:pPr>
            <a:r>
              <a:rPr lang="tr-TR" dirty="0"/>
              <a:t>• </a:t>
            </a:r>
            <a:r>
              <a:rPr lang="tr-TR" i="1" dirty="0"/>
              <a:t>Kendinden Aşırma (</a:t>
            </a:r>
            <a:r>
              <a:rPr lang="tr-TR" i="1" dirty="0" err="1"/>
              <a:t>The</a:t>
            </a:r>
            <a:r>
              <a:rPr lang="tr-TR" i="1" dirty="0"/>
              <a:t> self-</a:t>
            </a:r>
            <a:r>
              <a:rPr lang="tr-TR" i="1" dirty="0" err="1"/>
              <a:t>stealer</a:t>
            </a:r>
            <a:r>
              <a:rPr lang="tr-TR" dirty="0"/>
              <a:t>): Kendisine ait </a:t>
            </a:r>
            <a:r>
              <a:rPr lang="tr-TR" dirty="0" smtClean="0"/>
              <a:t>önceki </a:t>
            </a:r>
            <a:r>
              <a:rPr lang="tr-TR" dirty="0"/>
              <a:t>bir çalışmadan aynen almak.</a:t>
            </a:r>
          </a:p>
          <a:p>
            <a:pPr marL="0" indent="0">
              <a:buNone/>
            </a:pPr>
            <a:r>
              <a:rPr lang="tr-TR" dirty="0"/>
              <a:t>• </a:t>
            </a:r>
            <a:r>
              <a:rPr lang="tr-TR" i="1" dirty="0"/>
              <a:t>Fotokopi (</a:t>
            </a:r>
            <a:r>
              <a:rPr lang="tr-TR" i="1" dirty="0" err="1"/>
              <a:t>The</a:t>
            </a:r>
            <a:r>
              <a:rPr lang="tr-TR" i="1" dirty="0"/>
              <a:t> </a:t>
            </a:r>
            <a:r>
              <a:rPr lang="tr-TR" i="1" dirty="0" err="1"/>
              <a:t>Photocopy</a:t>
            </a:r>
            <a:r>
              <a:rPr lang="tr-TR" i="1" dirty="0"/>
              <a:t>): </a:t>
            </a:r>
            <a:r>
              <a:rPr lang="tr-TR" dirty="0"/>
              <a:t>Belli bir kaynaktan </a:t>
            </a:r>
            <a:r>
              <a:rPr lang="tr-TR" dirty="0" smtClean="0"/>
              <a:t>hiç </a:t>
            </a:r>
            <a:r>
              <a:rPr lang="tr-TR" dirty="0"/>
              <a:t>bir değişiklik yapmadan bir </a:t>
            </a:r>
            <a:r>
              <a:rPr lang="tr-TR" dirty="0" smtClean="0"/>
              <a:t>bölümü almak</a:t>
            </a:r>
            <a:r>
              <a:rPr lang="tr-TR" dirty="0"/>
              <a:t>.</a:t>
            </a:r>
          </a:p>
          <a:p>
            <a:pPr marL="0" indent="0">
              <a:buNone/>
            </a:pPr>
            <a:r>
              <a:rPr lang="en-US" dirty="0"/>
              <a:t>• </a:t>
            </a:r>
            <a:r>
              <a:rPr lang="en-US" i="1" dirty="0" err="1"/>
              <a:t>Emek</a:t>
            </a:r>
            <a:r>
              <a:rPr lang="en-US" i="1" dirty="0"/>
              <a:t> </a:t>
            </a:r>
            <a:r>
              <a:rPr lang="en-US" i="1" dirty="0" err="1"/>
              <a:t>Tembelliği</a:t>
            </a:r>
            <a:r>
              <a:rPr lang="en-US" i="1" dirty="0"/>
              <a:t> (The Labor of Laziness): </a:t>
            </a:r>
            <a:r>
              <a:rPr lang="en-US" dirty="0" err="1" smtClean="0"/>
              <a:t>Orijinal</a:t>
            </a:r>
            <a:r>
              <a:rPr lang="tr-TR" dirty="0" smtClean="0"/>
              <a:t> ç</a:t>
            </a:r>
            <a:r>
              <a:rPr lang="en-US" dirty="0" err="1" smtClean="0"/>
              <a:t>alı</a:t>
            </a:r>
            <a:r>
              <a:rPr lang="tr-TR" dirty="0" smtClean="0"/>
              <a:t>ş</a:t>
            </a:r>
            <a:r>
              <a:rPr lang="en-US" dirty="0" smtClean="0"/>
              <a:t>ma </a:t>
            </a:r>
            <a:r>
              <a:rPr lang="en-US" dirty="0" err="1" smtClean="0"/>
              <a:t>i</a:t>
            </a:r>
            <a:r>
              <a:rPr lang="tr-TR" dirty="0" err="1" smtClean="0"/>
              <a:t>çi</a:t>
            </a:r>
            <a:r>
              <a:rPr lang="en-US" dirty="0" smtClean="0"/>
              <a:t>n </a:t>
            </a:r>
            <a:r>
              <a:rPr lang="tr-TR" dirty="0" err="1" smtClean="0"/>
              <a:t>ça</a:t>
            </a:r>
            <a:r>
              <a:rPr lang="en-US" dirty="0" err="1" smtClean="0"/>
              <a:t>ba</a:t>
            </a:r>
            <a:r>
              <a:rPr lang="en-US" dirty="0" smtClean="0"/>
              <a:t> </a:t>
            </a:r>
            <a:r>
              <a:rPr lang="en-US" dirty="0" err="1" smtClean="0"/>
              <a:t>sarf</a:t>
            </a:r>
            <a:r>
              <a:rPr lang="tr-TR" dirty="0" smtClean="0"/>
              <a:t> </a:t>
            </a:r>
            <a:r>
              <a:rPr lang="en-US" dirty="0" err="1" smtClean="0"/>
              <a:t>etmek</a:t>
            </a:r>
            <a:r>
              <a:rPr lang="tr-TR" dirty="0" smtClean="0"/>
              <a:t> </a:t>
            </a:r>
            <a:r>
              <a:rPr lang="tr-TR" dirty="0"/>
              <a:t>yerine </a:t>
            </a:r>
            <a:r>
              <a:rPr lang="tr-TR" dirty="0" smtClean="0"/>
              <a:t>çalışmanın büyük </a:t>
            </a:r>
            <a:r>
              <a:rPr lang="tr-TR" dirty="0"/>
              <a:t>bir kısmını başka kaynaklardan alıntılarla </a:t>
            </a:r>
            <a:r>
              <a:rPr lang="tr-TR" dirty="0" smtClean="0"/>
              <a:t>doldurmak» (</a:t>
            </a:r>
            <a:r>
              <a:rPr lang="tr-TR" dirty="0"/>
              <a:t>akt. Uçak ve Birinci, 2008: </a:t>
            </a:r>
            <a:r>
              <a:rPr lang="tr-TR" dirty="0" smtClean="0"/>
              <a:t>191).</a:t>
            </a:r>
            <a:endParaRPr lang="tr-TR" dirty="0"/>
          </a:p>
          <a:p>
            <a:pPr marL="0" indent="0">
              <a:buNone/>
            </a:pPr>
            <a:endParaRPr lang="tr-TR" dirty="0"/>
          </a:p>
        </p:txBody>
      </p:sp>
      <p:sp>
        <p:nvSpPr>
          <p:cNvPr id="2" name="Unvan 1"/>
          <p:cNvSpPr>
            <a:spLocks noGrp="1"/>
          </p:cNvSpPr>
          <p:nvPr>
            <p:ph type="title"/>
          </p:nvPr>
        </p:nvSpPr>
        <p:spPr/>
        <p:txBody>
          <a:bodyPr/>
          <a:lstStyle/>
          <a:p>
            <a:r>
              <a:rPr lang="tr-TR" dirty="0" smtClean="0"/>
              <a:t>Kaynak göstermeden yapılan intihaller</a:t>
            </a:r>
            <a:endParaRPr lang="tr-TR" dirty="0"/>
          </a:p>
        </p:txBody>
      </p:sp>
    </p:spTree>
    <p:extLst>
      <p:ext uri="{BB962C8B-B14F-4D97-AF65-F5344CB8AC3E}">
        <p14:creationId xmlns:p14="http://schemas.microsoft.com/office/powerpoint/2010/main" xmlns="" val="1790689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dirty="0"/>
              <a:t>Kaynak </a:t>
            </a:r>
            <a:r>
              <a:rPr lang="tr-TR" dirty="0" smtClean="0"/>
              <a:t>göstererek </a:t>
            </a:r>
            <a:r>
              <a:rPr lang="tr-TR" dirty="0"/>
              <a:t>yapılan intihaller ise şunlardır</a:t>
            </a:r>
            <a:r>
              <a:rPr lang="tr-TR" dirty="0" smtClean="0"/>
              <a:t>:</a:t>
            </a:r>
          </a:p>
          <a:p>
            <a:pPr>
              <a:buNone/>
            </a:pPr>
            <a:endParaRPr lang="tr-TR" dirty="0"/>
          </a:p>
          <a:p>
            <a:pPr marL="0" indent="0">
              <a:buNone/>
            </a:pPr>
            <a:r>
              <a:rPr lang="tr-TR" dirty="0" smtClean="0"/>
              <a:t>• </a:t>
            </a:r>
            <a:r>
              <a:rPr lang="tr-TR" dirty="0"/>
              <a:t>Unutulan </a:t>
            </a:r>
            <a:r>
              <a:rPr lang="tr-TR" dirty="0" smtClean="0"/>
              <a:t>Dipnot</a:t>
            </a:r>
            <a:endParaRPr lang="tr-TR" dirty="0"/>
          </a:p>
          <a:p>
            <a:pPr marL="0" indent="0">
              <a:buNone/>
            </a:pPr>
            <a:r>
              <a:rPr lang="tr-TR" dirty="0"/>
              <a:t>• Yanlış Bilgilendirme </a:t>
            </a:r>
            <a:endParaRPr lang="tr-TR" dirty="0" smtClean="0"/>
          </a:p>
          <a:p>
            <a:pPr marL="0" indent="0">
              <a:buNone/>
            </a:pPr>
            <a:r>
              <a:rPr lang="tr-TR" dirty="0" smtClean="0"/>
              <a:t>• Fazla Mükemmel Alıntı </a:t>
            </a:r>
            <a:endParaRPr lang="tr-TR" dirty="0"/>
          </a:p>
          <a:p>
            <a:pPr marL="0" indent="0">
              <a:buNone/>
            </a:pPr>
            <a:r>
              <a:rPr lang="tr-TR" dirty="0"/>
              <a:t>• Becerikli Atıf </a:t>
            </a:r>
            <a:r>
              <a:rPr lang="tr-TR" dirty="0" smtClean="0"/>
              <a:t>Yapma</a:t>
            </a:r>
            <a:endParaRPr lang="tr-TR" dirty="0"/>
          </a:p>
          <a:p>
            <a:pPr marL="0" indent="0">
              <a:buNone/>
            </a:pPr>
            <a:r>
              <a:rPr lang="tr-TR" dirty="0" smtClean="0"/>
              <a:t>• Mükemmel Suç </a:t>
            </a:r>
            <a:r>
              <a:rPr lang="tr-TR" dirty="0" smtClean="0"/>
              <a:t> </a:t>
            </a:r>
            <a:r>
              <a:rPr lang="tr-TR" dirty="0" smtClean="0"/>
              <a:t>(akt</a:t>
            </a:r>
            <a:r>
              <a:rPr lang="tr-TR" dirty="0"/>
              <a:t>. Uçak ve Birinci, 2008: </a:t>
            </a:r>
            <a:r>
              <a:rPr lang="tr-TR" dirty="0" smtClean="0"/>
              <a:t>192). </a:t>
            </a:r>
            <a:endParaRPr lang="tr-TR" dirty="0"/>
          </a:p>
        </p:txBody>
      </p:sp>
      <p:sp>
        <p:nvSpPr>
          <p:cNvPr id="2" name="Unvan 1"/>
          <p:cNvSpPr>
            <a:spLocks noGrp="1"/>
          </p:cNvSpPr>
          <p:nvPr>
            <p:ph type="title"/>
          </p:nvPr>
        </p:nvSpPr>
        <p:spPr/>
        <p:txBody>
          <a:bodyPr/>
          <a:lstStyle/>
          <a:p>
            <a:r>
              <a:rPr lang="tr-TR" dirty="0" smtClean="0"/>
              <a:t>Kaynak göstererek yapılan intihaller</a:t>
            </a:r>
            <a:endParaRPr lang="tr-TR" dirty="0"/>
          </a:p>
        </p:txBody>
      </p:sp>
    </p:spTree>
    <p:extLst>
      <p:ext uri="{BB962C8B-B14F-4D97-AF65-F5344CB8AC3E}">
        <p14:creationId xmlns:p14="http://schemas.microsoft.com/office/powerpoint/2010/main" xmlns="" val="37712437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1102</TotalTime>
  <Words>798</Words>
  <Application>Microsoft Office PowerPoint</Application>
  <PresentationFormat>Özel</PresentationFormat>
  <Paragraphs>65</Paragraphs>
  <Slides>15</Slides>
  <Notes>0</Notes>
  <HiddenSlides>0</HiddenSlides>
  <MMClips>0</MMClips>
  <ScaleCrop>false</ScaleCrop>
  <HeadingPairs>
    <vt:vector size="4" baseType="variant">
      <vt:variant>
        <vt:lpstr>Tema</vt:lpstr>
      </vt:variant>
      <vt:variant>
        <vt:i4>1</vt:i4>
      </vt:variant>
      <vt:variant>
        <vt:lpstr>Slayt Başlıkları</vt:lpstr>
      </vt:variant>
      <vt:variant>
        <vt:i4>15</vt:i4>
      </vt:variant>
    </vt:vector>
  </HeadingPairs>
  <TitlesOfParts>
    <vt:vector size="16" baseType="lpstr">
      <vt:lpstr>Kalabalık</vt:lpstr>
      <vt:lpstr>Sosyal Bilimlerde Araştırma Yöntemleri-II</vt:lpstr>
      <vt:lpstr>Etik, bilimsel etik</vt:lpstr>
      <vt:lpstr>Bilimsel etik, yayın etiği</vt:lpstr>
      <vt:lpstr>Bilimsel araştırma sürecinde etik ihlaller</vt:lpstr>
      <vt:lpstr>Bilimsel araştırma sürecinde etik ihlaller</vt:lpstr>
      <vt:lpstr>Diğer etik ihlaller</vt:lpstr>
      <vt:lpstr>İntihal nedir?</vt:lpstr>
      <vt:lpstr>Kaynak göstermeden yapılan intihaller</vt:lpstr>
      <vt:lpstr>Kaynak göstererek yapılan intihaller</vt:lpstr>
      <vt:lpstr>İntihal</vt:lpstr>
      <vt:lpstr>İntihal tespit araçları </vt:lpstr>
      <vt:lpstr>Slayt 12</vt:lpstr>
      <vt:lpstr>Slayt 13</vt:lpstr>
      <vt:lpstr>Slayt 14</vt:lpstr>
      <vt:lpstr>Yararlanılan kaynaklar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Methods in Social Sciences-II</dc:title>
  <dc:creator>Çağla Kubilay</dc:creator>
  <cp:lastModifiedBy>CAGLA KUBILAY</cp:lastModifiedBy>
  <cp:revision>55</cp:revision>
  <dcterms:created xsi:type="dcterms:W3CDTF">2019-03-10T12:28:32Z</dcterms:created>
  <dcterms:modified xsi:type="dcterms:W3CDTF">2020-02-04T11:11:25Z</dcterms:modified>
</cp:coreProperties>
</file>