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snapToGrid="0">
      <p:cViewPr varScale="1">
        <p:scale>
          <a:sx n="54" d="100"/>
          <a:sy n="54" d="100"/>
        </p:scale>
        <p:origin x="84"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7AD4B6EF-ED6B-4767-BEE7-A80EB82EA9CD}"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1187197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7AD4B6EF-ED6B-4767-BEE7-A80EB82EA9CD}"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27366026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7AD4B6EF-ED6B-4767-BEE7-A80EB82EA9CD}"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F0C80BC-9A5E-44BF-9FFB-2DA443FCA4C6}"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273888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7AD4B6EF-ED6B-4767-BEE7-A80EB82EA9CD}"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7330897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7AD4B6EF-ED6B-4767-BEE7-A80EB82EA9CD}"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F0C80BC-9A5E-44BF-9FFB-2DA443FCA4C6}"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096031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7AD4B6EF-ED6B-4767-BEE7-A80EB82EA9CD}"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24283485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AD4B6EF-ED6B-4767-BEE7-A80EB82EA9CD}"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1342979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AD4B6EF-ED6B-4767-BEE7-A80EB82EA9CD}"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571461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AD4B6EF-ED6B-4767-BEE7-A80EB82EA9CD}"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25758844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7AD4B6EF-ED6B-4767-BEE7-A80EB82EA9CD}"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36531989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7AD4B6EF-ED6B-4767-BEE7-A80EB82EA9CD}"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20983031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7AD4B6EF-ED6B-4767-BEE7-A80EB82EA9CD}" type="datetimeFigureOut">
              <a:rPr lang="tr-TR" smtClean="0"/>
              <a:t>9.03.2021</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40130177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7AD4B6EF-ED6B-4767-BEE7-A80EB82EA9CD}" type="datetimeFigureOut">
              <a:rPr lang="tr-TR" smtClean="0"/>
              <a:t>9.03.2021</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3564411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D4B6EF-ED6B-4767-BEE7-A80EB82EA9CD}" type="datetimeFigureOut">
              <a:rPr lang="tr-TR" smtClean="0"/>
              <a:t>9.03.2021</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12403576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AD4B6EF-ED6B-4767-BEE7-A80EB82EA9CD}"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2626481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AD4B6EF-ED6B-4767-BEE7-A80EB82EA9CD}"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F0C80BC-9A5E-44BF-9FFB-2DA443FCA4C6}" type="slidenum">
              <a:rPr lang="tr-TR" smtClean="0"/>
              <a:t>‹#›</a:t>
            </a:fld>
            <a:endParaRPr lang="tr-TR"/>
          </a:p>
        </p:txBody>
      </p:sp>
    </p:spTree>
    <p:extLst>
      <p:ext uri="{BB962C8B-B14F-4D97-AF65-F5344CB8AC3E}">
        <p14:creationId xmlns:p14="http://schemas.microsoft.com/office/powerpoint/2010/main" val="23844359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7AD4B6EF-ED6B-4767-BEE7-A80EB82EA9CD}" type="datetimeFigureOut">
              <a:rPr lang="tr-TR" smtClean="0"/>
              <a:t>9.03.2021</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3F0C80BC-9A5E-44BF-9FFB-2DA443FCA4C6}" type="slidenum">
              <a:rPr lang="tr-TR" smtClean="0"/>
              <a:t>‹#›</a:t>
            </a:fld>
            <a:endParaRPr lang="tr-TR"/>
          </a:p>
        </p:txBody>
      </p:sp>
    </p:spTree>
    <p:extLst>
      <p:ext uri="{BB962C8B-B14F-4D97-AF65-F5344CB8AC3E}">
        <p14:creationId xmlns:p14="http://schemas.microsoft.com/office/powerpoint/2010/main" val="34332471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fontScale="90000"/>
          </a:bodyPr>
          <a:lstStyle/>
          <a:p>
            <a:r>
              <a:rPr lang="tr-TR" dirty="0" smtClean="0"/>
              <a:t>HLK 324</a:t>
            </a:r>
            <a:br>
              <a:rPr lang="tr-TR" dirty="0" smtClean="0"/>
            </a:br>
            <a:r>
              <a:rPr lang="tr-TR" dirty="0" smtClean="0"/>
              <a:t>KÜLTÜREL MİRAS VE MÜZECİLİK</a:t>
            </a:r>
            <a:endParaRPr lang="tr-TR" dirty="0"/>
          </a:p>
        </p:txBody>
      </p:sp>
      <p:sp>
        <p:nvSpPr>
          <p:cNvPr id="3" name="2 Alt Başlık"/>
          <p:cNvSpPr>
            <a:spLocks noGrp="1"/>
          </p:cNvSpPr>
          <p:nvPr>
            <p:ph type="subTitle" idx="1"/>
          </p:nvPr>
        </p:nvSpPr>
        <p:spPr/>
        <p:txBody>
          <a:bodyPr/>
          <a:lstStyle/>
          <a:p>
            <a:endParaRPr lang="tr-TR"/>
          </a:p>
        </p:txBody>
      </p:sp>
    </p:spTree>
    <p:extLst>
      <p:ext uri="{BB962C8B-B14F-4D97-AF65-F5344CB8AC3E}">
        <p14:creationId xmlns:p14="http://schemas.microsoft.com/office/powerpoint/2010/main" val="1048134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1 Başlık"/>
          <p:cNvSpPr>
            <a:spLocks noGrp="1"/>
          </p:cNvSpPr>
          <p:nvPr>
            <p:ph type="ctrTitle"/>
          </p:nvPr>
        </p:nvSpPr>
        <p:spPr>
          <a:xfrm>
            <a:off x="1981200" y="1506539"/>
            <a:ext cx="8229600" cy="1470025"/>
          </a:xfrm>
        </p:spPr>
        <p:txBody>
          <a:bodyPr>
            <a:normAutofit fontScale="90000"/>
          </a:bodyPr>
          <a:lstStyle/>
          <a:p>
            <a:pPr>
              <a:defRPr/>
            </a:pPr>
            <a:r>
              <a:rPr lang="tr-TR" dirty="0" smtClean="0"/>
              <a:t/>
            </a:r>
            <a:br>
              <a:rPr lang="tr-TR" dirty="0" smtClean="0"/>
            </a:br>
            <a:r>
              <a:rPr lang="tr-TR" dirty="0" smtClean="0"/>
              <a:t>MÜZE </a:t>
            </a:r>
            <a:r>
              <a:rPr lang="tr-TR" dirty="0" smtClean="0"/>
              <a:t>NEDİR?</a:t>
            </a:r>
            <a:br>
              <a:rPr lang="tr-TR" dirty="0" smtClean="0"/>
            </a:br>
            <a:r>
              <a:rPr lang="tr-TR" dirty="0" smtClean="0"/>
              <a:t>MÜZECİLİK TARİHİNE GENEL BİR BAKIŞ</a:t>
            </a:r>
          </a:p>
        </p:txBody>
      </p:sp>
    </p:spTree>
    <p:extLst>
      <p:ext uri="{BB962C8B-B14F-4D97-AF65-F5344CB8AC3E}">
        <p14:creationId xmlns:p14="http://schemas.microsoft.com/office/powerpoint/2010/main" val="11168769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1 Başlık"/>
          <p:cNvSpPr>
            <a:spLocks noGrp="1"/>
          </p:cNvSpPr>
          <p:nvPr>
            <p:ph type="title"/>
          </p:nvPr>
        </p:nvSpPr>
        <p:spPr>
          <a:xfrm>
            <a:off x="2351088" y="333375"/>
            <a:ext cx="7772400" cy="1143000"/>
          </a:xfrm>
        </p:spPr>
        <p:txBody>
          <a:bodyPr/>
          <a:lstStyle/>
          <a:p>
            <a:pPr eaLnBrk="1" hangingPunct="1"/>
            <a:r>
              <a:rPr lang="tr-TR" altLang="tr-TR"/>
              <a:t>Müze Ne Demektir?</a:t>
            </a:r>
          </a:p>
        </p:txBody>
      </p:sp>
      <p:sp>
        <p:nvSpPr>
          <p:cNvPr id="8195" name="2 İçerik Yer Tutucusu"/>
          <p:cNvSpPr>
            <a:spLocks noGrp="1"/>
          </p:cNvSpPr>
          <p:nvPr>
            <p:ph sz="quarter" idx="1"/>
          </p:nvPr>
        </p:nvSpPr>
        <p:spPr>
          <a:xfrm>
            <a:off x="1847851" y="1916113"/>
            <a:ext cx="8353425" cy="4176712"/>
          </a:xfrm>
        </p:spPr>
        <p:txBody>
          <a:bodyPr/>
          <a:lstStyle/>
          <a:p>
            <a:pPr algn="just" eaLnBrk="1" hangingPunct="1"/>
            <a:r>
              <a:rPr lang="tr-TR" altLang="tr-TR" sz="2400"/>
              <a:t> </a:t>
            </a:r>
            <a:r>
              <a:rPr lang="tr-TR" altLang="tr-TR" smtClean="0"/>
              <a:t>C.Başaran müzeyi “kültürel değeri olan buluntulardan oluşmuş bir bütünü çeşitli vasıtalarla korumak, incelemek, değerlendirmek ve özellikle halkın estetik zevkinin yükselmesi ve eğitimi için teşhir etmek amacıyla, kamu çıkarları için idare edilen kuruluşlar” olarak tanımlarken (1995: 48); </a:t>
            </a:r>
          </a:p>
          <a:p>
            <a:pPr algn="just" eaLnBrk="1" hangingPunct="1"/>
            <a:r>
              <a:rPr lang="tr-TR" altLang="tr-TR" smtClean="0"/>
              <a:t>O. Alpözen, “dünya mirasının korunduğu mekanlar”, (1998: 37) </a:t>
            </a:r>
          </a:p>
        </p:txBody>
      </p:sp>
    </p:spTree>
    <p:extLst>
      <p:ext uri="{BB962C8B-B14F-4D97-AF65-F5344CB8AC3E}">
        <p14:creationId xmlns:p14="http://schemas.microsoft.com/office/powerpoint/2010/main" val="38501674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2 İçerik Yer Tutucusu"/>
          <p:cNvSpPr>
            <a:spLocks noGrp="1"/>
          </p:cNvSpPr>
          <p:nvPr>
            <p:ph sz="quarter" idx="1"/>
          </p:nvPr>
        </p:nvSpPr>
        <p:spPr>
          <a:xfrm>
            <a:off x="2135188" y="1557338"/>
            <a:ext cx="7772400" cy="4572000"/>
          </a:xfrm>
        </p:spPr>
        <p:txBody>
          <a:bodyPr/>
          <a:lstStyle/>
          <a:p>
            <a:pPr algn="just"/>
            <a:r>
              <a:rPr lang="tr-TR" altLang="tr-TR" smtClean="0"/>
              <a:t>N.Akyürek Vardar ise, “belirlediği içerik ve program çerçevesinde barındırdığı ve barındıracağı varlıkları kişiye zevk vermek, bilgi ve bilinç kazandırmak, eğitmek, duyarlılık ve heves aşılamak amacıyla inceleyen; içeriklerini açıklayan, araştıran, gelecek kuşaklara aktaran ve onları sergileyip, tanıtan,kar ve kazanç beklentisi olmayan, tarihsel zenginliği motive eden, bilimsel ve kültürel devamlı kuruluşlar” olarak tanımlamaktadır (1998: 19). </a:t>
            </a:r>
          </a:p>
          <a:p>
            <a:endParaRPr lang="tr-TR" altLang="tr-TR" smtClean="0"/>
          </a:p>
        </p:txBody>
      </p:sp>
    </p:spTree>
    <p:extLst>
      <p:ext uri="{BB962C8B-B14F-4D97-AF65-F5344CB8AC3E}">
        <p14:creationId xmlns:p14="http://schemas.microsoft.com/office/powerpoint/2010/main" val="39502234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1 Başlık"/>
          <p:cNvSpPr>
            <a:spLocks noGrp="1"/>
          </p:cNvSpPr>
          <p:nvPr>
            <p:ph type="title"/>
          </p:nvPr>
        </p:nvSpPr>
        <p:spPr/>
        <p:txBody>
          <a:bodyPr/>
          <a:lstStyle/>
          <a:p>
            <a:pPr eaLnBrk="1" hangingPunct="1"/>
            <a:endParaRPr lang="tr-TR" altLang="tr-TR" smtClean="0"/>
          </a:p>
        </p:txBody>
      </p:sp>
      <p:sp>
        <p:nvSpPr>
          <p:cNvPr id="10243" name="2 İçerik Yer Tutucusu"/>
          <p:cNvSpPr>
            <a:spLocks noGrp="1"/>
          </p:cNvSpPr>
          <p:nvPr>
            <p:ph sz="quarter" idx="1"/>
          </p:nvPr>
        </p:nvSpPr>
        <p:spPr>
          <a:xfrm>
            <a:off x="1919288" y="1447800"/>
            <a:ext cx="8291512" cy="5149850"/>
          </a:xfrm>
        </p:spPr>
        <p:txBody>
          <a:bodyPr>
            <a:normAutofit fontScale="92500"/>
          </a:bodyPr>
          <a:lstStyle/>
          <a:p>
            <a:pPr algn="just" eaLnBrk="1" hangingPunct="1"/>
            <a:r>
              <a:rPr lang="tr-TR" altLang="tr-TR" sz="2800"/>
              <a:t>Uluslararası Müze Konseyi (International Council of Museum-ICOM) 11 Temmuz 1962 tarihindeki 7. ICOM Genel Toplantısında kabul edilen tüzüğünün 3. ve 4. maddesinde bir müze tanımı denemesinde bulunur. Tanım şöyledir: </a:t>
            </a:r>
          </a:p>
          <a:p>
            <a:pPr algn="just" eaLnBrk="1" hangingPunct="1"/>
            <a:r>
              <a:rPr lang="tr-TR" altLang="tr-TR" sz="2800" i="1"/>
              <a:t>Daimî teşhir bölümleri bulunan kütüphaneler ve arşiv merkezleri resmen halkın ziyaretine açık bulunan tarihî abideler, tarihî abidelerin kısım veya müştemilatı, tarihî, arkeolojik, tabii mevkiler ve parklar, nebatat ve hayvanat bahçeleri, akvaryumlar, vivaryumlar ve canlı örnekleri teşhir eden diğer teşekküller bu tarife girer.</a:t>
            </a:r>
          </a:p>
        </p:txBody>
      </p:sp>
    </p:spTree>
    <p:extLst>
      <p:ext uri="{BB962C8B-B14F-4D97-AF65-F5344CB8AC3E}">
        <p14:creationId xmlns:p14="http://schemas.microsoft.com/office/powerpoint/2010/main" val="10917028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Başlık"/>
          <p:cNvSpPr>
            <a:spLocks noGrp="1"/>
          </p:cNvSpPr>
          <p:nvPr>
            <p:ph type="title"/>
          </p:nvPr>
        </p:nvSpPr>
        <p:spPr/>
        <p:txBody>
          <a:bodyPr/>
          <a:lstStyle/>
          <a:p>
            <a:pPr eaLnBrk="1" hangingPunct="1"/>
            <a:endParaRPr lang="tr-TR" altLang="tr-TR" smtClean="0"/>
          </a:p>
        </p:txBody>
      </p:sp>
      <p:sp>
        <p:nvSpPr>
          <p:cNvPr id="12291" name="2 İçerik Yer Tutucusu"/>
          <p:cNvSpPr>
            <a:spLocks noGrp="1"/>
          </p:cNvSpPr>
          <p:nvPr>
            <p:ph sz="quarter" idx="1"/>
          </p:nvPr>
        </p:nvSpPr>
        <p:spPr/>
        <p:txBody>
          <a:bodyPr/>
          <a:lstStyle/>
          <a:p>
            <a:pPr algn="just" eaLnBrk="1" hangingPunct="1"/>
            <a:r>
              <a:rPr lang="tr-TR" altLang="tr-TR" i="1" smtClean="0"/>
              <a:t>Toplumun hizmetinde olan ve onun gelişimi için çalışan, insanlığın somut ve somut olmayan kültürel mirası ile çevresini tanıması ve sahiplenmesi amacıyla ilmi yöntemlerle açığa çıkaran, inceleyen, değerlendiren, koleksiyonlar oluşturan, koruyan, tanıtan, sürekli ve geçici olarak sergileyen, eğiten, kültürel, sanatsal zevkini ve dünya görüşünü geliştirmesinde etkili olan, kamuya açık, kâr amacı gütmeyen daimi kuruluştur.</a:t>
            </a:r>
          </a:p>
          <a:p>
            <a:pPr eaLnBrk="1" hangingPunct="1">
              <a:buFont typeface="Wingdings 2" panose="05020102010507070707" pitchFamily="18" charset="2"/>
              <a:buNone/>
            </a:pPr>
            <a:r>
              <a:rPr lang="tr-TR" altLang="tr-TR" smtClean="0"/>
              <a:t>	(http://www.kulturvarliklari.gov.tr/TR,69904/turkiyede-muzecilik.html)</a:t>
            </a:r>
          </a:p>
          <a:p>
            <a:pPr eaLnBrk="1" hangingPunct="1">
              <a:buFont typeface="Wingdings 2" panose="05020102010507070707" pitchFamily="18" charset="2"/>
              <a:buNone/>
            </a:pPr>
            <a:endParaRPr lang="tr-TR" altLang="tr-TR" smtClean="0"/>
          </a:p>
          <a:p>
            <a:pPr eaLnBrk="1" hangingPunct="1">
              <a:buFont typeface="Wingdings 2" panose="05020102010507070707" pitchFamily="18" charset="2"/>
              <a:buNone/>
            </a:pPr>
            <a:endParaRPr lang="tr-TR" altLang="tr-TR" smtClean="0"/>
          </a:p>
          <a:p>
            <a:pPr eaLnBrk="1" hangingPunct="1">
              <a:buFont typeface="Wingdings 2" panose="05020102010507070707" pitchFamily="18" charset="2"/>
              <a:buNone/>
            </a:pPr>
            <a:endParaRPr lang="tr-TR" altLang="tr-TR" smtClean="0"/>
          </a:p>
        </p:txBody>
      </p:sp>
    </p:spTree>
    <p:extLst>
      <p:ext uri="{BB962C8B-B14F-4D97-AF65-F5344CB8AC3E}">
        <p14:creationId xmlns:p14="http://schemas.microsoft.com/office/powerpoint/2010/main" val="38748226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Başlık"/>
          <p:cNvSpPr>
            <a:spLocks noGrp="1"/>
          </p:cNvSpPr>
          <p:nvPr>
            <p:ph type="title"/>
          </p:nvPr>
        </p:nvSpPr>
        <p:spPr>
          <a:xfrm>
            <a:off x="2063750" y="333375"/>
            <a:ext cx="8229600" cy="1143000"/>
          </a:xfrm>
        </p:spPr>
        <p:txBody>
          <a:bodyPr/>
          <a:lstStyle/>
          <a:p>
            <a:pPr eaLnBrk="1" hangingPunct="1"/>
            <a:r>
              <a:rPr lang="tr-TR" altLang="tr-TR" b="1" smtClean="0"/>
              <a:t>Müzeler</a:t>
            </a:r>
            <a:r>
              <a:rPr lang="tr-TR" altLang="tr-TR" smtClean="0"/>
              <a:t>…</a:t>
            </a:r>
          </a:p>
        </p:txBody>
      </p:sp>
      <p:sp>
        <p:nvSpPr>
          <p:cNvPr id="13315" name="2 İçerik Yer Tutucusu"/>
          <p:cNvSpPr>
            <a:spLocks noGrp="1"/>
          </p:cNvSpPr>
          <p:nvPr>
            <p:ph sz="quarter" idx="1"/>
          </p:nvPr>
        </p:nvSpPr>
        <p:spPr>
          <a:xfrm>
            <a:off x="2135188" y="1557339"/>
            <a:ext cx="8075612" cy="4497387"/>
          </a:xfrm>
        </p:spPr>
        <p:txBody>
          <a:bodyPr>
            <a:normAutofit fontScale="92500" lnSpcReduction="10000"/>
          </a:bodyPr>
          <a:lstStyle/>
          <a:p>
            <a:pPr algn="just" eaLnBrk="1" hangingPunct="1"/>
            <a:r>
              <a:rPr lang="tr-TR" altLang="tr-TR" sz="3200"/>
              <a:t>…sanat ve bilim eserlerinin veya sanat ve bilime </a:t>
            </a:r>
          </a:p>
          <a:p>
            <a:pPr algn="just" eaLnBrk="1" hangingPunct="1">
              <a:buFont typeface="Arial" panose="020B0604020202020204" pitchFamily="34" charset="0"/>
              <a:buNone/>
            </a:pPr>
            <a:r>
              <a:rPr lang="tr-TR" altLang="tr-TR" sz="3200"/>
              <a:t>	yarayan nesnelerin saklandığı, halka gösterilmek için sergilendiği yer veya yapılardır.</a:t>
            </a:r>
          </a:p>
          <a:p>
            <a:pPr eaLnBrk="1" hangingPunct="1"/>
            <a:r>
              <a:rPr lang="tr-TR" altLang="tr-TR" sz="3200"/>
              <a:t>… “hafıza mekânı”, “hafıza ambarı”, “hatırlatma kurumu”, “bellek kurumu”, “anı tutucu”, “bellek merkezi”, “bellek odası”, “bellek kutusu” gibi tanımlamalarla da karşımıza çıkar.</a:t>
            </a:r>
          </a:p>
          <a:p>
            <a:pPr eaLnBrk="1" hangingPunct="1"/>
            <a:endParaRPr lang="tr-TR" altLang="tr-TR" sz="3200"/>
          </a:p>
        </p:txBody>
      </p:sp>
    </p:spTree>
    <p:extLst>
      <p:ext uri="{BB962C8B-B14F-4D97-AF65-F5344CB8AC3E}">
        <p14:creationId xmlns:p14="http://schemas.microsoft.com/office/powerpoint/2010/main" val="580484477"/>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8</TotalTime>
  <Words>385</Words>
  <Application>Microsoft Office PowerPoint</Application>
  <PresentationFormat>Geniş ekran</PresentationFormat>
  <Paragraphs>15</Paragraphs>
  <Slides>7</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7</vt:i4>
      </vt:variant>
    </vt:vector>
  </HeadingPairs>
  <TitlesOfParts>
    <vt:vector size="12" baseType="lpstr">
      <vt:lpstr>Arial</vt:lpstr>
      <vt:lpstr>Century Gothic</vt:lpstr>
      <vt:lpstr>Wingdings 2</vt:lpstr>
      <vt:lpstr>Wingdings 3</vt:lpstr>
      <vt:lpstr>Duman</vt:lpstr>
      <vt:lpstr>HLK 324 KÜLTÜREL MİRAS VE MÜZECİLİK</vt:lpstr>
      <vt:lpstr> MÜZE NEDİR? MÜZECİLİK TARİHİNE GENEL BİR BAKIŞ</vt:lpstr>
      <vt:lpstr>Müze Ne Demektir?</vt:lpstr>
      <vt:lpstr>PowerPoint Sunusu</vt:lpstr>
      <vt:lpstr>PowerPoint Sunusu</vt:lpstr>
      <vt:lpstr>PowerPoint Sunusu</vt:lpstr>
      <vt:lpstr>Müzeler…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HLK 324 KÜLTÜREL MİRAS VE MÜZECİLİK</dc:title>
  <dc:creator>Pc</dc:creator>
  <cp:lastModifiedBy>Pc</cp:lastModifiedBy>
  <cp:revision>4</cp:revision>
  <dcterms:created xsi:type="dcterms:W3CDTF">2021-03-09T05:51:20Z</dcterms:created>
  <dcterms:modified xsi:type="dcterms:W3CDTF">2021-03-09T06:11:04Z</dcterms:modified>
</cp:coreProperties>
</file>