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hape 1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Metni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Başlık Metni</a:t>
            </a:r>
          </a:p>
        </p:txBody>
      </p:sp>
      <p:sp>
        <p:nvSpPr>
          <p:cNvPr id="12" name="Gövde Düzeyi Bir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Başlık Metni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Başlık Metni</a:t>
            </a:r>
          </a:p>
        </p:txBody>
      </p:sp>
      <p:sp>
        <p:nvSpPr>
          <p:cNvPr id="93" name="Gövde Düzeyi Bir…"/>
          <p:cNvSpPr txBox="1"/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94" name="Slayt Numarası"/>
          <p:cNvSpPr txBox="1"/>
          <p:nvPr>
            <p:ph type="sldNum" sz="quarter" idx="2"/>
          </p:nvPr>
        </p:nvSpPr>
        <p:spPr>
          <a:xfrm>
            <a:off x="8184544" y="6344872"/>
            <a:ext cx="273657" cy="2642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aşlık Metni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Başlık Metni</a:t>
            </a:r>
          </a:p>
        </p:txBody>
      </p:sp>
      <p:sp>
        <p:nvSpPr>
          <p:cNvPr id="102" name="Gövde Düzeyi Bir…"/>
          <p:cNvSpPr txBox="1"/>
          <p:nvPr>
            <p:ph type="body" sz="quarter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03" name="Slayt Numarası"/>
          <p:cNvSpPr txBox="1"/>
          <p:nvPr>
            <p:ph type="sldNum" sz="quarter" idx="2"/>
          </p:nvPr>
        </p:nvSpPr>
        <p:spPr>
          <a:xfrm>
            <a:off x="8184544" y="6344872"/>
            <a:ext cx="273657" cy="2642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aşlık Metni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Başlık Metni</a:t>
            </a:r>
          </a:p>
        </p:txBody>
      </p:sp>
      <p:sp>
        <p:nvSpPr>
          <p:cNvPr id="111" name="Gövde Düzeyi Bir…"/>
          <p:cNvSpPr txBox="1"/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12" name="Slayt Numarası"/>
          <p:cNvSpPr txBox="1"/>
          <p:nvPr>
            <p:ph type="sldNum" sz="quarter" idx="2"/>
          </p:nvPr>
        </p:nvSpPr>
        <p:spPr>
          <a:xfrm>
            <a:off x="8184544" y="6344872"/>
            <a:ext cx="273657" cy="2642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şlık ve Metin Üzerind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aşlık Metni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Başlık Metni</a:t>
            </a:r>
          </a:p>
        </p:txBody>
      </p:sp>
      <p:sp>
        <p:nvSpPr>
          <p:cNvPr id="120" name="Gövde Düzeyi Bir…"/>
          <p:cNvSpPr txBox="1"/>
          <p:nvPr>
            <p:ph type="body" sz="half" idx="1"/>
          </p:nvPr>
        </p:nvSpPr>
        <p:spPr>
          <a:xfrm>
            <a:off x="685800" y="1981200"/>
            <a:ext cx="7772400" cy="1981200"/>
          </a:xfrm>
          <a:prstGeom prst="rect">
            <a:avLst/>
          </a:prstGeom>
        </p:spPr>
        <p:txBody>
          <a:bodyPr/>
          <a:lstStyle/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21" name="3 Metin Yer Tutucusu"/>
          <p:cNvSpPr/>
          <p:nvPr>
            <p:ph type="body" sz="half" idx="13"/>
          </p:nvPr>
        </p:nvSpPr>
        <p:spPr>
          <a:xfrm>
            <a:off x="685800" y="4114800"/>
            <a:ext cx="7772400" cy="19812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Slayt Numarası"/>
          <p:cNvSpPr txBox="1"/>
          <p:nvPr>
            <p:ph type="sldNum" sz="quarter" idx="2"/>
          </p:nvPr>
        </p:nvSpPr>
        <p:spPr>
          <a:xfrm>
            <a:off x="8184544" y="6344872"/>
            <a:ext cx="273657" cy="2642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Başlık Metni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Başlık Metni</a:t>
            </a:r>
          </a:p>
        </p:txBody>
      </p:sp>
      <p:sp>
        <p:nvSpPr>
          <p:cNvPr id="130" name="Gövde Düzeyi Bir…"/>
          <p:cNvSpPr txBox="1"/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1" name="3 Metin Yer Tutucusu"/>
          <p:cNvSpPr/>
          <p:nvPr>
            <p:ph type="body" sz="half" idx="13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layt Numarası"/>
          <p:cNvSpPr txBox="1"/>
          <p:nvPr>
            <p:ph type="sldNum" sz="quarter" idx="2"/>
          </p:nvPr>
        </p:nvSpPr>
        <p:spPr>
          <a:xfrm>
            <a:off x="8184544" y="6344872"/>
            <a:ext cx="273657" cy="2642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şlık, Metin Üzerind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Başlık Metni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Başlık Metni</a:t>
            </a:r>
          </a:p>
        </p:txBody>
      </p:sp>
      <p:sp>
        <p:nvSpPr>
          <p:cNvPr id="140" name="Gövde Düzeyi Bir…"/>
          <p:cNvSpPr txBox="1"/>
          <p:nvPr>
            <p:ph type="body" sz="quarter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41" name="4 Metin Yer Tutucusu"/>
          <p:cNvSpPr/>
          <p:nvPr>
            <p:ph type="body" sz="half" idx="13"/>
          </p:nvPr>
        </p:nvSpPr>
        <p:spPr>
          <a:xfrm>
            <a:off x="685800" y="4114800"/>
            <a:ext cx="7772400" cy="19812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Slayt Numarası"/>
          <p:cNvSpPr txBox="1"/>
          <p:nvPr>
            <p:ph type="sldNum" sz="quarter" idx="2"/>
          </p:nvPr>
        </p:nvSpPr>
        <p:spPr>
          <a:xfrm>
            <a:off x="8184544" y="6344872"/>
            <a:ext cx="273657" cy="2642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Başlık Metni"/>
          <p:cNvSpPr txBox="1"/>
          <p:nvPr>
            <p:ph type="title"/>
          </p:nvPr>
        </p:nvSpPr>
        <p:spPr>
          <a:xfrm>
            <a:off x="442912" y="103187"/>
            <a:ext cx="8243888" cy="1314451"/>
          </a:xfrm>
          <a:prstGeom prst="rect">
            <a:avLst/>
          </a:prstGeom>
        </p:spPr>
        <p:txBody>
          <a:bodyPr/>
          <a:lstStyle/>
          <a:p>
            <a:pPr/>
            <a:r>
              <a:t>Başlık Metni</a:t>
            </a:r>
          </a:p>
        </p:txBody>
      </p:sp>
      <p:sp>
        <p:nvSpPr>
          <p:cNvPr id="150" name="Gövde Düzeyi Bir…"/>
          <p:cNvSpPr txBox="1"/>
          <p:nvPr>
            <p:ph type="body" sz="half" idx="1"/>
          </p:nvPr>
        </p:nvSpPr>
        <p:spPr>
          <a:xfrm>
            <a:off x="457200" y="1600200"/>
            <a:ext cx="4038600" cy="4456113"/>
          </a:xfrm>
          <a:prstGeom prst="rect">
            <a:avLst/>
          </a:prstGeom>
        </p:spPr>
        <p:txBody>
          <a:bodyPr/>
          <a:lstStyle/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51" name="Slayt Numarası"/>
          <p:cNvSpPr txBox="1"/>
          <p:nvPr>
            <p:ph type="sldNum" sz="quarter" idx="2"/>
          </p:nvPr>
        </p:nvSpPr>
        <p:spPr>
          <a:xfrm>
            <a:off x="8413144" y="6340110"/>
            <a:ext cx="273657" cy="2642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şlık, 2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Başlık Metni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Başlık Metni</a:t>
            </a:r>
          </a:p>
        </p:txBody>
      </p:sp>
      <p:sp>
        <p:nvSpPr>
          <p:cNvPr id="159" name="Gövde Düzeyi Bir…"/>
          <p:cNvSpPr txBox="1"/>
          <p:nvPr>
            <p:ph type="body" sz="quarter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60" name="4 Metin Yer Tutucusu"/>
          <p:cNvSpPr/>
          <p:nvPr>
            <p:ph type="body" sz="half" idx="13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Slayt Numarası"/>
          <p:cNvSpPr txBox="1"/>
          <p:nvPr>
            <p:ph type="sldNum" sz="quarter" idx="2"/>
          </p:nvPr>
        </p:nvSpPr>
        <p:spPr>
          <a:xfrm>
            <a:off x="8184544" y="6344872"/>
            <a:ext cx="273657" cy="2642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şlık ve İçerik Üzerind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aşlık Metni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Başlık Metni</a:t>
            </a:r>
          </a:p>
        </p:txBody>
      </p:sp>
      <p:sp>
        <p:nvSpPr>
          <p:cNvPr id="169" name="Gövde Düzeyi Bir…"/>
          <p:cNvSpPr txBox="1"/>
          <p:nvPr>
            <p:ph type="body" sz="half" idx="1"/>
          </p:nvPr>
        </p:nvSpPr>
        <p:spPr>
          <a:xfrm>
            <a:off x="685800" y="1981200"/>
            <a:ext cx="7772400" cy="1981200"/>
          </a:xfrm>
          <a:prstGeom prst="rect">
            <a:avLst/>
          </a:prstGeom>
        </p:spPr>
        <p:txBody>
          <a:bodyPr/>
          <a:lstStyle/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70" name="Slayt Numarası"/>
          <p:cNvSpPr txBox="1"/>
          <p:nvPr>
            <p:ph type="sldNum" sz="quarter" idx="2"/>
          </p:nvPr>
        </p:nvSpPr>
        <p:spPr>
          <a:xfrm>
            <a:off x="8184544" y="6344872"/>
            <a:ext cx="273657" cy="2642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Metn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Başlık Metni</a:t>
            </a:r>
          </a:p>
        </p:txBody>
      </p:sp>
      <p:sp>
        <p:nvSpPr>
          <p:cNvPr id="21" name="Gövde Düzeyi Bi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Metni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Başlık Metni</a:t>
            </a:r>
          </a:p>
        </p:txBody>
      </p:sp>
      <p:sp>
        <p:nvSpPr>
          <p:cNvPr id="30" name="Gövde Düzeyi Bir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1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aşlık Metn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Başlık Metni</a:t>
            </a:r>
          </a:p>
        </p:txBody>
      </p:sp>
      <p:sp>
        <p:nvSpPr>
          <p:cNvPr id="39" name="Gövde Düzeyi Bir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0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şlık Metn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Başlık Metni</a:t>
            </a:r>
          </a:p>
        </p:txBody>
      </p:sp>
      <p:sp>
        <p:nvSpPr>
          <p:cNvPr id="48" name="Gövde Düzeyi Bir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9" name="4 Metin Yer Tutucusu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aşlık Metn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Başlık Metni</a:t>
            </a:r>
          </a:p>
        </p:txBody>
      </p:sp>
      <p:sp>
        <p:nvSpPr>
          <p:cNvPr id="58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aşlık Metni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Başlık Metni</a:t>
            </a:r>
          </a:p>
        </p:txBody>
      </p:sp>
      <p:sp>
        <p:nvSpPr>
          <p:cNvPr id="73" name="Gövde Düzeyi Bir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4" name="3 Metin Yer Tutucusu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aşlık Metni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Başlık Metni</a:t>
            </a:r>
          </a:p>
        </p:txBody>
      </p:sp>
      <p:sp>
        <p:nvSpPr>
          <p:cNvPr id="83" name="2 Resim Yer Tutucusu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Gövde Düzeyi Bir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85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Metni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Başlık Metni</a:t>
            </a:r>
          </a:p>
        </p:txBody>
      </p:sp>
      <p:sp>
        <p:nvSpPr>
          <p:cNvPr id="3" name="Gövde Düzeyi Bir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" name="Slayt Numarası"/>
          <p:cNvSpPr txBox="1"/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gif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7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2 Alt Başlık"/>
          <p:cNvSpPr txBox="1"/>
          <p:nvPr>
            <p:ph type="subTitle" idx="1"/>
          </p:nvPr>
        </p:nvSpPr>
        <p:spPr>
          <a:xfrm>
            <a:off x="142843" y="1700808"/>
            <a:ext cx="8858313" cy="4800027"/>
          </a:xfrm>
          <a:prstGeom prst="rect">
            <a:avLst/>
          </a:prstGeom>
        </p:spPr>
        <p:txBody>
          <a:bodyPr/>
          <a:lstStyle/>
          <a:p>
            <a:pPr>
              <a:defRPr sz="5400">
                <a:latin typeface="Tahoma"/>
                <a:ea typeface="Tahoma"/>
                <a:cs typeface="Tahoma"/>
                <a:sym typeface="Tahoma"/>
              </a:defRPr>
            </a:pPr>
          </a:p>
          <a:p>
            <a:pPr>
              <a:spcBef>
                <a:spcPts val="1000"/>
              </a:spcBef>
              <a:defRPr sz="440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ELEKTRON IŞINLARINDA </a:t>
            </a:r>
          </a:p>
          <a:p>
            <a:pPr>
              <a:spcBef>
                <a:spcPts val="1000"/>
              </a:spcBef>
              <a:defRPr sz="440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DOZ DAĞILIMI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188639"/>
            <a:ext cx="8064897" cy="63127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ectangle 5"/>
          <p:cNvSpPr txBox="1"/>
          <p:nvPr>
            <p:ph type="title"/>
          </p:nvPr>
        </p:nvSpPr>
        <p:spPr>
          <a:xfrm>
            <a:off x="442913" y="714356"/>
            <a:ext cx="8243886" cy="714381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pPr/>
            <a:r>
              <a:t>DERİN DOZUN ENERJİ İLE DEĞİŞİMİ</a:t>
            </a:r>
          </a:p>
        </p:txBody>
      </p:sp>
      <p:pic>
        <p:nvPicPr>
          <p:cNvPr id="23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7224" y="1714487"/>
            <a:ext cx="7500991" cy="4824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tangle 3"/>
          <p:cNvSpPr txBox="1"/>
          <p:nvPr>
            <p:ph type="body" idx="1"/>
          </p:nvPr>
        </p:nvSpPr>
        <p:spPr>
          <a:xfrm>
            <a:off x="250824" y="2205038"/>
            <a:ext cx="8607457" cy="301625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SzTx/>
              <a:buNone/>
              <a:defRPr sz="2800">
                <a:solidFill>
                  <a:srgbClr val="953735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Enerjinin artması ile :</a:t>
            </a:r>
          </a:p>
          <a:p>
            <a:pPr>
              <a:spcBef>
                <a:spcPts val="600"/>
              </a:spcBef>
              <a:buFontTx/>
              <a:buChar char="✓"/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    Giricilik artar</a:t>
            </a:r>
          </a:p>
          <a:p>
            <a:pPr>
              <a:spcBef>
                <a:spcPts val="600"/>
              </a:spcBef>
              <a:buFontTx/>
              <a:buChar char="✓"/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    Tedavi derinliği %90 (%85) artar </a:t>
            </a:r>
          </a:p>
          <a:p>
            <a:pPr>
              <a:spcBef>
                <a:spcPts val="600"/>
              </a:spcBef>
              <a:buFontTx/>
              <a:buChar char="✓"/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    Yüzey dozu artar %75 - %95  (7 MeV – 18 MeV)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" y="1000108"/>
            <a:ext cx="8175654" cy="52864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 2"/>
          <p:cNvSpPr txBox="1"/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/>
          <a:lstStyle/>
          <a:p>
            <a:pPr>
              <a:defRPr sz="3000">
                <a:solidFill>
                  <a:srgbClr val="953735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ENERJİLERE GÖRE </a:t>
            </a:r>
            <a:br/>
            <a:r>
              <a:t>YÜZDE DERİN DOZ KARAKTERİSTİKLERİ</a:t>
            </a:r>
          </a:p>
        </p:txBody>
      </p:sp>
      <p:pic>
        <p:nvPicPr>
          <p:cNvPr id="244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1752600"/>
            <a:ext cx="7772400" cy="472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3"/>
          <p:cNvSpPr txBox="1"/>
          <p:nvPr>
            <p:ph type="body" idx="1"/>
          </p:nvPr>
        </p:nvSpPr>
        <p:spPr>
          <a:xfrm>
            <a:off x="457200" y="1357298"/>
            <a:ext cx="8229600" cy="496730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R</a:t>
            </a:r>
            <a:r>
              <a:rPr sz="1400"/>
              <a:t>100</a:t>
            </a:r>
            <a:r>
              <a:t> derinliği:</a:t>
            </a:r>
          </a:p>
          <a:p>
            <a:pPr>
              <a:spcBef>
                <a:spcPts val="600"/>
              </a:spcBef>
              <a:buSzTx/>
              <a:buNone/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       Cihaz,</a:t>
            </a:r>
          </a:p>
          <a:p>
            <a:pPr>
              <a:spcBef>
                <a:spcPts val="600"/>
              </a:spcBef>
              <a:buSzTx/>
              <a:buNone/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       Alan boyutu,</a:t>
            </a:r>
          </a:p>
          <a:p>
            <a:pPr>
              <a:spcBef>
                <a:spcPts val="600"/>
              </a:spcBef>
              <a:buSzTx/>
              <a:buNone/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       Enerji,</a:t>
            </a:r>
          </a:p>
          <a:p>
            <a:pPr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Derin doz:</a:t>
            </a:r>
          </a:p>
          <a:p>
            <a:pPr>
              <a:spcBef>
                <a:spcPts val="600"/>
              </a:spcBef>
              <a:buSzTx/>
              <a:buNone/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       Enerji ile artar,</a:t>
            </a:r>
          </a:p>
          <a:p>
            <a:pPr>
              <a:spcBef>
                <a:spcPts val="600"/>
              </a:spcBef>
              <a:buSzTx/>
              <a:buNone/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       Alan boyutu ile artar. </a:t>
            </a:r>
          </a:p>
          <a:p>
            <a:pPr>
              <a:spcBef>
                <a:spcPts val="600"/>
              </a:spcBef>
              <a:buSzTx/>
              <a:buNone/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 2"/>
          <p:cNvSpPr txBox="1"/>
          <p:nvPr>
            <p:ph type="title"/>
          </p:nvPr>
        </p:nvSpPr>
        <p:spPr>
          <a:xfrm>
            <a:off x="642909" y="4509120"/>
            <a:ext cx="7858181" cy="1584177"/>
          </a:xfrm>
          <a:prstGeom prst="rect">
            <a:avLst/>
          </a:prstGeom>
        </p:spPr>
        <p:txBody>
          <a:bodyPr/>
          <a:lstStyle/>
          <a:p>
            <a:pPr defTabSz="475487">
              <a:defRPr sz="935">
                <a:latin typeface="Tahoma"/>
                <a:ea typeface="Tahoma"/>
                <a:cs typeface="Tahoma"/>
                <a:sym typeface="Tahoma"/>
              </a:defRPr>
            </a:pPr>
            <a:br/>
            <a:br/>
            <a:br/>
            <a:r>
              <a:t>(E</a:t>
            </a:r>
            <a:r>
              <a:rPr baseline="-42538"/>
              <a:t>P </a:t>
            </a:r>
            <a:r>
              <a:t>)</a:t>
            </a:r>
            <a:r>
              <a:rPr baseline="-42538"/>
              <a:t>Z</a:t>
            </a:r>
            <a:r>
              <a:t>=</a:t>
            </a:r>
            <a:r>
              <a:rPr baseline="-42538"/>
              <a:t> </a:t>
            </a:r>
            <a:r>
              <a:t>(</a:t>
            </a:r>
            <a:r>
              <a:rPr baseline="-42538"/>
              <a:t> </a:t>
            </a:r>
            <a:r>
              <a:t>E</a:t>
            </a:r>
            <a:r>
              <a:rPr baseline="-42538"/>
              <a:t>P </a:t>
            </a:r>
            <a:r>
              <a:t>)</a:t>
            </a:r>
            <a:r>
              <a:rPr baseline="-42538"/>
              <a:t>0  </a:t>
            </a:r>
            <a:r>
              <a:t>x (1-z/R</a:t>
            </a:r>
            <a:r>
              <a:rPr baseline="-42538"/>
              <a:t>p</a:t>
            </a:r>
            <a:r>
              <a:t>)    (Herhangi bir z derinliğindeki elektron enerjisi)</a:t>
            </a:r>
            <a:br/>
            <a:br/>
            <a:r>
              <a:t>E</a:t>
            </a:r>
            <a:r>
              <a:rPr baseline="-42538"/>
              <a:t>P,0 </a:t>
            </a:r>
            <a:r>
              <a:t>= C1 + C2 (R</a:t>
            </a:r>
            <a:r>
              <a:rPr baseline="-42538"/>
              <a:t>p</a:t>
            </a:r>
            <a:r>
              <a:t>) + C3 (R</a:t>
            </a:r>
            <a:r>
              <a:rPr baseline="-42538"/>
              <a:t>p</a:t>
            </a:r>
            <a:r>
              <a:t>)</a:t>
            </a:r>
            <a:r>
              <a:rPr baseline="28153"/>
              <a:t>2</a:t>
            </a:r>
            <a:br>
              <a:rPr baseline="28153"/>
            </a:br>
            <a:br>
              <a:rPr baseline="28153"/>
            </a:br>
            <a:r>
              <a:rPr baseline="28153"/>
              <a:t>              </a:t>
            </a:r>
            <a:r>
              <a:t>C1 =  0.22 MeV</a:t>
            </a:r>
            <a:br/>
            <a:r>
              <a:t>              C2 =  0.98 MeV/cm </a:t>
            </a:r>
            <a:br/>
            <a:r>
              <a:t>                   C3 =  0.0025 MeV/cm</a:t>
            </a:r>
            <a:r>
              <a:rPr baseline="28153"/>
              <a:t>2</a:t>
            </a:r>
          </a:p>
        </p:txBody>
      </p:sp>
      <p:pic>
        <p:nvPicPr>
          <p:cNvPr id="249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4221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 2"/>
          <p:cNvSpPr txBox="1"/>
          <p:nvPr>
            <p:ph type="title"/>
          </p:nvPr>
        </p:nvSpPr>
        <p:spPr>
          <a:xfrm>
            <a:off x="685800" y="304800"/>
            <a:ext cx="7772400" cy="1371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95373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PRATİK ERİŞİM MESAFELERİ</a:t>
            </a:r>
          </a:p>
        </p:txBody>
      </p:sp>
      <p:sp>
        <p:nvSpPr>
          <p:cNvPr id="252" name="Rectangle 3"/>
          <p:cNvSpPr txBox="1"/>
          <p:nvPr>
            <p:ph type="body" idx="1"/>
          </p:nvPr>
        </p:nvSpPr>
        <p:spPr>
          <a:xfrm>
            <a:off x="785786" y="1676400"/>
            <a:ext cx="7901014" cy="4724400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600"/>
              </a:spcBef>
              <a:buSzTx/>
              <a:buNone/>
              <a:defRPr sz="2600">
                <a:latin typeface="Tahoma"/>
                <a:ea typeface="Tahoma"/>
                <a:cs typeface="Tahoma"/>
                <a:sym typeface="Tahoma"/>
              </a:defRPr>
            </a:pPr>
            <a:r>
              <a:t>  % 85 ve % 90 lık doz seviyelerinin derinlikleri      E</a:t>
            </a:r>
            <a:r>
              <a:rPr baseline="-25000"/>
              <a:t>P,0  </a:t>
            </a:r>
            <a:r>
              <a:t>kullanılarak tahmin edilebilir.</a:t>
            </a:r>
          </a:p>
          <a:p>
            <a:pPr algn="just">
              <a:spcBef>
                <a:spcPts val="600"/>
              </a:spcBef>
              <a:defRPr sz="2600">
                <a:latin typeface="Tahoma"/>
                <a:ea typeface="Tahoma"/>
                <a:cs typeface="Tahoma"/>
                <a:sym typeface="Tahoma"/>
              </a:defRPr>
            </a:pPr>
            <a:r>
              <a:t>R</a:t>
            </a:r>
            <a:r>
              <a:rPr baseline="-25000"/>
              <a:t>90 </a:t>
            </a:r>
            <a:r>
              <a:t>(cm)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£ </a:t>
            </a:r>
            <a:r>
              <a:t>1/4 E</a:t>
            </a:r>
            <a:r>
              <a:rPr baseline="-25000"/>
              <a:t>P,0</a:t>
            </a:r>
            <a:r>
              <a:t> (MeV)</a:t>
            </a:r>
          </a:p>
          <a:p>
            <a:pPr algn="just">
              <a:spcBef>
                <a:spcPts val="600"/>
              </a:spcBef>
              <a:defRPr sz="2600">
                <a:latin typeface="Tahoma"/>
                <a:ea typeface="Tahoma"/>
                <a:cs typeface="Tahoma"/>
                <a:sym typeface="Tahoma"/>
              </a:defRPr>
            </a:pPr>
            <a:r>
              <a:t>R</a:t>
            </a:r>
            <a:r>
              <a:rPr baseline="-25000"/>
              <a:t>85 </a:t>
            </a:r>
            <a:r>
              <a:t>(cm)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£ </a:t>
            </a:r>
            <a:r>
              <a:t>1/3 E</a:t>
            </a:r>
            <a:r>
              <a:rPr baseline="-25000"/>
              <a:t>P,0</a:t>
            </a:r>
            <a:r>
              <a:t> (MeV)</a:t>
            </a:r>
          </a:p>
          <a:p>
            <a:pPr algn="just">
              <a:spcBef>
                <a:spcPts val="600"/>
              </a:spcBef>
              <a:defRPr sz="2600">
                <a:latin typeface="Tahoma"/>
                <a:ea typeface="Tahoma"/>
                <a:cs typeface="Tahoma"/>
                <a:sym typeface="Tahoma"/>
              </a:defRPr>
            </a:pPr>
            <a:r>
              <a:t>R</a:t>
            </a:r>
            <a:r>
              <a:rPr baseline="-25000"/>
              <a:t>p   </a:t>
            </a:r>
            <a:r>
              <a:t>(cm)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£ </a:t>
            </a:r>
            <a:r>
              <a:t>1/2 E</a:t>
            </a:r>
            <a:r>
              <a:rPr baseline="-25000"/>
              <a:t>P,0</a:t>
            </a:r>
            <a:r>
              <a:t> (MeV)</a:t>
            </a:r>
          </a:p>
          <a:p>
            <a:pPr algn="just">
              <a:buSzTx/>
              <a:buNone/>
              <a:defRPr sz="2600">
                <a:latin typeface="Tahoma"/>
                <a:ea typeface="Tahoma"/>
                <a:cs typeface="Tahoma"/>
                <a:sym typeface="Tahoma"/>
              </a:defRPr>
            </a:pPr>
          </a:p>
          <a:p>
            <a:pPr algn="just">
              <a:spcBef>
                <a:spcPts val="600"/>
              </a:spcBef>
              <a:buSzTx/>
              <a:buNone/>
              <a:defRPr sz="2600">
                <a:latin typeface="Tahoma"/>
                <a:ea typeface="Tahoma"/>
                <a:cs typeface="Tahoma"/>
                <a:sym typeface="Tahoma"/>
              </a:defRPr>
            </a:pPr>
            <a:r>
              <a:t>Klinikte Enerji Seçimi:</a:t>
            </a:r>
          </a:p>
          <a:p>
            <a:pPr algn="just">
              <a:spcBef>
                <a:spcPts val="600"/>
              </a:spcBef>
              <a:defRPr sz="2600">
                <a:latin typeface="Tahoma"/>
                <a:ea typeface="Tahoma"/>
                <a:cs typeface="Tahoma"/>
                <a:sym typeface="Tahoma"/>
              </a:defRPr>
            </a:pPr>
            <a:r>
              <a:t>Seçilecek Enerji = Tümör derinliği x 3</a:t>
            </a:r>
          </a:p>
          <a:p>
            <a:pPr algn="just">
              <a:spcBef>
                <a:spcPts val="600"/>
              </a:spcBef>
              <a:defRPr sz="2600">
                <a:latin typeface="Tahoma"/>
                <a:ea typeface="Tahoma"/>
                <a:cs typeface="Tahoma"/>
                <a:sym typeface="Tahoma"/>
              </a:defRPr>
            </a:pPr>
            <a:r>
              <a:t>Koruma kalınlığı (Pb mm) = Enerji /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Rectangle 4"/>
          <p:cNvSpPr txBox="1"/>
          <p:nvPr>
            <p:ph type="title"/>
          </p:nvPr>
        </p:nvSpPr>
        <p:spPr>
          <a:xfrm>
            <a:off x="685800" y="404811"/>
            <a:ext cx="7772400" cy="130967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95373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ENERJİYE GÖRE DEĞİŞİM</a:t>
            </a:r>
          </a:p>
        </p:txBody>
      </p:sp>
      <p:pic>
        <p:nvPicPr>
          <p:cNvPr id="25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1916113"/>
            <a:ext cx="4103689" cy="4465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59337" y="1916113"/>
            <a:ext cx="3889376" cy="4465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5" y="404813"/>
            <a:ext cx="6480175" cy="6192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3"/>
          <p:cNvSpPr txBox="1"/>
          <p:nvPr>
            <p:ph type="body" idx="1"/>
          </p:nvPr>
        </p:nvSpPr>
        <p:spPr>
          <a:xfrm>
            <a:off x="636587" y="1571611"/>
            <a:ext cx="7896226" cy="452121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İlk 1950 ’li yılarda kullanılmaya başlanmıştır.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None/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       Betatron    </a:t>
            </a:r>
          </a:p>
          <a:p>
            <a:pPr>
              <a:lnSpc>
                <a:spcPct val="90000"/>
              </a:lnSpc>
              <a:buSzTx/>
              <a:buNone/>
              <a:defRPr sz="2400">
                <a:latin typeface="Tahoma"/>
                <a:ea typeface="Tahoma"/>
                <a:cs typeface="Tahoma"/>
                <a:sym typeface="Tahoma"/>
              </a:defRPr>
            </a:pPr>
          </a:p>
          <a:p>
            <a:pPr>
              <a:lnSpc>
                <a:spcPct val="90000"/>
              </a:lnSpc>
              <a:spcBef>
                <a:spcPts val="500"/>
              </a:spcBef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Kullanımının yaygınlaşması 1970 ’li yıllar,  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None/>
              <a:defRPr sz="2400">
                <a:solidFill>
                  <a:srgbClr val="FF33C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    </a:t>
            </a:r>
            <a:r>
              <a:rPr>
                <a:solidFill>
                  <a:srgbClr val="000000"/>
                </a:solidFill>
              </a:rPr>
              <a:t>Lineer hızlandırıcıların yaygınlaşması</a:t>
            </a:r>
          </a:p>
          <a:p>
            <a:pPr>
              <a:lnSpc>
                <a:spcPct val="90000"/>
              </a:lnSpc>
              <a:buSzTx/>
              <a:buNone/>
              <a:defRPr sz="2400">
                <a:latin typeface="Tahoma"/>
                <a:ea typeface="Tahoma"/>
                <a:cs typeface="Tahoma"/>
                <a:sym typeface="Tahoma"/>
              </a:defRPr>
            </a:pPr>
          </a:p>
          <a:p>
            <a:pPr>
              <a:lnSpc>
                <a:spcPct val="90000"/>
              </a:lnSpc>
              <a:spcBef>
                <a:spcPts val="500"/>
              </a:spcBef>
              <a:buSzTx/>
              <a:buNone/>
              <a:defRPr sz="2400">
                <a:solidFill>
                  <a:srgbClr val="A5002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  </a:t>
            </a:r>
          </a:p>
          <a:p>
            <a:pPr>
              <a:lnSpc>
                <a:spcPct val="90000"/>
              </a:lnSpc>
              <a:buSzTx/>
              <a:buNone/>
              <a:defRPr sz="2400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>
              <a:lnSpc>
                <a:spcPct val="90000"/>
              </a:lnSpc>
              <a:defRPr sz="2400">
                <a:solidFill>
                  <a:srgbClr val="3399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>
              <a:lnSpc>
                <a:spcPct val="90000"/>
              </a:lnSpc>
              <a:spcBef>
                <a:spcPts val="500"/>
              </a:spcBef>
              <a:buSzTx/>
              <a:buNone/>
              <a:defRPr sz="2400">
                <a:solidFill>
                  <a:srgbClr val="3399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2275" y="955675"/>
            <a:ext cx="5832475" cy="5353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tangle 2"/>
          <p:cNvSpPr txBox="1"/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95373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ELEKTRON DEMET KARAKTERİSTİKLERİNİN ALAN BAĞIMLILIĞI</a:t>
            </a:r>
          </a:p>
        </p:txBody>
      </p:sp>
      <p:pic>
        <p:nvPicPr>
          <p:cNvPr id="26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857363"/>
            <a:ext cx="8229600" cy="47863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 4"/>
          <p:cNvSpPr txBox="1"/>
          <p:nvPr>
            <p:ph type="title"/>
          </p:nvPr>
        </p:nvSpPr>
        <p:spPr>
          <a:xfrm>
            <a:off x="685800" y="609599"/>
            <a:ext cx="7772400" cy="81913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95373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ELEKTRONLARDA ALAN ETKİSİ</a:t>
            </a:r>
          </a:p>
        </p:txBody>
      </p:sp>
      <p:pic>
        <p:nvPicPr>
          <p:cNvPr id="26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" y="1752600"/>
            <a:ext cx="8064500" cy="4700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 2"/>
          <p:cNvSpPr txBox="1"/>
          <p:nvPr>
            <p:ph type="title"/>
          </p:nvPr>
        </p:nvSpPr>
        <p:spPr>
          <a:xfrm>
            <a:off x="685800" y="685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373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KLİNİK UYGULAMALAR</a:t>
            </a:r>
          </a:p>
        </p:txBody>
      </p:sp>
      <p:sp>
        <p:nvSpPr>
          <p:cNvPr id="269" name="Rectangle 3"/>
          <p:cNvSpPr txBox="1"/>
          <p:nvPr>
            <p:ph type="body" idx="1"/>
          </p:nvPr>
        </p:nvSpPr>
        <p:spPr>
          <a:xfrm>
            <a:off x="228600" y="2133600"/>
            <a:ext cx="8915400" cy="3886200"/>
          </a:xfrm>
          <a:prstGeom prst="rect">
            <a:avLst/>
          </a:prstGeom>
        </p:spPr>
        <p:txBody>
          <a:bodyPr/>
          <a:lstStyle/>
          <a:p>
            <a:pPr algn="just">
              <a:defRPr sz="3000">
                <a:latin typeface="Tahoma"/>
                <a:ea typeface="Tahoma"/>
                <a:cs typeface="Tahoma"/>
                <a:sym typeface="Tahoma"/>
              </a:defRPr>
            </a:pPr>
            <a:r>
              <a:t>Cilt ve dudak kanserleri</a:t>
            </a:r>
          </a:p>
          <a:p>
            <a:pPr algn="just">
              <a:defRPr sz="3000">
                <a:latin typeface="Tahoma"/>
                <a:ea typeface="Tahoma"/>
                <a:cs typeface="Tahoma"/>
                <a:sym typeface="Tahoma"/>
              </a:defRPr>
            </a:pPr>
            <a:r>
              <a:t>Meme kanserlerinde göğüs duvarı ışınlamalarında</a:t>
            </a:r>
          </a:p>
          <a:p>
            <a:pPr algn="just">
              <a:defRPr sz="3000">
                <a:latin typeface="Tahoma"/>
                <a:ea typeface="Tahoma"/>
                <a:cs typeface="Tahoma"/>
                <a:sym typeface="Tahoma"/>
              </a:defRPr>
            </a:pPr>
            <a:r>
              <a:t>Lenf nodlara boost dozunun verilmesi</a:t>
            </a:r>
          </a:p>
          <a:p>
            <a:pPr algn="just">
              <a:defRPr sz="3000">
                <a:latin typeface="Tahoma"/>
                <a:ea typeface="Tahoma"/>
                <a:cs typeface="Tahoma"/>
                <a:sym typeface="Tahoma"/>
              </a:defRPr>
            </a:pPr>
            <a:r>
              <a:t>Baş-boyun kanserleri</a:t>
            </a:r>
          </a:p>
          <a:p>
            <a:pPr algn="just">
              <a:defRPr sz="3000">
                <a:latin typeface="Tahoma"/>
                <a:ea typeface="Tahoma"/>
                <a:cs typeface="Tahoma"/>
                <a:sym typeface="Tahoma"/>
              </a:defRPr>
            </a:pPr>
            <a:r>
              <a:t>Özel Teknik ve Uygulamalar</a:t>
            </a:r>
          </a:p>
          <a:p>
            <a:pPr algn="just">
              <a:buSzTx/>
              <a:buNone/>
              <a:defRPr sz="3000">
                <a:latin typeface="Tahoma"/>
                <a:ea typeface="Tahoma"/>
                <a:cs typeface="Tahoma"/>
                <a:sym typeface="Tahoma"/>
              </a:defRPr>
            </a:pPr>
            <a:r>
              <a:t>  (Elektron ark tedavileri,TVI, İntraoperatif tedavi)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2"/>
          <p:cNvSpPr txBox="1"/>
          <p:nvPr>
            <p:ph type="title"/>
          </p:nvPr>
        </p:nvSpPr>
        <p:spPr>
          <a:xfrm>
            <a:off x="685800" y="714354"/>
            <a:ext cx="7772400" cy="64294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95373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ELEKTRONLARIN ÜSTÜNLÜKLERİ</a:t>
            </a:r>
          </a:p>
        </p:txBody>
      </p:sp>
      <p:sp>
        <p:nvSpPr>
          <p:cNvPr id="272" name="Rectangle 5"/>
          <p:cNvSpPr txBox="1"/>
          <p:nvPr>
            <p:ph type="body" sz="half" idx="1"/>
          </p:nvPr>
        </p:nvSpPr>
        <p:spPr>
          <a:xfrm>
            <a:off x="214281" y="1484313"/>
            <a:ext cx="8715438" cy="2500312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600"/>
              </a:spcBef>
              <a:buFontTx/>
              <a:buChar char="➢"/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 Yüzeyden başlayan uniform kabul edilebilecek doz,</a:t>
            </a:r>
          </a:p>
          <a:p>
            <a:pPr algn="just">
              <a:spcBef>
                <a:spcPts val="600"/>
              </a:spcBef>
              <a:buFontTx/>
              <a:buChar char="➢"/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 Belli derinlikten sonra hızlı doz düşmesi, Sağlıklı  </a:t>
            </a:r>
          </a:p>
          <a:p>
            <a:pPr algn="just">
              <a:spcBef>
                <a:spcPts val="600"/>
              </a:spcBef>
              <a:buSzTx/>
              <a:buNone/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    dokunun korunması</a:t>
            </a:r>
          </a:p>
        </p:txBody>
      </p:sp>
      <p:pic>
        <p:nvPicPr>
          <p:cNvPr id="27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3214685"/>
            <a:ext cx="3851276" cy="3348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57737" y="3214685"/>
            <a:ext cx="3917951" cy="33480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 5"/>
          <p:cNvSpPr txBox="1"/>
          <p:nvPr>
            <p:ph type="title"/>
          </p:nvPr>
        </p:nvSpPr>
        <p:spPr>
          <a:xfrm>
            <a:off x="442913" y="642917"/>
            <a:ext cx="8243886" cy="714381"/>
          </a:xfrm>
          <a:prstGeom prst="rect">
            <a:avLst/>
          </a:prstGeom>
        </p:spPr>
        <p:txBody>
          <a:bodyPr/>
          <a:lstStyle>
            <a:lvl1pPr>
              <a:defRPr sz="31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FARKLI HUZMELERDE DERİN DOZ EĞRİLERİ</a:t>
            </a:r>
          </a:p>
        </p:txBody>
      </p:sp>
      <p:pic>
        <p:nvPicPr>
          <p:cNvPr id="27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595" y="1600200"/>
            <a:ext cx="8215371" cy="49720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Rectangle 2"/>
          <p:cNvSpPr txBox="1"/>
          <p:nvPr>
            <p:ph type="title"/>
          </p:nvPr>
        </p:nvSpPr>
        <p:spPr>
          <a:xfrm>
            <a:off x="685800" y="285728"/>
            <a:ext cx="7772400" cy="85725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95373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ENERJİ VE SAHA BOYUTUNUN SEÇİMİ</a:t>
            </a:r>
          </a:p>
        </p:txBody>
      </p:sp>
      <p:pic>
        <p:nvPicPr>
          <p:cNvPr id="280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1142984"/>
            <a:ext cx="5791200" cy="2714645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Rectangle 4"/>
          <p:cNvSpPr txBox="1"/>
          <p:nvPr>
            <p:ph type="body" sz="half" idx="1"/>
          </p:nvPr>
        </p:nvSpPr>
        <p:spPr>
          <a:xfrm>
            <a:off x="457200" y="3886200"/>
            <a:ext cx="8229600" cy="259080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spcBef>
                <a:spcPts val="500"/>
              </a:spcBef>
              <a:defRPr sz="2100">
                <a:latin typeface="Tahoma"/>
                <a:ea typeface="Tahoma"/>
                <a:cs typeface="Tahoma"/>
                <a:sym typeface="Tahoma"/>
              </a:defRPr>
            </a:pPr>
            <a:r>
              <a:t>Işınlanacak target volümün derinliği ve target volümün arkasındaki organın kabul edilebilir doz miktarı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defRPr sz="2100">
                <a:latin typeface="Tahoma"/>
                <a:ea typeface="Tahoma"/>
                <a:cs typeface="Tahoma"/>
                <a:sym typeface="Tahoma"/>
              </a:defRPr>
            </a:pPr>
            <a:r>
              <a:t>Target volümü içine alan tedavi volümünün  % 85 veya  % 90 izodoz eğrisi seviyelerinde olması 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defRPr sz="2100">
                <a:latin typeface="Tahoma"/>
                <a:ea typeface="Tahoma"/>
                <a:cs typeface="Tahoma"/>
                <a:sym typeface="Tahoma"/>
              </a:defRPr>
            </a:pPr>
            <a:r>
              <a:t>7 MeV üstündeki enerjilerde % 80 izodoz eğrisi anlamlı şekilde konikleşir.Yararlı tedavi volümünün daraldığı görülür.Target volümü tam kaplaması için daha geniş bir elektron sahası gerekli olabilir.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4"/>
          <p:cNvSpPr txBox="1"/>
          <p:nvPr>
            <p:ph type="title"/>
          </p:nvPr>
        </p:nvSpPr>
        <p:spPr>
          <a:xfrm>
            <a:off x="468312" y="571479"/>
            <a:ext cx="8280401" cy="928695"/>
          </a:xfrm>
          <a:prstGeom prst="rect">
            <a:avLst/>
          </a:prstGeom>
        </p:spPr>
        <p:txBody>
          <a:bodyPr/>
          <a:lstStyle>
            <a:lvl1pPr algn="just">
              <a:defRPr sz="3800">
                <a:solidFill>
                  <a:srgbClr val="95373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Eğimli Yüzeylerde Tedavi Alanı Seçimi</a:t>
            </a:r>
          </a:p>
        </p:txBody>
      </p:sp>
      <p:pic>
        <p:nvPicPr>
          <p:cNvPr id="28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112" y="1571612"/>
            <a:ext cx="7559676" cy="50974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Rectangle 2"/>
          <p:cNvSpPr txBox="1"/>
          <p:nvPr>
            <p:ph type="title"/>
          </p:nvPr>
        </p:nvSpPr>
        <p:spPr>
          <a:xfrm>
            <a:off x="685800" y="714356"/>
            <a:ext cx="7772400" cy="71438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95373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Eğimli Yüzeylerde Tedavi Alanı Seçimi</a:t>
            </a:r>
          </a:p>
        </p:txBody>
      </p:sp>
      <p:sp>
        <p:nvSpPr>
          <p:cNvPr id="287" name="Rectangle 3"/>
          <p:cNvSpPr txBox="1"/>
          <p:nvPr>
            <p:ph type="body" sz="half" idx="1"/>
          </p:nvPr>
        </p:nvSpPr>
        <p:spPr>
          <a:xfrm>
            <a:off x="285719" y="1773238"/>
            <a:ext cx="4572034" cy="4246563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600"/>
              </a:spcBef>
              <a:buSzTx/>
              <a:buNone/>
              <a:defRPr sz="2800"/>
            </a:pPr>
            <a:r>
              <a:t>    </a:t>
            </a:r>
            <a:r>
              <a:rPr sz="2400">
                <a:latin typeface="Tahoma Bold"/>
                <a:ea typeface="Tahoma Bold"/>
                <a:cs typeface="Tahoma Bold"/>
                <a:sym typeface="Tahoma Bold"/>
              </a:rPr>
              <a:t>Tedavi alanı elektron alanına  paralel ve düz olmalıdır.</a:t>
            </a:r>
            <a:endParaRPr sz="2400">
              <a:latin typeface="Tahoma Bold"/>
              <a:ea typeface="Tahoma Bold"/>
              <a:cs typeface="Tahoma Bold"/>
              <a:sym typeface="Tahoma Bold"/>
            </a:endParaRPr>
          </a:p>
          <a:p>
            <a:pPr algn="just">
              <a:buSz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 algn="just">
              <a:spcBef>
                <a:spcPts val="500"/>
              </a:spcBef>
              <a:buFontTx/>
              <a:buChar char="✓"/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Maksimum doz derinliği yüzeye doğru kayar.</a:t>
            </a:r>
          </a:p>
          <a:p>
            <a:pPr algn="just">
              <a:spcBef>
                <a:spcPts val="500"/>
              </a:spcBef>
              <a:buFontTx/>
              <a:buChar char="✓"/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Penetrasyon derinliği azalır. (% 80 izodozun derinliği)</a:t>
            </a:r>
          </a:p>
        </p:txBody>
      </p:sp>
      <p:pic>
        <p:nvPicPr>
          <p:cNvPr id="288" name="Object 4" descr="Object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43500" y="1412875"/>
            <a:ext cx="3629025" cy="5159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ctangle 2"/>
          <p:cNvSpPr txBox="1"/>
          <p:nvPr>
            <p:ph type="title"/>
          </p:nvPr>
        </p:nvSpPr>
        <p:spPr>
          <a:xfrm>
            <a:off x="442912" y="332655"/>
            <a:ext cx="4201097" cy="108498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YÜZEY DÜZENSİZLİĞİ</a:t>
            </a:r>
          </a:p>
        </p:txBody>
      </p:sp>
      <p:sp>
        <p:nvSpPr>
          <p:cNvPr id="291" name="Rectangle 3"/>
          <p:cNvSpPr txBox="1"/>
          <p:nvPr>
            <p:ph type="body" sz="half" idx="1"/>
          </p:nvPr>
        </p:nvSpPr>
        <p:spPr>
          <a:xfrm>
            <a:off x="457200" y="1600200"/>
            <a:ext cx="4038600" cy="445611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EĞİMLİ YÜZEYLER </a:t>
            </a:r>
          </a:p>
          <a:p>
            <a:pPr>
              <a:spcBef>
                <a:spcPts val="500"/>
              </a:spcBef>
              <a:buSzTx/>
              <a:buNone/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    Yüzey dozu artar.</a:t>
            </a:r>
          </a:p>
          <a:p>
            <a:pPr>
              <a:buSzTx/>
              <a:buNone/>
              <a:defRPr sz="2400">
                <a:latin typeface="Tahoma"/>
                <a:ea typeface="Tahoma"/>
                <a:cs typeface="Tahoma"/>
                <a:sym typeface="Tahoma"/>
              </a:defRPr>
            </a:pPr>
          </a:p>
          <a:p>
            <a:pPr>
              <a:spcBef>
                <a:spcPts val="500"/>
              </a:spcBef>
              <a:buSzTx/>
              <a:buNone/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    30</a:t>
            </a:r>
            <a:r>
              <a:t>°</a:t>
            </a:r>
            <a:r>
              <a:t> lik eğime kadar izodozlar yüzeyi takip eder.</a:t>
            </a:r>
          </a:p>
        </p:txBody>
      </p:sp>
      <p:sp>
        <p:nvSpPr>
          <p:cNvPr id="292" name="Rectangle 4"/>
          <p:cNvSpPr txBox="1"/>
          <p:nvPr/>
        </p:nvSpPr>
        <p:spPr>
          <a:xfrm>
            <a:off x="4401695" y="1556791"/>
            <a:ext cx="268601" cy="4671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t>Yüzey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400"/>
              </a:spcBef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t> dozu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400"/>
              </a:spcBef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t> ar tar</a:t>
            </a:r>
          </a:p>
        </p:txBody>
      </p:sp>
      <p:pic>
        <p:nvPicPr>
          <p:cNvPr id="29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3437" y="1268758"/>
            <a:ext cx="4032251" cy="50399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2"/>
          <p:cNvSpPr txBox="1"/>
          <p:nvPr>
            <p:ph type="title"/>
          </p:nvPr>
        </p:nvSpPr>
        <p:spPr>
          <a:xfrm>
            <a:off x="685800" y="609600"/>
            <a:ext cx="7772400" cy="1176326"/>
          </a:xfrm>
          <a:prstGeom prst="rect">
            <a:avLst/>
          </a:prstGeom>
        </p:spPr>
        <p:txBody>
          <a:bodyPr/>
          <a:lstStyle>
            <a:lvl1pPr defTabSz="822959">
              <a:defRPr sz="3600">
                <a:solidFill>
                  <a:srgbClr val="95373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LİNEER HIZLANDIRICIDA ELEKTRONLARIN OLUŞUMU</a:t>
            </a:r>
          </a:p>
        </p:txBody>
      </p:sp>
      <p:sp>
        <p:nvSpPr>
          <p:cNvPr id="184" name="Rectangle 3"/>
          <p:cNvSpPr/>
          <p:nvPr/>
        </p:nvSpPr>
        <p:spPr>
          <a:xfrm>
            <a:off x="1219200" y="1828800"/>
            <a:ext cx="5334000" cy="1219200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87" name="Rectangle 4"/>
          <p:cNvGrpSpPr/>
          <p:nvPr/>
        </p:nvGrpSpPr>
        <p:grpSpPr>
          <a:xfrm>
            <a:off x="366254" y="2057400"/>
            <a:ext cx="867692" cy="533400"/>
            <a:chOff x="0" y="0"/>
            <a:chExt cx="867690" cy="533400"/>
          </a:xfrm>
        </p:grpSpPr>
        <p:sp>
          <p:nvSpPr>
            <p:cNvPr id="185" name="Dikdörtgen"/>
            <p:cNvSpPr/>
            <p:nvPr/>
          </p:nvSpPr>
          <p:spPr>
            <a:xfrm>
              <a:off x="14745" y="0"/>
              <a:ext cx="838201" cy="533400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186" name="Elektron…"/>
            <p:cNvSpPr txBox="1"/>
            <p:nvPr/>
          </p:nvSpPr>
          <p:spPr>
            <a:xfrm>
              <a:off x="0" y="5079"/>
              <a:ext cx="867691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400">
                  <a:latin typeface="Tahoma"/>
                  <a:ea typeface="Tahoma"/>
                  <a:cs typeface="Tahoma"/>
                  <a:sym typeface="Tahoma"/>
                </a:defRPr>
              </a:pPr>
              <a:r>
                <a:t>Elektron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defRPr sz="1400">
                  <a:latin typeface="Tahoma"/>
                  <a:ea typeface="Tahoma"/>
                  <a:cs typeface="Tahoma"/>
                  <a:sym typeface="Tahoma"/>
                </a:defRPr>
              </a:pPr>
              <a:r>
                <a:t>Tabancası</a:t>
              </a:r>
            </a:p>
          </p:txBody>
        </p:sp>
      </p:grpSp>
      <p:sp>
        <p:nvSpPr>
          <p:cNvPr id="188" name="Rectangle 5"/>
          <p:cNvSpPr/>
          <p:nvPr/>
        </p:nvSpPr>
        <p:spPr>
          <a:xfrm>
            <a:off x="6553200" y="1828800"/>
            <a:ext cx="1295400" cy="2362200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91" name="Rectangle 6"/>
          <p:cNvGrpSpPr/>
          <p:nvPr/>
        </p:nvGrpSpPr>
        <p:grpSpPr>
          <a:xfrm>
            <a:off x="1322754" y="3048000"/>
            <a:ext cx="1088292" cy="1143000"/>
            <a:chOff x="0" y="0"/>
            <a:chExt cx="1088290" cy="1143000"/>
          </a:xfrm>
        </p:grpSpPr>
        <p:sp>
          <p:nvSpPr>
            <p:cNvPr id="189" name="Dikdörtgen"/>
            <p:cNvSpPr/>
            <p:nvPr/>
          </p:nvSpPr>
          <p:spPr>
            <a:xfrm>
              <a:off x="125045" y="0"/>
              <a:ext cx="838201" cy="1143000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190" name="Magnetron…"/>
            <p:cNvSpPr txBox="1"/>
            <p:nvPr/>
          </p:nvSpPr>
          <p:spPr>
            <a:xfrm>
              <a:off x="0" y="197285"/>
              <a:ext cx="1088291" cy="7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 </a:t>
              </a:r>
              <a:r>
                <a:rPr>
                  <a:latin typeface="Tahoma"/>
                  <a:ea typeface="Tahoma"/>
                  <a:cs typeface="Tahoma"/>
                  <a:sym typeface="Tahoma"/>
                </a:rPr>
                <a:t>Magnetron 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defRPr sz="1400">
                  <a:latin typeface="Tahoma"/>
                  <a:ea typeface="Tahoma"/>
                  <a:cs typeface="Tahoma"/>
                  <a:sym typeface="Tahoma"/>
                </a:defRPr>
              </a:pPr>
              <a:r>
                <a:t>veya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defRPr sz="1400">
                  <a:latin typeface="Tahoma"/>
                  <a:ea typeface="Tahoma"/>
                  <a:cs typeface="Tahoma"/>
                  <a:sym typeface="Tahoma"/>
                </a:defRPr>
              </a:pPr>
              <a:r>
                <a:t>Klystron</a:t>
              </a:r>
            </a:p>
          </p:txBody>
        </p:sp>
      </p:grpSp>
      <p:pic>
        <p:nvPicPr>
          <p:cNvPr id="192" name="Object 7" descr="Object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4200" y="2362200"/>
            <a:ext cx="17526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Object 8" descr="Object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6800" y="2362200"/>
            <a:ext cx="16764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Object 9" descr="Object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5400" y="2362200"/>
            <a:ext cx="1828800" cy="60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Oval 10"/>
          <p:cNvSpPr/>
          <p:nvPr/>
        </p:nvSpPr>
        <p:spPr>
          <a:xfrm>
            <a:off x="1219199" y="2362199"/>
            <a:ext cx="71440" cy="71440"/>
          </a:xfrm>
          <a:prstGeom prst="ellipse">
            <a:avLst/>
          </a:prstGeom>
          <a:solidFill>
            <a:srgbClr val="1F497D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6" name="Oval 11"/>
          <p:cNvSpPr/>
          <p:nvPr/>
        </p:nvSpPr>
        <p:spPr>
          <a:xfrm>
            <a:off x="2819399" y="2362199"/>
            <a:ext cx="71440" cy="71440"/>
          </a:xfrm>
          <a:prstGeom prst="ellipse">
            <a:avLst/>
          </a:prstGeom>
          <a:solidFill>
            <a:srgbClr val="1F497D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7" name="Oval 12"/>
          <p:cNvSpPr/>
          <p:nvPr/>
        </p:nvSpPr>
        <p:spPr>
          <a:xfrm>
            <a:off x="2209799" y="2362199"/>
            <a:ext cx="71440" cy="71440"/>
          </a:xfrm>
          <a:prstGeom prst="ellipse">
            <a:avLst/>
          </a:prstGeom>
          <a:solidFill>
            <a:srgbClr val="1F497D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8" name="Oval 13"/>
          <p:cNvSpPr/>
          <p:nvPr/>
        </p:nvSpPr>
        <p:spPr>
          <a:xfrm>
            <a:off x="1600199" y="2362199"/>
            <a:ext cx="71440" cy="71440"/>
          </a:xfrm>
          <a:prstGeom prst="ellipse">
            <a:avLst/>
          </a:prstGeom>
          <a:solidFill>
            <a:srgbClr val="1F497D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9" name="AutoShape 14"/>
          <p:cNvSpPr/>
          <p:nvPr/>
        </p:nvSpPr>
        <p:spPr>
          <a:xfrm rot="5400000">
            <a:off x="6477000" y="2362200"/>
            <a:ext cx="1371601" cy="1219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0" name="Text Box 15"/>
          <p:cNvSpPr txBox="1"/>
          <p:nvPr/>
        </p:nvSpPr>
        <p:spPr>
          <a:xfrm>
            <a:off x="6598919" y="1898650"/>
            <a:ext cx="1244363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Eğici Magnet</a:t>
            </a:r>
          </a:p>
        </p:txBody>
      </p:sp>
      <p:sp>
        <p:nvSpPr>
          <p:cNvPr id="201" name="Text Box 16"/>
          <p:cNvSpPr txBox="1"/>
          <p:nvPr/>
        </p:nvSpPr>
        <p:spPr>
          <a:xfrm>
            <a:off x="260001" y="5257800"/>
            <a:ext cx="8623998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000">
                <a:latin typeface="Tahoma"/>
                <a:ea typeface="Tahoma"/>
                <a:cs typeface="Tahoma"/>
                <a:sym typeface="Tahoma"/>
              </a:defRPr>
            </a:pPr>
            <a:r>
              <a:t>Elektron tabancasından fırlatılan 50 KeV enerjili elektronlar  Magnetron  veya Klystron da üretilen  </a:t>
            </a:r>
            <a:r>
              <a:t>3000 megahertz/sn </a:t>
            </a:r>
            <a:r>
              <a:t> </a:t>
            </a:r>
            <a:r>
              <a:t>frekanslı mikrodalga</a:t>
            </a:r>
            <a:r>
              <a:t>ların tepelerine bindirilmek suretiyle MeV mertebesine kadar hızlandırılmaktadırlar.  </a:t>
            </a:r>
            <a:r>
              <a:t> </a:t>
            </a:r>
            <a:r>
              <a:t>  </a:t>
            </a:r>
          </a:p>
        </p:txBody>
      </p:sp>
      <p:sp>
        <p:nvSpPr>
          <p:cNvPr id="202" name="Oval 17"/>
          <p:cNvSpPr/>
          <p:nvPr/>
        </p:nvSpPr>
        <p:spPr>
          <a:xfrm>
            <a:off x="6629400" y="2362200"/>
            <a:ext cx="153988" cy="1524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3" name="Oval 18"/>
          <p:cNvSpPr/>
          <p:nvPr/>
        </p:nvSpPr>
        <p:spPr>
          <a:xfrm>
            <a:off x="7162800" y="2514600"/>
            <a:ext cx="153988" cy="1524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4" name="Oval 19"/>
          <p:cNvSpPr/>
          <p:nvPr/>
        </p:nvSpPr>
        <p:spPr>
          <a:xfrm>
            <a:off x="7315200" y="3048000"/>
            <a:ext cx="153988" cy="1524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5" name="Oval 20"/>
          <p:cNvSpPr/>
          <p:nvPr/>
        </p:nvSpPr>
        <p:spPr>
          <a:xfrm>
            <a:off x="7315200" y="3733800"/>
            <a:ext cx="153988" cy="1524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06" name="Picture 21" descr="Picture 21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609600" cy="590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11"/>
      <p:bldP build="whole" bldLvl="1" animBg="1" rev="0" advAuto="0" spid="197" grpId="3"/>
      <p:bldP build="whole" bldLvl="1" animBg="1" rev="0" advAuto="0" spid="196" grpId="4"/>
      <p:bldP build="whole" bldLvl="1" animBg="1" rev="0" advAuto="0" spid="193" grpId="7"/>
      <p:bldP build="whole" bldLvl="1" animBg="1" rev="0" advAuto="0" spid="194" grpId="5"/>
      <p:bldP build="whole" bldLvl="1" animBg="1" rev="0" advAuto="0" spid="192" grpId="6"/>
      <p:bldP build="whole" bldLvl="1" animBg="1" rev="0" advAuto="0" spid="204" grpId="10"/>
      <p:bldP build="whole" bldLvl="1" animBg="1" rev="0" advAuto="0" spid="195" grpId="1"/>
      <p:bldP build="whole" bldLvl="1" animBg="1" rev="0" advAuto="0" spid="202" grpId="8"/>
      <p:bldP build="whole" bldLvl="1" animBg="1" rev="0" advAuto="0" spid="198" grpId="2"/>
      <p:bldP build="whole" bldLvl="1" animBg="1" rev="0" advAuto="0" spid="203" grpId="9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Rectangle 2"/>
          <p:cNvSpPr txBox="1"/>
          <p:nvPr>
            <p:ph type="title"/>
          </p:nvPr>
        </p:nvSpPr>
        <p:spPr>
          <a:xfrm>
            <a:off x="357158" y="785794"/>
            <a:ext cx="8643998" cy="107157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 sz="2500">
                <a:solidFill>
                  <a:srgbClr val="953735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ELEKTRON DOKU ETKİLEŞİMİ</a:t>
            </a:r>
            <a:br/>
            <a:r>
              <a:t>Coefficient of Equivalent Thickness (CET) Düzeltme Metodu</a:t>
            </a:r>
          </a:p>
        </p:txBody>
      </p:sp>
      <p:sp>
        <p:nvSpPr>
          <p:cNvPr id="296" name="Rectangle 3"/>
          <p:cNvSpPr txBox="1"/>
          <p:nvPr>
            <p:ph type="body" idx="1"/>
          </p:nvPr>
        </p:nvSpPr>
        <p:spPr>
          <a:xfrm>
            <a:off x="228600" y="1857364"/>
            <a:ext cx="8686800" cy="4695836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400"/>
              </a:spcBef>
              <a:defRPr sz="2000">
                <a:latin typeface="Tahoma"/>
                <a:ea typeface="Tahoma"/>
                <a:cs typeface="Tahoma"/>
                <a:sym typeface="Tahoma"/>
              </a:defRPr>
            </a:pPr>
            <a:r>
              <a:t>Elektron huzme doz dağılımı kemik, akciğer, hava boşlukları gibi doku inhomojeniteleri ile değişir.</a:t>
            </a:r>
          </a:p>
          <a:p>
            <a:pPr algn="just">
              <a:spcBef>
                <a:spcPts val="400"/>
              </a:spcBef>
              <a:defRPr sz="2000">
                <a:latin typeface="Tahoma"/>
                <a:ea typeface="Tahoma"/>
                <a:cs typeface="Tahoma"/>
                <a:sym typeface="Tahoma"/>
              </a:defRPr>
            </a:pPr>
            <a:r>
              <a:t>İnhomojenitelerin CET ’i yaklaşık olarak o maddenin suya göre elektron yoğunluğu ile verilir.</a:t>
            </a:r>
          </a:p>
          <a:p>
            <a:pPr>
              <a:spcBef>
                <a:spcPts val="800"/>
              </a:spcBef>
              <a:buSzTx/>
              <a:buNone/>
              <a:defRPr sz="3600">
                <a:latin typeface="Tahoma"/>
                <a:ea typeface="Tahoma"/>
                <a:cs typeface="Tahoma"/>
                <a:sym typeface="Tahoma"/>
              </a:defRPr>
            </a:pPr>
            <a:r>
              <a:t>              </a:t>
            </a:r>
            <a:r>
              <a:rPr>
                <a:solidFill>
                  <a:srgbClr val="953735"/>
                </a:solidFill>
              </a:rPr>
              <a:t>d</a:t>
            </a:r>
            <a:r>
              <a:rPr baseline="-25000">
                <a:solidFill>
                  <a:srgbClr val="953735"/>
                </a:solidFill>
              </a:rPr>
              <a:t>eff </a:t>
            </a:r>
            <a:r>
              <a:rPr>
                <a:solidFill>
                  <a:srgbClr val="953735"/>
                </a:solidFill>
              </a:rPr>
              <a:t>= d - z (1-CET)</a:t>
            </a:r>
            <a:endParaRPr>
              <a:solidFill>
                <a:srgbClr val="953735"/>
              </a:solidFill>
            </a:endParaRPr>
          </a:p>
          <a:p>
            <a:pPr>
              <a:buSzTx/>
              <a:buNone/>
            </a:pPr>
            <a:endParaRPr>
              <a:solidFill>
                <a:srgbClr val="953735"/>
              </a:solidFill>
            </a:endParaRPr>
          </a:p>
          <a:p>
            <a:pPr>
              <a:buSzTx/>
              <a:buNone/>
            </a:pPr>
            <a:r>
              <a:t>   </a:t>
            </a:r>
            <a:r>
              <a:rPr sz="2000">
                <a:latin typeface="Tahoma"/>
                <a:ea typeface="Tahoma"/>
                <a:cs typeface="Tahoma"/>
                <a:sym typeface="Tahoma"/>
              </a:rPr>
              <a:t>CET                        </a:t>
            </a:r>
            <a:r>
              <a:rPr sz="2400">
                <a:latin typeface="Tahoma"/>
                <a:ea typeface="Tahoma"/>
                <a:cs typeface="Tahoma"/>
                <a:sym typeface="Tahoma"/>
              </a:rPr>
              <a:t> z    </a:t>
            </a:r>
            <a:r>
              <a:rPr sz="200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sz="1600">
                <a:latin typeface="Tahoma"/>
                <a:ea typeface="Tahoma"/>
                <a:cs typeface="Tahoma"/>
                <a:sym typeface="Tahoma"/>
              </a:rPr>
              <a:t>inhomojenite kalınlığı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500"/>
              </a:spcBef>
              <a:defRPr sz="2000">
                <a:latin typeface="Tahoma"/>
                <a:ea typeface="Tahoma"/>
                <a:cs typeface="Tahoma"/>
                <a:sym typeface="Tahoma"/>
              </a:defRPr>
            </a:pPr>
            <a:r>
              <a:t>Bone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Þ </a:t>
            </a:r>
            <a:r>
              <a:t>1.65           </a:t>
            </a:r>
            <a:r>
              <a:rPr sz="2400"/>
              <a:t>d</a:t>
            </a:r>
            <a:r>
              <a:rPr baseline="-25000" sz="2400"/>
              <a:t>eff   </a:t>
            </a:r>
            <a:r>
              <a:t>: </a:t>
            </a:r>
            <a:r>
              <a:rPr sz="1600"/>
              <a:t>z kalınlığındaki inhomojenitenin suya eşdeğer derinliği</a:t>
            </a:r>
            <a:endParaRPr sz="1600"/>
          </a:p>
          <a:p>
            <a:pPr>
              <a:spcBef>
                <a:spcPts val="500"/>
              </a:spcBef>
              <a:defRPr sz="2000">
                <a:latin typeface="Tahoma"/>
                <a:ea typeface="Tahoma"/>
                <a:cs typeface="Tahoma"/>
                <a:sym typeface="Tahoma"/>
              </a:defRPr>
            </a:pPr>
            <a:r>
              <a:t>Lung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 Þ </a:t>
            </a:r>
            <a:r>
              <a:t>0.5             </a:t>
            </a:r>
            <a:r>
              <a:rPr sz="2400"/>
              <a:t>d</a:t>
            </a:r>
            <a:r>
              <a:t>     : </a:t>
            </a:r>
            <a:r>
              <a:rPr sz="1600"/>
              <a:t>doz ölçüm derinliği (inhomojenite arkasında)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angle 4"/>
          <p:cNvSpPr txBox="1"/>
          <p:nvPr>
            <p:ph type="title"/>
          </p:nvPr>
        </p:nvSpPr>
        <p:spPr>
          <a:xfrm>
            <a:off x="685800" y="785793"/>
            <a:ext cx="7772400" cy="85725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95373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DOKUDA İNHOMOJENİTE DÜZELTMELERİ</a:t>
            </a:r>
          </a:p>
        </p:txBody>
      </p:sp>
      <p:pic>
        <p:nvPicPr>
          <p:cNvPr id="29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1752600"/>
            <a:ext cx="7772400" cy="4629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 4"/>
          <p:cNvSpPr txBox="1"/>
          <p:nvPr>
            <p:ph type="title"/>
          </p:nvPr>
        </p:nvSpPr>
        <p:spPr>
          <a:xfrm>
            <a:off x="609600" y="333373"/>
            <a:ext cx="7772400" cy="1238239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953735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pPr/>
            <a:r>
              <a:t>YÜZEY DÜZENSİZLİĞİ</a:t>
            </a:r>
          </a:p>
        </p:txBody>
      </p:sp>
      <p:pic>
        <p:nvPicPr>
          <p:cNvPr id="30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1752600"/>
            <a:ext cx="4027489" cy="4413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7900" y="1752600"/>
            <a:ext cx="3887788" cy="4413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ectangle 2"/>
          <p:cNvSpPr txBox="1"/>
          <p:nvPr>
            <p:ph type="title"/>
          </p:nvPr>
        </p:nvSpPr>
        <p:spPr>
          <a:xfrm>
            <a:off x="442913" y="571479"/>
            <a:ext cx="8129614" cy="627084"/>
          </a:xfrm>
          <a:prstGeom prst="rect">
            <a:avLst/>
          </a:prstGeom>
        </p:spPr>
        <p:txBody>
          <a:bodyPr/>
          <a:lstStyle>
            <a:lvl1pPr>
              <a:defRPr sz="3500"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pPr/>
            <a:r>
              <a:t>YÜZEY DÜZENSİZLİĞİ</a:t>
            </a:r>
          </a:p>
        </p:txBody>
      </p:sp>
      <p:pic>
        <p:nvPicPr>
          <p:cNvPr id="30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1537" y="1285861"/>
            <a:ext cx="7532714" cy="5238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tangle 2"/>
          <p:cNvSpPr txBox="1"/>
          <p:nvPr>
            <p:ph type="title"/>
          </p:nvPr>
        </p:nvSpPr>
        <p:spPr>
          <a:xfrm>
            <a:off x="442912" y="857231"/>
            <a:ext cx="7986739" cy="560407"/>
          </a:xfrm>
          <a:prstGeom prst="rect">
            <a:avLst/>
          </a:prstGeom>
        </p:spPr>
        <p:txBody>
          <a:bodyPr/>
          <a:lstStyle>
            <a:lvl1pPr defTabSz="896111">
              <a:defRPr sz="3136"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pPr/>
            <a:r>
              <a:t>YÜZEY DÜZENSİZLİĞİ</a:t>
            </a:r>
          </a:p>
        </p:txBody>
      </p:sp>
      <p:pic>
        <p:nvPicPr>
          <p:cNvPr id="30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0100" y="1628775"/>
            <a:ext cx="7459690" cy="4895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ctangle 4"/>
          <p:cNvSpPr txBox="1"/>
          <p:nvPr>
            <p:ph type="title"/>
          </p:nvPr>
        </p:nvSpPr>
        <p:spPr>
          <a:xfrm>
            <a:off x="685800" y="500042"/>
            <a:ext cx="7772400" cy="9286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373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DOKU DÜZENSİZLİKLERİ</a:t>
            </a:r>
          </a:p>
        </p:txBody>
      </p:sp>
      <p:pic>
        <p:nvPicPr>
          <p:cNvPr id="312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9700" y="3933825"/>
            <a:ext cx="3384550" cy="2447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1403350"/>
            <a:ext cx="4246563" cy="497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19700" y="1403350"/>
            <a:ext cx="3384550" cy="23860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Rectangle 2"/>
          <p:cNvSpPr txBox="1"/>
          <p:nvPr>
            <p:ph type="title"/>
          </p:nvPr>
        </p:nvSpPr>
        <p:spPr>
          <a:xfrm>
            <a:off x="685800" y="500042"/>
            <a:ext cx="7772400" cy="85725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95373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ELEKTRONLARDA BİTİŞİK ALANLAR</a:t>
            </a:r>
          </a:p>
        </p:txBody>
      </p:sp>
      <p:pic>
        <p:nvPicPr>
          <p:cNvPr id="317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357297"/>
            <a:ext cx="3657600" cy="2571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Object 4" descr="Object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3962400"/>
            <a:ext cx="3657600" cy="2667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Rectangle 5"/>
          <p:cNvSpPr txBox="1"/>
          <p:nvPr>
            <p:ph type="body" sz="half" idx="1"/>
          </p:nvPr>
        </p:nvSpPr>
        <p:spPr>
          <a:xfrm>
            <a:off x="4267199" y="1643049"/>
            <a:ext cx="4662520" cy="4986351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500"/>
              </a:spcBef>
              <a:defRPr sz="2100">
                <a:latin typeface="Tahoma"/>
                <a:ea typeface="Tahoma"/>
                <a:cs typeface="Tahoma"/>
                <a:sym typeface="Tahoma"/>
              </a:defRPr>
            </a:pPr>
            <a:r>
              <a:t>Bir klinik vakada alanların yan yana veya seperasyonla olup olmaması, target volümdeki kombine doz dağılımının uniformitesine bağlıdır.</a:t>
            </a:r>
          </a:p>
          <a:p>
            <a:pPr algn="just">
              <a:spcBef>
                <a:spcPts val="500"/>
              </a:spcBef>
              <a:defRPr sz="2100">
                <a:latin typeface="Tahoma"/>
                <a:ea typeface="Tahoma"/>
                <a:cs typeface="Tahoma"/>
                <a:sym typeface="Tahoma"/>
              </a:defRPr>
            </a:pPr>
            <a:r>
              <a:t>Elektron alanları genelde yanyana olurlar.</a:t>
            </a:r>
          </a:p>
          <a:p>
            <a:pPr algn="just">
              <a:spcBef>
                <a:spcPts val="500"/>
              </a:spcBef>
              <a:defRPr sz="2100">
                <a:latin typeface="Tahoma"/>
                <a:ea typeface="Tahoma"/>
                <a:cs typeface="Tahoma"/>
                <a:sym typeface="Tahoma"/>
              </a:defRPr>
            </a:pPr>
            <a:r>
              <a:t>Sıcak noktalar büyüklüğüne , sınırlarına ve yerine bağlı olarak kabul edilebilir.</a:t>
            </a:r>
          </a:p>
          <a:p>
            <a:pPr algn="just">
              <a:spcBef>
                <a:spcPts val="500"/>
              </a:spcBef>
              <a:defRPr sz="2100">
                <a:latin typeface="Tahoma"/>
                <a:ea typeface="Tahoma"/>
                <a:cs typeface="Tahoma"/>
                <a:sym typeface="Tahoma"/>
              </a:defRPr>
            </a:pPr>
            <a:r>
              <a:t>Doz düzensizliğinin büyüklüğü yaklaşık olarak her 10 Gy den sonra saha çakışmalarının lokalizasyonu kaydırılarak azaltılabilir.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2"/>
          <p:cNvSpPr txBox="1"/>
          <p:nvPr>
            <p:ph type="title"/>
          </p:nvPr>
        </p:nvSpPr>
        <p:spPr>
          <a:xfrm>
            <a:off x="685800" y="642917"/>
            <a:ext cx="7772400" cy="71438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95373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ELEKTRONLARDA BİTİŞİK ALANLAR</a:t>
            </a:r>
          </a:p>
        </p:txBody>
      </p:sp>
      <p:pic>
        <p:nvPicPr>
          <p:cNvPr id="322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7800" y="1428736"/>
            <a:ext cx="6248400" cy="5200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Rectangle 2"/>
          <p:cNvSpPr txBox="1"/>
          <p:nvPr>
            <p:ph type="title"/>
          </p:nvPr>
        </p:nvSpPr>
        <p:spPr>
          <a:xfrm>
            <a:off x="685800" y="642917"/>
            <a:ext cx="7772400" cy="71438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95373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Bitişik alanlar 7 MeV ve 16 MeV</a:t>
            </a:r>
          </a:p>
        </p:txBody>
      </p:sp>
      <p:pic>
        <p:nvPicPr>
          <p:cNvPr id="32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1412875"/>
            <a:ext cx="8677307" cy="5111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Rectangle 2"/>
          <p:cNvSpPr txBox="1"/>
          <p:nvPr>
            <p:ph type="title"/>
          </p:nvPr>
        </p:nvSpPr>
        <p:spPr>
          <a:xfrm>
            <a:off x="685800" y="571479"/>
            <a:ext cx="7772400" cy="64772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953735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pPr/>
            <a:r>
              <a:t>KORUMALAR</a:t>
            </a:r>
          </a:p>
        </p:txBody>
      </p:sp>
      <p:sp>
        <p:nvSpPr>
          <p:cNvPr id="328" name="Rectangle 3"/>
          <p:cNvSpPr txBox="1"/>
          <p:nvPr>
            <p:ph type="body" sz="half" idx="1"/>
          </p:nvPr>
        </p:nvSpPr>
        <p:spPr>
          <a:xfrm>
            <a:off x="304800" y="2209800"/>
            <a:ext cx="4191000" cy="3810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SzTx/>
              <a:buNone/>
              <a:defRPr sz="2400">
                <a:solidFill>
                  <a:srgbClr val="953735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Eksternal korumalar</a:t>
            </a:r>
          </a:p>
          <a:p>
            <a:pPr algn="just">
              <a:spcBef>
                <a:spcPts val="500"/>
              </a:spcBef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Düşük enerjilerde cilt üzerine yerleştirilebilir.</a:t>
            </a:r>
          </a:p>
          <a:p>
            <a:pPr algn="just">
              <a:spcBef>
                <a:spcPts val="500"/>
              </a:spcBef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Yüksek enerjilerde ağırlık ve kalınlık nedeniyle tedavi konlarına yerleştirilir.</a:t>
            </a:r>
          </a:p>
        </p:txBody>
      </p:sp>
      <p:sp>
        <p:nvSpPr>
          <p:cNvPr id="329" name="Rectangle 4"/>
          <p:cNvSpPr txBox="1"/>
          <p:nvPr/>
        </p:nvSpPr>
        <p:spPr>
          <a:xfrm>
            <a:off x="4693919" y="2209799"/>
            <a:ext cx="4190080" cy="4505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39470" indent="-339470" defTabSz="905255">
              <a:spcBef>
                <a:spcPts val="500"/>
              </a:spcBef>
              <a:defRPr sz="2376">
                <a:solidFill>
                  <a:srgbClr val="953735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İnternal korumalar</a:t>
            </a:r>
            <a:endParaRPr sz="3168"/>
          </a:p>
          <a:p>
            <a:pPr marL="339470" indent="-339470" algn="just" defTabSz="905255">
              <a:spcBef>
                <a:spcPts val="400"/>
              </a:spcBef>
              <a:buSzPct val="100000"/>
              <a:buFont typeface="Arial"/>
              <a:buChar char="•"/>
              <a:defRPr sz="1979">
                <a:latin typeface="Tahoma"/>
                <a:ea typeface="Tahoma"/>
                <a:cs typeface="Tahoma"/>
                <a:sym typeface="Tahoma"/>
              </a:defRPr>
            </a:pPr>
            <a:r>
              <a:t>Dudak,ağız mukozası ve göz kapağı lezyonlarında target volüm ardındaki normal yapıyı korumada</a:t>
            </a:r>
            <a:endParaRPr sz="3168"/>
          </a:p>
          <a:p>
            <a:pPr marL="339470" indent="-339470" algn="just" defTabSz="905255">
              <a:spcBef>
                <a:spcPts val="400"/>
              </a:spcBef>
              <a:buSzPct val="100000"/>
              <a:buFont typeface="Arial"/>
              <a:buChar char="•"/>
              <a:defRPr sz="1979">
                <a:latin typeface="Tahoma"/>
                <a:ea typeface="Tahoma"/>
                <a:cs typeface="Tahoma"/>
                <a:sym typeface="Tahoma"/>
              </a:defRPr>
            </a:pPr>
            <a:r>
              <a:t>Kurşundan geri saçılanlar korumaya yakın dokuların dozunu artırır.</a:t>
            </a:r>
            <a:endParaRPr sz="3168"/>
          </a:p>
          <a:p>
            <a:pPr marL="339470" indent="-339470" algn="just" defTabSz="905255">
              <a:spcBef>
                <a:spcPts val="400"/>
              </a:spcBef>
              <a:buSzPct val="100000"/>
              <a:buFont typeface="Arial"/>
              <a:buChar char="•"/>
              <a:defRPr sz="1979">
                <a:latin typeface="Tahoma"/>
                <a:ea typeface="Tahoma"/>
                <a:cs typeface="Tahoma"/>
                <a:sym typeface="Tahoma"/>
              </a:defRPr>
            </a:pPr>
            <a:r>
              <a:t>Doku-kurşun arasında 1-20 MeV aralığında % 30-70</a:t>
            </a:r>
            <a:endParaRPr sz="3168"/>
          </a:p>
          <a:p>
            <a:pPr marL="339470" indent="-339470" algn="just" defTabSz="905255">
              <a:spcBef>
                <a:spcPts val="400"/>
              </a:spcBef>
              <a:buSzPct val="100000"/>
              <a:buFont typeface="Arial"/>
              <a:buChar char="•"/>
              <a:defRPr sz="1979">
                <a:latin typeface="Tahoma"/>
                <a:ea typeface="Tahoma"/>
                <a:cs typeface="Tahoma"/>
                <a:sym typeface="Tahoma"/>
              </a:defRPr>
            </a:pPr>
            <a:r>
              <a:t>Geri saçılma etkisini gidermek için düşük atom numaralı absorblayıcı doku-kurşun ara yüzeyine yerleştirilir.</a:t>
            </a:r>
          </a:p>
        </p:txBody>
      </p:sp>
      <p:sp>
        <p:nvSpPr>
          <p:cNvPr id="330" name="Rectangle 5"/>
          <p:cNvSpPr/>
          <p:nvPr>
            <p:ph type="body" idx="13"/>
          </p:nvPr>
        </p:nvSpPr>
        <p:spPr>
          <a:xfrm>
            <a:off x="685800" y="1219200"/>
            <a:ext cx="7772400" cy="990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ts val="500"/>
              </a:spcBef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Kabul edilebilir geçirgenlik :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£ </a:t>
            </a:r>
            <a:r>
              <a:t>% 5</a:t>
            </a:r>
          </a:p>
          <a:p>
            <a:pPr>
              <a:spcBef>
                <a:spcPts val="500"/>
              </a:spcBef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&lt; 10 MeV  için </a:t>
            </a:r>
            <a:r>
              <a:t>&lt;</a:t>
            </a:r>
            <a:r>
              <a:t> 5 mm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2"/>
          <p:cNvSpPr txBox="1"/>
          <p:nvPr>
            <p:ph type="title"/>
          </p:nvPr>
        </p:nvSpPr>
        <p:spPr>
          <a:xfrm>
            <a:off x="685800" y="380999"/>
            <a:ext cx="7772400" cy="10477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373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ELEKTRON TEDAVİ KAFASI</a:t>
            </a:r>
          </a:p>
        </p:txBody>
      </p:sp>
      <p:sp>
        <p:nvSpPr>
          <p:cNvPr id="209" name="Rectangle 3"/>
          <p:cNvSpPr txBox="1"/>
          <p:nvPr>
            <p:ph type="body" sz="half" idx="1"/>
          </p:nvPr>
        </p:nvSpPr>
        <p:spPr>
          <a:xfrm>
            <a:off x="304800" y="1676400"/>
            <a:ext cx="3962400" cy="4419600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Hedef yoktur.</a:t>
            </a:r>
          </a:p>
          <a:p>
            <a:pPr algn="just"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Saçıcı filtreler demeti homojen ve paralel yayarlar.</a:t>
            </a:r>
          </a:p>
          <a:p>
            <a:pPr algn="just"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Alanın belirlenmesi için elektron aplikatörleri veya trimerler kullanılır.</a:t>
            </a:r>
          </a:p>
        </p:txBody>
      </p:sp>
      <p:pic>
        <p:nvPicPr>
          <p:cNvPr id="210" name="Object 5" descr="Object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1524000"/>
            <a:ext cx="4581557" cy="472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tangle 4"/>
          <p:cNvSpPr txBox="1"/>
          <p:nvPr>
            <p:ph type="title"/>
          </p:nvPr>
        </p:nvSpPr>
        <p:spPr>
          <a:xfrm>
            <a:off x="428595" y="642917"/>
            <a:ext cx="8201030" cy="928695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srgbClr val="95373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ELEKTRON APLİKATÖRLERİ İÇİN DÖKÜLEN STANDART KORUMALAR (CUT-OUT)</a:t>
            </a:r>
          </a:p>
        </p:txBody>
      </p:sp>
      <p:pic>
        <p:nvPicPr>
          <p:cNvPr id="333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1628775"/>
            <a:ext cx="3816351" cy="4752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8200" y="1916113"/>
            <a:ext cx="4100513" cy="4105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Rectangle 2"/>
          <p:cNvSpPr txBox="1"/>
          <p:nvPr>
            <p:ph type="title"/>
          </p:nvPr>
        </p:nvSpPr>
        <p:spPr>
          <a:xfrm>
            <a:off x="685800" y="785793"/>
            <a:ext cx="7772400" cy="571506"/>
          </a:xfrm>
          <a:prstGeom prst="rect">
            <a:avLst/>
          </a:prstGeom>
        </p:spPr>
        <p:txBody>
          <a:bodyPr/>
          <a:lstStyle>
            <a:lvl1pPr defTabSz="795527">
              <a:defRPr sz="3132">
                <a:solidFill>
                  <a:srgbClr val="95373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BOLUS KULLANIMI</a:t>
            </a:r>
          </a:p>
        </p:txBody>
      </p:sp>
      <p:sp>
        <p:nvSpPr>
          <p:cNvPr id="337" name="Rectangle 3"/>
          <p:cNvSpPr txBox="1"/>
          <p:nvPr>
            <p:ph type="body" sz="quarter" idx="1"/>
          </p:nvPr>
        </p:nvSpPr>
        <p:spPr>
          <a:xfrm>
            <a:off x="685800" y="1500174"/>
            <a:ext cx="7772400" cy="1571637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81000"/>
              </a:lnSpc>
              <a:spcBef>
                <a:spcPts val="500"/>
              </a:spcBef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Düzensiz yüzeyi düz hale getirmek </a:t>
            </a:r>
            <a:endParaRPr sz="2900"/>
          </a:p>
          <a:p>
            <a:pPr algn="just">
              <a:lnSpc>
                <a:spcPct val="81000"/>
              </a:lnSpc>
              <a:spcBef>
                <a:spcPts val="500"/>
              </a:spcBef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Yüzey dozunu artırmak</a:t>
            </a:r>
            <a:endParaRPr sz="2900"/>
          </a:p>
          <a:p>
            <a:pPr algn="just">
              <a:lnSpc>
                <a:spcPct val="81000"/>
              </a:lnSpc>
              <a:spcBef>
                <a:spcPts val="500"/>
              </a:spcBef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Elektronların penetrasyonunu   azaltmak, </a:t>
            </a:r>
            <a:endParaRPr sz="2900"/>
          </a:p>
          <a:p>
            <a:pPr algn="just">
              <a:lnSpc>
                <a:spcPct val="81000"/>
              </a:lnSpc>
              <a:spcBef>
                <a:spcPts val="500"/>
              </a:spcBef>
              <a:buSzTx/>
              <a:buNone/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   Enerji azaltılması</a:t>
            </a:r>
          </a:p>
        </p:txBody>
      </p:sp>
      <p:pic>
        <p:nvPicPr>
          <p:cNvPr id="33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0100" y="3000372"/>
            <a:ext cx="7286677" cy="3633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Rectangle 4"/>
          <p:cNvSpPr txBox="1"/>
          <p:nvPr>
            <p:ph type="title"/>
          </p:nvPr>
        </p:nvSpPr>
        <p:spPr>
          <a:xfrm>
            <a:off x="685800" y="785793"/>
            <a:ext cx="7772400" cy="84298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95373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Film ve izodoz eğrisi</a:t>
            </a:r>
          </a:p>
        </p:txBody>
      </p:sp>
      <p:pic>
        <p:nvPicPr>
          <p:cNvPr id="341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2071678"/>
            <a:ext cx="3551238" cy="3662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8200" y="1785927"/>
            <a:ext cx="3810000" cy="3948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2"/>
          <p:cNvSpPr txBox="1"/>
          <p:nvPr>
            <p:ph type="title"/>
          </p:nvPr>
        </p:nvSpPr>
        <p:spPr>
          <a:xfrm>
            <a:off x="642910" y="704087"/>
            <a:ext cx="8043889" cy="9389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95373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ELEKTRONLARIN ÖZELLİKLERİ</a:t>
            </a:r>
          </a:p>
        </p:txBody>
      </p:sp>
      <p:sp>
        <p:nvSpPr>
          <p:cNvPr id="213" name="Rectangle 3"/>
          <p:cNvSpPr txBox="1"/>
          <p:nvPr>
            <p:ph type="body" idx="1"/>
          </p:nvPr>
        </p:nvSpPr>
        <p:spPr>
          <a:xfrm>
            <a:off x="685800" y="1752600"/>
            <a:ext cx="7772400" cy="4343400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600"/>
              </a:spcBef>
              <a:buFontTx/>
              <a:buChar char="✓"/>
              <a:defRPr sz="2600">
                <a:latin typeface="Tahoma"/>
                <a:ea typeface="Tahoma"/>
                <a:cs typeface="Tahoma"/>
                <a:sym typeface="Tahoma"/>
              </a:defRPr>
            </a:pPr>
            <a:r>
              <a:t>Ortamdaki doz dağılımı ortamın elektron yoğunluğu ile değişir.</a:t>
            </a:r>
          </a:p>
          <a:p>
            <a:pPr algn="just">
              <a:spcBef>
                <a:spcPts val="600"/>
              </a:spcBef>
              <a:buFontTx/>
              <a:buChar char="✓"/>
              <a:defRPr sz="2600">
                <a:latin typeface="Tahoma"/>
                <a:ea typeface="Tahoma"/>
                <a:cs typeface="Tahoma"/>
                <a:sym typeface="Tahoma"/>
              </a:defRPr>
            </a:pPr>
            <a:r>
              <a:t>Derin dokular korunur; cilt koruması (skin - sparing) minimumdur.</a:t>
            </a:r>
          </a:p>
          <a:p>
            <a:pPr algn="just">
              <a:spcBef>
                <a:spcPts val="600"/>
              </a:spcBef>
              <a:buFontTx/>
              <a:buChar char="✓"/>
              <a:defRPr sz="2600">
                <a:latin typeface="Tahoma"/>
                <a:ea typeface="Tahoma"/>
                <a:cs typeface="Tahoma"/>
                <a:sym typeface="Tahoma"/>
              </a:defRPr>
            </a:pPr>
            <a:r>
              <a:t>Penetrasyon yetenekleri fotonlara göre azdır.       ( RBE=1 )</a:t>
            </a:r>
          </a:p>
          <a:p>
            <a:pPr algn="just">
              <a:spcBef>
                <a:spcPts val="600"/>
              </a:spcBef>
              <a:buFontTx/>
              <a:buChar char="✓"/>
              <a:defRPr sz="2600">
                <a:latin typeface="Tahoma"/>
                <a:ea typeface="Tahoma"/>
                <a:cs typeface="Tahoma"/>
                <a:sym typeface="Tahoma"/>
              </a:defRPr>
            </a:pPr>
            <a:r>
              <a:t>Elektron saçılması atom numarasının karesi ile doğru orantılı, elektron enerjisi ile ters orantılıdır.</a:t>
            </a:r>
          </a:p>
          <a:p>
            <a:pPr algn="just">
              <a:spcBef>
                <a:spcPts val="600"/>
              </a:spcBef>
              <a:buFontTx/>
              <a:buChar char="✓"/>
              <a:defRPr sz="2600">
                <a:latin typeface="Tahoma"/>
                <a:ea typeface="Tahoma"/>
                <a:cs typeface="Tahoma"/>
                <a:sym typeface="Tahoma"/>
              </a:defRPr>
            </a:pPr>
            <a:r>
              <a:t>Enerjisi suda her 1 cm ’de 2 MeV azalır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4"/>
          <p:cNvSpPr txBox="1"/>
          <p:nvPr>
            <p:ph type="title"/>
          </p:nvPr>
        </p:nvSpPr>
        <p:spPr>
          <a:xfrm>
            <a:off x="285720" y="571479"/>
            <a:ext cx="6715172" cy="571506"/>
          </a:xfrm>
          <a:prstGeom prst="rect">
            <a:avLst/>
          </a:prstGeom>
        </p:spPr>
        <p:txBody>
          <a:bodyPr/>
          <a:lstStyle>
            <a:lvl1pPr>
              <a:defRPr sz="2900">
                <a:solidFill>
                  <a:srgbClr val="95373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TEMEL ELEKTRON ETKİLEŞİMLERİ</a:t>
            </a:r>
          </a:p>
        </p:txBody>
      </p:sp>
      <p:pic>
        <p:nvPicPr>
          <p:cNvPr id="216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387" y="1844675"/>
            <a:ext cx="5907089" cy="3240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87" y="5373687"/>
            <a:ext cx="2954338" cy="1169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11950" y="2708275"/>
            <a:ext cx="2108200" cy="1512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Picture 12" descr="Picture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11950" y="836612"/>
            <a:ext cx="2108200" cy="1584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icture 13" descr="Picture 1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11950" y="4498975"/>
            <a:ext cx="2108200" cy="1460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4"/>
          <p:cNvSpPr txBox="1"/>
          <p:nvPr>
            <p:ph type="title"/>
          </p:nvPr>
        </p:nvSpPr>
        <p:spPr>
          <a:xfrm>
            <a:off x="928661" y="571479"/>
            <a:ext cx="6929488" cy="714381"/>
          </a:xfrm>
          <a:prstGeom prst="rect">
            <a:avLst/>
          </a:prstGeom>
        </p:spPr>
        <p:txBody>
          <a:bodyPr/>
          <a:lstStyle>
            <a:lvl1pPr defTabSz="868680">
              <a:defRPr sz="4084">
                <a:solidFill>
                  <a:srgbClr val="95373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DOZİMETRİ</a:t>
            </a:r>
          </a:p>
        </p:txBody>
      </p:sp>
      <p:pic>
        <p:nvPicPr>
          <p:cNvPr id="22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1412874"/>
            <a:ext cx="5357852" cy="5230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76900" y="4005262"/>
            <a:ext cx="3252819" cy="251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76900" y="1412875"/>
            <a:ext cx="3252819" cy="2376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5"/>
          <p:cNvSpPr txBox="1"/>
          <p:nvPr>
            <p:ph type="title"/>
          </p:nvPr>
        </p:nvSpPr>
        <p:spPr>
          <a:xfrm>
            <a:off x="857223" y="714356"/>
            <a:ext cx="7829578" cy="71438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953735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pPr/>
            <a:r>
              <a:t>ELEKTRON DERİN DOZ EĞRİSİ</a:t>
            </a:r>
          </a:p>
        </p:txBody>
      </p:sp>
      <p:pic>
        <p:nvPicPr>
          <p:cNvPr id="22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6012" y="1428736"/>
            <a:ext cx="7488238" cy="48799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"/>
          <p:cNvSpPr txBox="1"/>
          <p:nvPr>
            <p:ph type="title"/>
          </p:nvPr>
        </p:nvSpPr>
        <p:spPr>
          <a:xfrm>
            <a:off x="323850" y="0"/>
            <a:ext cx="8210550" cy="128586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95373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ELEKTRONLARIN DEMET KARAKTERİSTİKLERİ</a:t>
            </a:r>
          </a:p>
        </p:txBody>
      </p:sp>
      <p:pic>
        <p:nvPicPr>
          <p:cNvPr id="231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8662" y="1357297"/>
            <a:ext cx="7056437" cy="3429025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Rectangle 4"/>
          <p:cNvSpPr txBox="1"/>
          <p:nvPr>
            <p:ph type="body" sz="half" idx="1"/>
          </p:nvPr>
        </p:nvSpPr>
        <p:spPr>
          <a:xfrm>
            <a:off x="533400" y="4786322"/>
            <a:ext cx="8001000" cy="1825617"/>
          </a:xfrm>
          <a:prstGeom prst="rect">
            <a:avLst/>
          </a:prstGeom>
        </p:spPr>
        <p:txBody>
          <a:bodyPr/>
          <a:lstStyle/>
          <a:p>
            <a:pPr marL="305180" indent="-305180" defTabSz="813816">
              <a:spcBef>
                <a:spcPts val="500"/>
              </a:spcBef>
              <a:buFontTx/>
              <a:buChar char="➢"/>
              <a:defRPr sz="2136">
                <a:latin typeface="Tahoma"/>
                <a:ea typeface="Tahoma"/>
                <a:cs typeface="Tahoma"/>
                <a:sym typeface="Tahoma"/>
              </a:defRPr>
            </a:pPr>
            <a:r>
              <a:t>R</a:t>
            </a:r>
            <a:r>
              <a:rPr baseline="-27348"/>
              <a:t>85    </a:t>
            </a:r>
            <a:r>
              <a:t>: %85 doz derinliği (Therapeutic range)</a:t>
            </a:r>
          </a:p>
          <a:p>
            <a:pPr marL="305180" indent="-305180" defTabSz="813816">
              <a:spcBef>
                <a:spcPts val="500"/>
              </a:spcBef>
              <a:buFontTx/>
              <a:buChar char="➢"/>
              <a:defRPr sz="2136">
                <a:latin typeface="Tahoma"/>
                <a:ea typeface="Tahoma"/>
                <a:cs typeface="Tahoma"/>
                <a:sym typeface="Tahoma"/>
              </a:defRPr>
            </a:pPr>
            <a:r>
              <a:t>R</a:t>
            </a:r>
            <a:r>
              <a:rPr baseline="-27348"/>
              <a:t>50</a:t>
            </a:r>
            <a:r>
              <a:t>   : Maksimum dozun % 50 ’ye düştüğü derinlik</a:t>
            </a:r>
          </a:p>
          <a:p>
            <a:pPr marL="305180" indent="-305180" defTabSz="813816">
              <a:spcBef>
                <a:spcPts val="500"/>
              </a:spcBef>
              <a:buFontTx/>
              <a:buChar char="➢"/>
              <a:defRPr sz="2136">
                <a:latin typeface="Tahoma"/>
                <a:ea typeface="Tahoma"/>
                <a:cs typeface="Tahoma"/>
                <a:sym typeface="Tahoma"/>
              </a:defRPr>
            </a:pPr>
            <a:r>
              <a:t>D</a:t>
            </a:r>
            <a:r>
              <a:rPr baseline="-27348"/>
              <a:t>max</a:t>
            </a:r>
            <a:r>
              <a:t> : Maksimum doz derinliği</a:t>
            </a:r>
          </a:p>
          <a:p>
            <a:pPr marL="305180" indent="-305180" defTabSz="813816">
              <a:spcBef>
                <a:spcPts val="500"/>
              </a:spcBef>
              <a:buFontTx/>
              <a:buChar char="➢"/>
              <a:defRPr sz="2136">
                <a:latin typeface="Tahoma"/>
                <a:ea typeface="Tahoma"/>
                <a:cs typeface="Tahoma"/>
                <a:sym typeface="Tahoma"/>
              </a:defRPr>
            </a:pPr>
            <a:r>
              <a:t>R</a:t>
            </a:r>
            <a:r>
              <a:rPr baseline="-27348"/>
              <a:t>p</a:t>
            </a:r>
            <a:r>
              <a:t>    : Pratik erişme mesafesi (Practical range)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is Teması">
  <a:themeElements>
    <a:clrScheme name="Ofis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is Teması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is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is Teması">
  <a:themeElements>
    <a:clrScheme name="Ofis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is Teması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is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