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1"/>
  </p:sldMasterIdLst>
  <p:notesMasterIdLst>
    <p:notesMasterId r:id="rId11"/>
  </p:notesMasterIdLst>
  <p:sldIdLst>
    <p:sldId id="605" r:id="rId2"/>
    <p:sldId id="609" r:id="rId3"/>
    <p:sldId id="501" r:id="rId4"/>
    <p:sldId id="502" r:id="rId5"/>
    <p:sldId id="610" r:id="rId6"/>
    <p:sldId id="503" r:id="rId7"/>
    <p:sldId id="504" r:id="rId8"/>
    <p:sldId id="505" r:id="rId9"/>
    <p:sldId id="60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3994-30AF-47AB-9AE9-BBDCDBE0CBA6}" type="datetimeFigureOut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5B85-6C5A-42C2-98FC-D65C088BC86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59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651E-FD33-42A8-ADDD-5E41CCA25CE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3EEF-5FEB-4F91-8402-245DF9A954B4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B41A-7824-411D-AF58-4FA7B998A58B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570B-8D22-492B-8338-008433A7E923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E79A-BAD9-447F-83AE-4CCD68DD987E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FA889-AD2A-48F9-8217-6F87E3C869C4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9DF-6726-4B26-8188-F0FDDF0538F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D3B0-6A4B-4030-9A7D-70DA3E38815D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91C2-C5F5-4A3A-BB92-01B6AED6A02F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6C86-EBE7-4D87-9461-68EF3F0CB5F9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5063-CCEC-42B1-A0CA-2D5FE7222A82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168676-C2FF-4DD2-8FA3-79A4615BE075}" type="datetime1">
              <a:rPr lang="tr-TR" smtClean="0"/>
              <a:pPr/>
              <a:t>12.05.2020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95736" y="-171400"/>
            <a:ext cx="475252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251520" y="3429000"/>
            <a:ext cx="864096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ARAŞTIRMA SÜRECİ: KAVRAMLAR, İLKELER VE TEKNİKLER</a:t>
            </a:r>
            <a:br>
              <a:rPr lang="tr-TR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tr-TR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2000" b="1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                                                                       </a:t>
            </a:r>
            <a:endParaRPr lang="tr-TR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88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1493490"/>
            <a:ext cx="813690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8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/>
            <a:endParaRPr lang="tr-TR" altLang="tr-TR" sz="3200" dirty="0">
              <a:latin typeface="Calibri" panose="020F0502020204030204" pitchFamily="34" charset="0"/>
            </a:endParaRPr>
          </a:p>
          <a:p>
            <a:pPr algn="just"/>
            <a:endParaRPr lang="tr-TR" altLang="tr-TR" sz="2800" dirty="0">
              <a:latin typeface="Calibri" panose="020F0502020204030204" pitchFamily="34" charset="0"/>
            </a:endParaRPr>
          </a:p>
          <a:p>
            <a:pPr algn="just"/>
            <a:endParaRPr lang="tr-TR" sz="2800" b="1" dirty="0">
              <a:latin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2800" b="1" dirty="0">
              <a:latin typeface="Calibri" panose="020F0502020204030204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596336" y="6456780"/>
            <a:ext cx="1512168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800" kern="0" dirty="0">
              <a:latin typeface="Calibri" panose="020F0502020204030204" pitchFamily="34" charset="0"/>
            </a:endParaRPr>
          </a:p>
        </p:txBody>
      </p:sp>
      <p:sp>
        <p:nvSpPr>
          <p:cNvPr id="84993" name="Rectangle 1"/>
          <p:cNvSpPr>
            <a:spLocks noChangeArrowheads="1"/>
          </p:cNvSpPr>
          <p:nvPr/>
        </p:nvSpPr>
        <p:spPr bwMode="auto">
          <a:xfrm flipH="1">
            <a:off x="539552" y="2311354"/>
            <a:ext cx="8136904" cy="24929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SINIRLIKLAR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 zorunluluklar, bazen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araştırmacının kendi yeterliklerinden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oğu zaman da kendi kontrol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ve etki alanı dışında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kalan ya da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fayda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maliyet a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2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ısından pratik olmayan </a:t>
            </a:r>
            <a:r>
              <a:rPr kumimoji="0" lang="tr-TR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durumlar dan kaynaklanır. </a:t>
            </a:r>
            <a:endParaRPr kumimoji="0" lang="tr-T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0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844824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Tercihli sınırlıklar,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problem alanında, başvurulan veri kaynaklarında ve izlenen süreçte araştırmacının kendi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uygun gördüğü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sınırlamalardır.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Araştırma bulguları, verilen sınırlıklar içinde geçerlidir. Bu nedenle,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var olan sınırlıkların mutlaka bilinmesi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ve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ifade edilmesi gerekir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8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28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1288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 smtClean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45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197327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3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800" b="1" dirty="0" smtClean="0">
                <a:latin typeface="Arial" pitchFamily="34" charset="0"/>
                <a:cs typeface="Arial" pitchFamily="34" charset="0"/>
              </a:rPr>
              <a:t>Örneğin,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eğitimde değerlendirme sistemi incelenirken tüm sistem yerine, yalnızca lise düzeyindeki eğitimin ele alınması bir sınırlık sayılabilir. 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4732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tr-TR" sz="1000" kern="0" dirty="0" smtClean="0"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82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197327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3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Aynı şekilde, belli bir konuyu geniş bir tarihi çerçevede ele alırken yalnızca belli yıllar arasında çıkan belgelerin incelenmesi, konunun zaman ve kaynak yönünden sınırlanmasına neden olabilir.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4732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tr-TR" sz="1000" kern="0" dirty="0" smtClean="0"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9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53336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484784"/>
            <a:ext cx="813690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TANIMLAR </a:t>
            </a:r>
          </a:p>
          <a:p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Araştırma planlanırken belki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ilk yapılacak işlerden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biri araştırmada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kullanılan terimlerin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anlam yüklerinin açıklığa kavuşturulmasıdır. </a:t>
            </a:r>
          </a:p>
          <a:p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Bu amaçla, bir takım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soyut kavramlara ortak anlam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verilmeye çalışılır. 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tr-TR" altLang="tr-TR" sz="2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tr-TR" altLang="tr-TR" sz="2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6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26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96740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 smtClean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23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416833"/>
            <a:ext cx="813690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İki türlü tanım vardır: kavramsal ve işlemsel (</a:t>
            </a:r>
            <a:r>
              <a:rPr lang="tr-TR" sz="2600" dirty="0" err="1" smtClean="0">
                <a:latin typeface="Arial" pitchFamily="34" charset="0"/>
                <a:cs typeface="Arial" pitchFamily="34" charset="0"/>
              </a:rPr>
              <a:t>operational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Kavramsal tanım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, bir kavramın başka kavramlarla tanımlanmasıdır. </a:t>
            </a:r>
          </a:p>
          <a:p>
            <a:endParaRPr lang="tr-TR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Örneğin,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"başarılı öğrenciler zekidir" tanımında "başarı" ve "zeka" arasında bir bağ kurulmakta ise de her ikisi de soyut birer kavram olup ayrıca tanımlanmaya muhtaçtır.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 </a:t>
            </a:r>
            <a:endParaRPr lang="tr-TR" sz="26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87624" y="6021288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 smtClean="0">
              <a:latin typeface="Calibri" panose="020F0502020204030204" pitchFamily="34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6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7544" y="1196752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32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/>
            <a:endParaRPr lang="tr-TR" sz="2800" dirty="0">
              <a:latin typeface="Calibri" panose="020F0502020204030204" pitchFamily="34" charset="0"/>
            </a:endParaRPr>
          </a:p>
          <a:p>
            <a:pPr algn="just"/>
            <a:endParaRPr lang="tr-TR" altLang="tr-TR" sz="2800" dirty="0">
              <a:latin typeface="Calibri" panose="020F0502020204030204" pitchFamily="34" charset="0"/>
            </a:endParaRPr>
          </a:p>
          <a:p>
            <a:pPr algn="just"/>
            <a:endParaRPr lang="tr-TR" altLang="tr-TR" sz="2800" dirty="0">
              <a:latin typeface="Calibri" panose="020F0502020204030204" pitchFamily="34" charset="0"/>
            </a:endParaRPr>
          </a:p>
          <a:p>
            <a:pPr algn="just"/>
            <a:endParaRPr lang="tr-TR" sz="2800" b="1" dirty="0">
              <a:latin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2800" b="1" dirty="0">
              <a:latin typeface="Calibri" panose="020F0502020204030204" pitchFamily="34" charset="0"/>
            </a:endParaRPr>
          </a:p>
          <a:p>
            <a:pPr marL="457200" indent="-457200" algn="just" fontAlgn="auto">
              <a:buFont typeface="Wingdings" panose="05000000000000000000" pitchFamily="2" charset="2"/>
              <a:buChar char="Ø"/>
              <a:defRPr/>
            </a:pPr>
            <a:endParaRPr lang="tr-TR" sz="2800" dirty="0"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87624" y="6021288"/>
            <a:ext cx="3636404" cy="4286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 smtClean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Dikdörtgen"/>
          <p:cNvSpPr/>
          <p:nvPr/>
        </p:nvSpPr>
        <p:spPr>
          <a:xfrm>
            <a:off x="251520" y="1628800"/>
            <a:ext cx="8568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İşlemsel tanım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, kavramların, </a:t>
            </a:r>
            <a:r>
              <a:rPr lang="tr-TR" sz="2600" u="sng" dirty="0" smtClean="0">
                <a:latin typeface="Arial" pitchFamily="34" charset="0"/>
                <a:cs typeface="Arial" pitchFamily="34" charset="0"/>
              </a:rPr>
              <a:t>gözlenebilir işlem ve özelliklerle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tanıtılmasıdır; yani </a:t>
            </a:r>
            <a:r>
              <a:rPr lang="tr-TR" sz="2600" u="sng" dirty="0" smtClean="0">
                <a:latin typeface="Arial" pitchFamily="34" charset="0"/>
                <a:cs typeface="Arial" pitchFamily="34" charset="0"/>
              </a:rPr>
              <a:t>soyut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bir kavramın </a:t>
            </a:r>
            <a:r>
              <a:rPr lang="tr-TR" sz="2600" u="sng" dirty="0" smtClean="0">
                <a:latin typeface="Arial" pitchFamily="34" charset="0"/>
                <a:cs typeface="Arial" pitchFamily="34" charset="0"/>
              </a:rPr>
              <a:t>somuta</a:t>
            </a:r>
            <a:r>
              <a:rPr lang="tr-TR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indirgenmesidir (</a:t>
            </a:r>
            <a:r>
              <a:rPr lang="tr-TR" sz="2600" dirty="0" err="1" smtClean="0">
                <a:latin typeface="Arial" pitchFamily="34" charset="0"/>
                <a:cs typeface="Arial" pitchFamily="34" charset="0"/>
              </a:rPr>
              <a:t>Forcese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&amp; </a:t>
            </a:r>
            <a:r>
              <a:rPr lang="tr-TR" sz="2600" dirty="0" err="1" smtClean="0">
                <a:latin typeface="Arial" pitchFamily="34" charset="0"/>
                <a:cs typeface="Arial" pitchFamily="34" charset="0"/>
              </a:rPr>
              <a:t>Richer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1973:29).</a:t>
            </a:r>
          </a:p>
          <a:p>
            <a:r>
              <a:rPr lang="tr-TR" sz="26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600" b="1" dirty="0" smtClean="0">
                <a:latin typeface="Arial" pitchFamily="34" charset="0"/>
                <a:cs typeface="Arial" pitchFamily="34" charset="0"/>
              </a:rPr>
              <a:t>Örneğin,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"</a:t>
            </a:r>
            <a:r>
              <a:rPr lang="tr-TR" sz="2600" dirty="0" err="1" smtClean="0">
                <a:latin typeface="Arial" pitchFamily="34" charset="0"/>
                <a:cs typeface="Arial" pitchFamily="34" charset="0"/>
              </a:rPr>
              <a:t>Stanfort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600" dirty="0" err="1" smtClean="0">
                <a:latin typeface="Arial" pitchFamily="34" charset="0"/>
                <a:cs typeface="Arial" pitchFamily="34" charset="0"/>
              </a:rPr>
              <a:t>Binet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testinin, </a:t>
            </a:r>
            <a:r>
              <a:rPr lang="tr-TR" sz="2600" u="sng" dirty="0" smtClean="0">
                <a:latin typeface="Arial" pitchFamily="34" charset="0"/>
                <a:cs typeface="Arial" pitchFamily="34" charset="0"/>
              </a:rPr>
              <a:t>normal uygulanışında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, 125 ve daha yüksek puan alanlar zekidir" dendiğinde anlam </a:t>
            </a:r>
            <a:r>
              <a:rPr lang="tr-TR" sz="2600" u="sng" dirty="0" smtClean="0">
                <a:latin typeface="Arial" pitchFamily="34" charset="0"/>
                <a:cs typeface="Arial" pitchFamily="34" charset="0"/>
              </a:rPr>
              <a:t>açık seçik olup ölçütleri gözlenebilir ve uygulanabilir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 niteliktedir. </a:t>
            </a:r>
          </a:p>
          <a:p>
            <a:endParaRPr lang="tr-TR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82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3991088" y="6448251"/>
            <a:ext cx="1161826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206084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latin typeface="Calibri" panose="020F0502020204030204" pitchFamily="34" charset="0"/>
              </a:rPr>
              <a:t>KAYNAKÇA </a:t>
            </a:r>
          </a:p>
          <a:p>
            <a:pPr algn="ctr"/>
            <a:endParaRPr lang="tr-TR" sz="3200" b="1" dirty="0" smtClean="0">
              <a:latin typeface="Calibri" panose="020F0502020204030204" pitchFamily="34" charset="0"/>
            </a:endParaRPr>
          </a:p>
          <a:p>
            <a:pPr algn="ctr"/>
            <a:r>
              <a:rPr lang="tr-TR" sz="2400" dirty="0" err="1" smtClean="0">
                <a:latin typeface="Calibri" panose="020F0502020204030204" pitchFamily="34" charset="0"/>
              </a:rPr>
              <a:t>Prof.Dr</a:t>
            </a:r>
            <a:r>
              <a:rPr lang="tr-TR" sz="2400" dirty="0" smtClean="0">
                <a:latin typeface="Calibri" panose="020F0502020204030204" pitchFamily="34" charset="0"/>
              </a:rPr>
              <a:t>.Niyazi KARASAR  Bilimsel Araştırma Yöntemi</a:t>
            </a:r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805264"/>
            <a:ext cx="10801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805264"/>
            <a:ext cx="108012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90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218</Words>
  <Application>Microsoft Office PowerPoint</Application>
  <PresentationFormat>Ekran Gösterisi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Candara</vt:lpstr>
      <vt:lpstr>Symbol</vt:lpstr>
      <vt:lpstr>Times New Roman</vt:lpstr>
      <vt:lpstr>Wingdings</vt:lpstr>
      <vt:lpstr>Dalga Biçimi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2017-10-13T08:07:21Z</dcterms:created>
  <dcterms:modified xsi:type="dcterms:W3CDTF">2020-05-11T21:35:14Z</dcterms:modified>
</cp:coreProperties>
</file>