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4548793-164A-473D-8784-B9EF1495E715}" type="datetimeFigureOut">
              <a:rPr lang="tr-TR" smtClean="0"/>
              <a:t>18.03.2020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382062-F768-4D5C-A378-1ED1B89299B9}" type="slidenum">
              <a:rPr lang="tr-TR" smtClean="0"/>
              <a:t>‹#›</a:t>
            </a:fld>
            <a:endParaRPr lang="tr-TR"/>
          </a:p>
        </p:txBody>
      </p:sp>
    </p:spTree>
    <p:extLst>
      <p:ext uri="{BB962C8B-B14F-4D97-AF65-F5344CB8AC3E}">
        <p14:creationId xmlns:p14="http://schemas.microsoft.com/office/powerpoint/2010/main" val="1985209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4548793-164A-473D-8784-B9EF1495E715}" type="datetimeFigureOut">
              <a:rPr lang="tr-TR" smtClean="0"/>
              <a:t>18.03.2020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382062-F768-4D5C-A378-1ED1B89299B9}" type="slidenum">
              <a:rPr lang="tr-TR" smtClean="0"/>
              <a:t>‹#›</a:t>
            </a:fld>
            <a:endParaRPr lang="tr-TR"/>
          </a:p>
        </p:txBody>
      </p:sp>
    </p:spTree>
    <p:extLst>
      <p:ext uri="{BB962C8B-B14F-4D97-AF65-F5344CB8AC3E}">
        <p14:creationId xmlns:p14="http://schemas.microsoft.com/office/powerpoint/2010/main" val="237253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4548793-164A-473D-8784-B9EF1495E715}" type="datetimeFigureOut">
              <a:rPr lang="tr-TR" smtClean="0"/>
              <a:t>18.03.2020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382062-F768-4D5C-A378-1ED1B89299B9}" type="slidenum">
              <a:rPr lang="tr-TR" smtClean="0"/>
              <a:t>‹#›</a:t>
            </a:fld>
            <a:endParaRPr lang="tr-TR"/>
          </a:p>
        </p:txBody>
      </p:sp>
    </p:spTree>
    <p:extLst>
      <p:ext uri="{BB962C8B-B14F-4D97-AF65-F5344CB8AC3E}">
        <p14:creationId xmlns:p14="http://schemas.microsoft.com/office/powerpoint/2010/main" val="141667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Başlık, Metin ve Medya Klibi">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dya Yer Tutucusu"/>
          <p:cNvSpPr>
            <a:spLocks noGrp="1"/>
          </p:cNvSpPr>
          <p:nvPr>
            <p:ph type="media" sz="half" idx="2"/>
          </p:nvPr>
        </p:nvSpPr>
        <p:spPr>
          <a:xfrm>
            <a:off x="6197600" y="1600201"/>
            <a:ext cx="5384800" cy="4525963"/>
          </a:xfrm>
        </p:spPr>
        <p:txBody>
          <a:bodyPr/>
          <a:lstStyle/>
          <a:p>
            <a:pPr lvl="0"/>
            <a:endParaRPr lang="tr-TR" noProof="0" smtClean="0"/>
          </a:p>
        </p:txBody>
      </p:sp>
      <p:sp>
        <p:nvSpPr>
          <p:cNvPr id="5" name="Rectangle 4"/>
          <p:cNvSpPr>
            <a:spLocks noGrp="1" noChangeArrowheads="1"/>
          </p:cNvSpPr>
          <p:nvPr>
            <p:ph type="dt" sz="half" idx="10"/>
          </p:nvPr>
        </p:nvSpPr>
        <p:spPr>
          <a:ln/>
        </p:spPr>
        <p:txBody>
          <a:bodyPr/>
          <a:lstStyle>
            <a:lvl1pPr>
              <a:defRPr/>
            </a:lvl1pPr>
          </a:lstStyle>
          <a:p>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79CCAF4C-8242-476B-BB49-5C857EA1B3DC}" type="slidenum">
              <a:rPr lang="tr-TR"/>
              <a:pPr/>
              <a:t>‹#›</a:t>
            </a:fld>
            <a:endParaRPr lang="tr-TR"/>
          </a:p>
        </p:txBody>
      </p:sp>
    </p:spTree>
    <p:extLst>
      <p:ext uri="{BB962C8B-B14F-4D97-AF65-F5344CB8AC3E}">
        <p14:creationId xmlns:p14="http://schemas.microsoft.com/office/powerpoint/2010/main" val="2209101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4548793-164A-473D-8784-B9EF1495E715}" type="datetimeFigureOut">
              <a:rPr lang="tr-TR" smtClean="0"/>
              <a:t>18.03.2020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382062-F768-4D5C-A378-1ED1B89299B9}" type="slidenum">
              <a:rPr lang="tr-TR" smtClean="0"/>
              <a:t>‹#›</a:t>
            </a:fld>
            <a:endParaRPr lang="tr-TR"/>
          </a:p>
        </p:txBody>
      </p:sp>
    </p:spTree>
    <p:extLst>
      <p:ext uri="{BB962C8B-B14F-4D97-AF65-F5344CB8AC3E}">
        <p14:creationId xmlns:p14="http://schemas.microsoft.com/office/powerpoint/2010/main" val="2104708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4548793-164A-473D-8784-B9EF1495E715}" type="datetimeFigureOut">
              <a:rPr lang="tr-TR" smtClean="0"/>
              <a:t>18.03.2020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382062-F768-4D5C-A378-1ED1B89299B9}" type="slidenum">
              <a:rPr lang="tr-TR" smtClean="0"/>
              <a:t>‹#›</a:t>
            </a:fld>
            <a:endParaRPr lang="tr-TR"/>
          </a:p>
        </p:txBody>
      </p:sp>
    </p:spTree>
    <p:extLst>
      <p:ext uri="{BB962C8B-B14F-4D97-AF65-F5344CB8AC3E}">
        <p14:creationId xmlns:p14="http://schemas.microsoft.com/office/powerpoint/2010/main" val="2644137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4548793-164A-473D-8784-B9EF1495E715}" type="datetimeFigureOut">
              <a:rPr lang="tr-TR" smtClean="0"/>
              <a:t>18.03.2020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D382062-F768-4D5C-A378-1ED1B89299B9}" type="slidenum">
              <a:rPr lang="tr-TR" smtClean="0"/>
              <a:t>‹#›</a:t>
            </a:fld>
            <a:endParaRPr lang="tr-TR"/>
          </a:p>
        </p:txBody>
      </p:sp>
    </p:spTree>
    <p:extLst>
      <p:ext uri="{BB962C8B-B14F-4D97-AF65-F5344CB8AC3E}">
        <p14:creationId xmlns:p14="http://schemas.microsoft.com/office/powerpoint/2010/main" val="244288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4548793-164A-473D-8784-B9EF1495E715}" type="datetimeFigureOut">
              <a:rPr lang="tr-TR" smtClean="0"/>
              <a:t>18.03.2020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D382062-F768-4D5C-A378-1ED1B89299B9}" type="slidenum">
              <a:rPr lang="tr-TR" smtClean="0"/>
              <a:t>‹#›</a:t>
            </a:fld>
            <a:endParaRPr lang="tr-TR"/>
          </a:p>
        </p:txBody>
      </p:sp>
    </p:spTree>
    <p:extLst>
      <p:ext uri="{BB962C8B-B14F-4D97-AF65-F5344CB8AC3E}">
        <p14:creationId xmlns:p14="http://schemas.microsoft.com/office/powerpoint/2010/main" val="268372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4548793-164A-473D-8784-B9EF1495E715}" type="datetimeFigureOut">
              <a:rPr lang="tr-TR" smtClean="0"/>
              <a:t>18.03.2020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D382062-F768-4D5C-A378-1ED1B89299B9}" type="slidenum">
              <a:rPr lang="tr-TR" smtClean="0"/>
              <a:t>‹#›</a:t>
            </a:fld>
            <a:endParaRPr lang="tr-TR"/>
          </a:p>
        </p:txBody>
      </p:sp>
    </p:spTree>
    <p:extLst>
      <p:ext uri="{BB962C8B-B14F-4D97-AF65-F5344CB8AC3E}">
        <p14:creationId xmlns:p14="http://schemas.microsoft.com/office/powerpoint/2010/main" val="369664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4548793-164A-473D-8784-B9EF1495E715}" type="datetimeFigureOut">
              <a:rPr lang="tr-TR" smtClean="0"/>
              <a:t>18.03.2020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D382062-F768-4D5C-A378-1ED1B89299B9}" type="slidenum">
              <a:rPr lang="tr-TR" smtClean="0"/>
              <a:t>‹#›</a:t>
            </a:fld>
            <a:endParaRPr lang="tr-TR"/>
          </a:p>
        </p:txBody>
      </p:sp>
    </p:spTree>
    <p:extLst>
      <p:ext uri="{BB962C8B-B14F-4D97-AF65-F5344CB8AC3E}">
        <p14:creationId xmlns:p14="http://schemas.microsoft.com/office/powerpoint/2010/main" val="330817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4548793-164A-473D-8784-B9EF1495E715}" type="datetimeFigureOut">
              <a:rPr lang="tr-TR" smtClean="0"/>
              <a:t>18.03.2020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D382062-F768-4D5C-A378-1ED1B89299B9}" type="slidenum">
              <a:rPr lang="tr-TR" smtClean="0"/>
              <a:t>‹#›</a:t>
            </a:fld>
            <a:endParaRPr lang="tr-TR"/>
          </a:p>
        </p:txBody>
      </p:sp>
    </p:spTree>
    <p:extLst>
      <p:ext uri="{BB962C8B-B14F-4D97-AF65-F5344CB8AC3E}">
        <p14:creationId xmlns:p14="http://schemas.microsoft.com/office/powerpoint/2010/main" val="416091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4548793-164A-473D-8784-B9EF1495E715}" type="datetimeFigureOut">
              <a:rPr lang="tr-TR" smtClean="0"/>
              <a:t>18.03.2020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D382062-F768-4D5C-A378-1ED1B89299B9}" type="slidenum">
              <a:rPr lang="tr-TR" smtClean="0"/>
              <a:t>‹#›</a:t>
            </a:fld>
            <a:endParaRPr lang="tr-TR"/>
          </a:p>
        </p:txBody>
      </p:sp>
    </p:spTree>
    <p:extLst>
      <p:ext uri="{BB962C8B-B14F-4D97-AF65-F5344CB8AC3E}">
        <p14:creationId xmlns:p14="http://schemas.microsoft.com/office/powerpoint/2010/main" val="3196474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48793-164A-473D-8784-B9EF1495E715}" type="datetimeFigureOut">
              <a:rPr lang="tr-TR" smtClean="0"/>
              <a:t>18.03.2020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82062-F768-4D5C-A378-1ED1B89299B9}" type="slidenum">
              <a:rPr lang="tr-TR" smtClean="0"/>
              <a:t>‹#›</a:t>
            </a:fld>
            <a:endParaRPr lang="tr-TR"/>
          </a:p>
        </p:txBody>
      </p:sp>
    </p:spTree>
    <p:extLst>
      <p:ext uri="{BB962C8B-B14F-4D97-AF65-F5344CB8AC3E}">
        <p14:creationId xmlns:p14="http://schemas.microsoft.com/office/powerpoint/2010/main" val="1912288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tr.wikipedia.org/wiki/Lup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tr.wikipedia.org/wiki/Maymun" TargetMode="External"/><Relationship Id="rId2" Type="http://schemas.openxmlformats.org/officeDocument/2006/relationships/hyperlink" Target="http://tr.wikipedia.org/wiki/Afrika" TargetMode="External"/><Relationship Id="rId1" Type="http://schemas.openxmlformats.org/officeDocument/2006/relationships/slideLayout" Target="../slideLayouts/slideLayout2.xml"/><Relationship Id="rId6" Type="http://schemas.openxmlformats.org/officeDocument/2006/relationships/hyperlink" Target="http://tr.wikipedia.org/wiki/%C4%B0ngiltere" TargetMode="External"/><Relationship Id="rId5" Type="http://schemas.openxmlformats.org/officeDocument/2006/relationships/hyperlink" Target="http://tr.wikipedia.org/wiki/Baltimore,_Maryland" TargetMode="External"/><Relationship Id="rId4" Type="http://schemas.openxmlformats.org/officeDocument/2006/relationships/hyperlink" Target="http://tr.wikipedia.org/wiki/%C4%B0ngilizc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tr.wikipedia.org/wiki/Dil" TargetMode="External"/><Relationship Id="rId2" Type="http://schemas.openxmlformats.org/officeDocument/2006/relationships/hyperlink" Target="http://tr.wikipedia.org/w/index.php?title=Kuzey_Karliforniya&amp;action=edit&amp;redlink=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video" Target="file:///C:\Users\TugbaUlger\Desktop\HELEN%20KELLER%20SPEAKS%20OUT.mp4" TargetMode="Externa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video" Target="file:///C:\Users\TugbaUlger\Desktop\feral\Oxana%20Malaya2.mp4" TargetMode="Externa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r.wikipedia.org/w/index.php?title=Tehiptilla&amp;action=edit&amp;redlink=1" TargetMode="External"/><Relationship Id="rId2" Type="http://schemas.openxmlformats.org/officeDocument/2006/relationships/hyperlink" Target="http://tr.wikipedia.org/wiki/S%C3%BCmer_mitolojis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1850" y="956604"/>
            <a:ext cx="10515600" cy="2096086"/>
          </a:xfrm>
        </p:spPr>
        <p:txBody>
          <a:bodyPr>
            <a:normAutofit/>
          </a:bodyPr>
          <a:lstStyle/>
          <a:p>
            <a:r>
              <a:rPr lang="tr-TR" dirty="0" smtClean="0"/>
              <a:t>5. ders: Doğal ortamda büyümemiş çocuklar</a:t>
            </a:r>
            <a:endParaRPr lang="tr-TR" dirty="0"/>
          </a:p>
        </p:txBody>
      </p:sp>
      <p:sp>
        <p:nvSpPr>
          <p:cNvPr id="3" name="2 Metin Yer Tutucusu"/>
          <p:cNvSpPr>
            <a:spLocks noGrp="1"/>
          </p:cNvSpPr>
          <p:nvPr>
            <p:ph type="body" idx="1"/>
          </p:nvPr>
        </p:nvSpPr>
        <p:spPr>
          <a:xfrm>
            <a:off x="831850" y="3123029"/>
            <a:ext cx="10515600" cy="2966622"/>
          </a:xfrm>
        </p:spPr>
        <p:txBody>
          <a:bodyPr/>
          <a:lstStyle/>
          <a:p>
            <a:endParaRPr lang="tr-TR" dirty="0"/>
          </a:p>
        </p:txBody>
      </p:sp>
    </p:spTree>
    <p:extLst>
      <p:ext uri="{BB962C8B-B14F-4D97-AF65-F5344CB8AC3E}">
        <p14:creationId xmlns:p14="http://schemas.microsoft.com/office/powerpoint/2010/main" val="3722923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74638"/>
            <a:ext cx="10972800" cy="334962"/>
          </a:xfrm>
        </p:spPr>
        <p:txBody>
          <a:bodyPr>
            <a:normAutofit fontScale="90000"/>
          </a:bodyPr>
          <a:lstStyle/>
          <a:p>
            <a:pPr eaLnBrk="1" hangingPunct="1"/>
            <a:endParaRPr lang="tr-TR" sz="4000" smtClean="0"/>
          </a:p>
        </p:txBody>
      </p:sp>
      <p:sp>
        <p:nvSpPr>
          <p:cNvPr id="11267" name="Rectangle 3"/>
          <p:cNvSpPr>
            <a:spLocks noGrp="1" noChangeArrowheads="1"/>
          </p:cNvSpPr>
          <p:nvPr>
            <p:ph type="body" idx="1"/>
          </p:nvPr>
        </p:nvSpPr>
        <p:spPr>
          <a:xfrm>
            <a:off x="609600" y="838201"/>
            <a:ext cx="10972800" cy="5287963"/>
          </a:xfrm>
        </p:spPr>
        <p:txBody>
          <a:bodyPr/>
          <a:lstStyle/>
          <a:p>
            <a:pPr eaLnBrk="1" hangingPunct="1">
              <a:buFontTx/>
              <a:buNone/>
            </a:pPr>
            <a:r>
              <a:rPr lang="tr-TR" smtClean="0"/>
              <a:t>    Atalanta</a:t>
            </a:r>
          </a:p>
        </p:txBody>
      </p:sp>
      <p:pic>
        <p:nvPicPr>
          <p:cNvPr id="11268" name="Picture 4" descr="Atalanta_Vatican_Inv2784"/>
          <p:cNvPicPr>
            <a:picLocks noChangeAspect="1" noChangeArrowheads="1"/>
          </p:cNvPicPr>
          <p:nvPr/>
        </p:nvPicPr>
        <p:blipFill>
          <a:blip r:embed="rId2" cstate="print"/>
          <a:srcRect/>
          <a:stretch>
            <a:fillRect/>
          </a:stretch>
        </p:blipFill>
        <p:spPr bwMode="auto">
          <a:xfrm>
            <a:off x="5181600" y="1066800"/>
            <a:ext cx="4470400" cy="5105400"/>
          </a:xfrm>
          <a:prstGeom prst="rect">
            <a:avLst/>
          </a:prstGeom>
          <a:noFill/>
          <a:ln w="9525">
            <a:noFill/>
            <a:miter lim="800000"/>
            <a:headEnd/>
            <a:tailEnd/>
          </a:ln>
        </p:spPr>
      </p:pic>
    </p:spTree>
    <p:extLst>
      <p:ext uri="{BB962C8B-B14F-4D97-AF65-F5344CB8AC3E}">
        <p14:creationId xmlns:p14="http://schemas.microsoft.com/office/powerpoint/2010/main" val="1557890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p:txBody>
          <a:bodyPr/>
          <a:lstStyle/>
          <a:p>
            <a:pPr eaLnBrk="1" hangingPunct="1"/>
            <a:endParaRPr lang="tr-TR" smtClean="0"/>
          </a:p>
        </p:txBody>
      </p:sp>
      <p:sp>
        <p:nvSpPr>
          <p:cNvPr id="12291" name="2 İçerik Yer Tutucusu"/>
          <p:cNvSpPr>
            <a:spLocks noGrp="1"/>
          </p:cNvSpPr>
          <p:nvPr>
            <p:ph idx="1"/>
          </p:nvPr>
        </p:nvSpPr>
        <p:spPr/>
        <p:txBody>
          <a:bodyPr/>
          <a:lstStyle/>
          <a:p>
            <a:pPr eaLnBrk="1" hangingPunct="1"/>
            <a:r>
              <a:rPr lang="tr-TR" sz="1800" smtClean="0"/>
              <a:t>Yunan mitolojisinde, ATALANTA, avcılığa ve atletizme yatkınlığıyla ünlüdür. Kimilerine göre babası Arcadia’lı İasus, annesi de Clymene´dir. Maalesef, Atalanta´nın doğumu, bir oğlan çocuk arzulayan babasını hiç memnun etmemiştir. Öyle ki hikâyeye göre bebek, doğduktan sonra bir dağ başında vahşi hayvanlara yem olmak üzere, kendi haline bırakılıp terk edilir. Bunun üzerine Atalanta, doğa ve avcılık tanrıçası Artemis’in (diana) gönderdiği bir dişi ayı tarafından emzirilir. Daha sonra bir grup avcı, onu bulur ve onu genç kız oluncaya kadar da büyütür.</a:t>
            </a:r>
          </a:p>
        </p:txBody>
      </p:sp>
    </p:spTree>
    <p:extLst>
      <p:ext uri="{BB962C8B-B14F-4D97-AF65-F5344CB8AC3E}">
        <p14:creationId xmlns:p14="http://schemas.microsoft.com/office/powerpoint/2010/main" val="3274617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274638"/>
            <a:ext cx="10972800" cy="258762"/>
          </a:xfrm>
        </p:spPr>
        <p:txBody>
          <a:bodyPr>
            <a:normAutofit fontScale="90000"/>
          </a:bodyPr>
          <a:lstStyle/>
          <a:p>
            <a:pPr eaLnBrk="1" hangingPunct="1"/>
            <a:endParaRPr lang="tr-TR" sz="4000" smtClean="0"/>
          </a:p>
        </p:txBody>
      </p:sp>
      <p:sp>
        <p:nvSpPr>
          <p:cNvPr id="13315" name="Rectangle 3"/>
          <p:cNvSpPr>
            <a:spLocks noGrp="1" noChangeArrowheads="1"/>
          </p:cNvSpPr>
          <p:nvPr>
            <p:ph type="body" idx="1"/>
          </p:nvPr>
        </p:nvSpPr>
        <p:spPr>
          <a:xfrm>
            <a:off x="609600" y="838201"/>
            <a:ext cx="10972800" cy="5287963"/>
          </a:xfrm>
        </p:spPr>
        <p:txBody>
          <a:bodyPr/>
          <a:lstStyle/>
          <a:p>
            <a:pPr eaLnBrk="1" hangingPunct="1">
              <a:buFontTx/>
              <a:buNone/>
            </a:pPr>
            <a:r>
              <a:rPr lang="tr-TR" smtClean="0"/>
              <a:t>Romulus ve Remus</a:t>
            </a:r>
          </a:p>
        </p:txBody>
      </p:sp>
      <p:pic>
        <p:nvPicPr>
          <p:cNvPr id="13316" name="Picture 4" descr="1024px-0_Lupa_Capitolina_(2)"/>
          <p:cNvPicPr>
            <a:picLocks noChangeAspect="1" noChangeArrowheads="1"/>
          </p:cNvPicPr>
          <p:nvPr/>
        </p:nvPicPr>
        <p:blipFill>
          <a:blip r:embed="rId2" cstate="print"/>
          <a:srcRect/>
          <a:stretch>
            <a:fillRect/>
          </a:stretch>
        </p:blipFill>
        <p:spPr bwMode="auto">
          <a:xfrm>
            <a:off x="2133600" y="2057401"/>
            <a:ext cx="9347200" cy="3827463"/>
          </a:xfrm>
          <a:prstGeom prst="rect">
            <a:avLst/>
          </a:prstGeom>
          <a:noFill/>
          <a:ln w="9525">
            <a:noFill/>
            <a:miter lim="800000"/>
            <a:headEnd/>
            <a:tailEnd/>
          </a:ln>
        </p:spPr>
      </p:pic>
    </p:spTree>
    <p:extLst>
      <p:ext uri="{BB962C8B-B14F-4D97-AF65-F5344CB8AC3E}">
        <p14:creationId xmlns:p14="http://schemas.microsoft.com/office/powerpoint/2010/main" val="1465785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p:txBody>
          <a:bodyPr/>
          <a:lstStyle/>
          <a:p>
            <a:pPr eaLnBrk="1" hangingPunct="1"/>
            <a:endParaRPr lang="tr-TR" smtClean="0"/>
          </a:p>
        </p:txBody>
      </p:sp>
      <p:sp>
        <p:nvSpPr>
          <p:cNvPr id="14339" name="2 İçerik Yer Tutucusu"/>
          <p:cNvSpPr>
            <a:spLocks noGrp="1"/>
          </p:cNvSpPr>
          <p:nvPr>
            <p:ph idx="1"/>
          </p:nvPr>
        </p:nvSpPr>
        <p:spPr/>
        <p:txBody>
          <a:bodyPr/>
          <a:lstStyle/>
          <a:p>
            <a:pPr eaLnBrk="1" hangingPunct="1">
              <a:buFontTx/>
              <a:buNone/>
            </a:pPr>
            <a:r>
              <a:rPr lang="tr-TR" sz="1800" i="1" smtClean="0"/>
              <a:t>Romus ve Romulus iki (veya ikiz) kardeştirler ve Roma şehrini kurmuşlardır. Bir ırmağa bırakılırlar ve dişi bir kurt onları sudan çıkararak bir mağarada emzirir. Daha sonra çiftçi bir aile tarafından bulunarak evlat edinilirler. Roma şehrini kurmak için de kurt tarafından emzirildikleri yeri seçerler. Bu yerin etrafını çevirirken tartışmaya başlar ve kavga ederler bunun üzerine Romulus kardeşi Romus’u öldürür. Böylece kurduğu kent devletinin ilk hakanı kendisi olur. Kardeşleri besleyen </a:t>
            </a:r>
            <a:r>
              <a:rPr lang="tr-TR" sz="1800" i="1" smtClean="0">
                <a:hlinkClick r:id="rId2" tooltip="Lupa"/>
              </a:rPr>
              <a:t>Lupa</a:t>
            </a:r>
            <a:r>
              <a:rPr lang="tr-TR" sz="1800" i="1" smtClean="0"/>
              <a:t> kara renkli olarak betimlenir.</a:t>
            </a:r>
            <a:endParaRPr lang="tr-TR" sz="1800" smtClean="0"/>
          </a:p>
          <a:p>
            <a:pPr eaLnBrk="1" hangingPunct="1"/>
            <a:endParaRPr lang="tr-TR" smtClean="0"/>
          </a:p>
        </p:txBody>
      </p:sp>
    </p:spTree>
    <p:extLst>
      <p:ext uri="{BB962C8B-B14F-4D97-AF65-F5344CB8AC3E}">
        <p14:creationId xmlns:p14="http://schemas.microsoft.com/office/powerpoint/2010/main" val="153956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274638"/>
            <a:ext cx="10972800" cy="258762"/>
          </a:xfrm>
        </p:spPr>
        <p:txBody>
          <a:bodyPr>
            <a:normAutofit fontScale="90000"/>
          </a:bodyPr>
          <a:lstStyle/>
          <a:p>
            <a:pPr eaLnBrk="1" hangingPunct="1"/>
            <a:endParaRPr lang="tr-TR" sz="4000" smtClean="0"/>
          </a:p>
        </p:txBody>
      </p:sp>
      <p:sp>
        <p:nvSpPr>
          <p:cNvPr id="15363" name="Rectangle 3"/>
          <p:cNvSpPr>
            <a:spLocks noGrp="1" noChangeArrowheads="1"/>
          </p:cNvSpPr>
          <p:nvPr>
            <p:ph type="body" idx="1"/>
          </p:nvPr>
        </p:nvSpPr>
        <p:spPr>
          <a:xfrm>
            <a:off x="609600" y="685801"/>
            <a:ext cx="10972800" cy="5440363"/>
          </a:xfrm>
        </p:spPr>
        <p:txBody>
          <a:bodyPr/>
          <a:lstStyle/>
          <a:p>
            <a:pPr eaLnBrk="1" hangingPunct="1">
              <a:buFontTx/>
              <a:buNone/>
            </a:pPr>
            <a:r>
              <a:rPr lang="tr-TR" smtClean="0"/>
              <a:t>    Tarzan</a:t>
            </a:r>
          </a:p>
          <a:p>
            <a:pPr eaLnBrk="1" hangingPunct="1">
              <a:buFontTx/>
              <a:buNone/>
            </a:pPr>
            <a:endParaRPr lang="tr-TR" smtClean="0"/>
          </a:p>
        </p:txBody>
      </p:sp>
      <p:pic>
        <p:nvPicPr>
          <p:cNvPr id="15364" name="Picture 4" descr="tar_hh_alexander_klaws_als_tarzan_schwingend_jpg_c562523a1o"/>
          <p:cNvPicPr>
            <a:picLocks noChangeAspect="1" noChangeArrowheads="1"/>
          </p:cNvPicPr>
          <p:nvPr/>
        </p:nvPicPr>
        <p:blipFill>
          <a:blip r:embed="rId2" cstate="print"/>
          <a:srcRect/>
          <a:stretch>
            <a:fillRect/>
          </a:stretch>
        </p:blipFill>
        <p:spPr bwMode="auto">
          <a:xfrm>
            <a:off x="1625600" y="1828800"/>
            <a:ext cx="9956800" cy="4267200"/>
          </a:xfrm>
          <a:prstGeom prst="rect">
            <a:avLst/>
          </a:prstGeom>
          <a:noFill/>
          <a:ln w="9525">
            <a:noFill/>
            <a:miter lim="800000"/>
            <a:headEnd/>
            <a:tailEnd/>
          </a:ln>
        </p:spPr>
      </p:pic>
    </p:spTree>
    <p:extLst>
      <p:ext uri="{BB962C8B-B14F-4D97-AF65-F5344CB8AC3E}">
        <p14:creationId xmlns:p14="http://schemas.microsoft.com/office/powerpoint/2010/main" val="3579755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p:txBody>
          <a:bodyPr/>
          <a:lstStyle/>
          <a:p>
            <a:pPr eaLnBrk="1" hangingPunct="1"/>
            <a:endParaRPr lang="tr-TR" smtClean="0"/>
          </a:p>
        </p:txBody>
      </p:sp>
      <p:sp>
        <p:nvSpPr>
          <p:cNvPr id="16387" name="2 İçerik Yer Tutucusu"/>
          <p:cNvSpPr>
            <a:spLocks noGrp="1"/>
          </p:cNvSpPr>
          <p:nvPr>
            <p:ph idx="1"/>
          </p:nvPr>
        </p:nvSpPr>
        <p:spPr/>
        <p:txBody>
          <a:bodyPr/>
          <a:lstStyle/>
          <a:p>
            <a:pPr eaLnBrk="1" hangingPunct="1">
              <a:buFontTx/>
              <a:buNone/>
            </a:pPr>
            <a:r>
              <a:rPr lang="tr-TR" smtClean="0"/>
              <a:t> </a:t>
            </a:r>
            <a:r>
              <a:rPr lang="tr-TR" sz="1800" smtClean="0"/>
              <a:t>Tarzan gemideki isyancılar tarafından </a:t>
            </a:r>
            <a:r>
              <a:rPr lang="tr-TR" sz="1800" smtClean="0">
                <a:hlinkClick r:id="rId2" tooltip="Afrika"/>
              </a:rPr>
              <a:t>Afrika</a:t>
            </a:r>
            <a:r>
              <a:rPr lang="tr-TR" sz="1800" smtClean="0"/>
              <a:t> sahillerinde ıssız bir bölgeye bırakılmış İngiliz bir Lord ve Lady'nin oğullarıdır. O henüz bebek iken anne ve babası ölmüş ve onu bilimsel olarak tanımlanmamış bir </a:t>
            </a:r>
            <a:r>
              <a:rPr lang="tr-TR" sz="1800" smtClean="0">
                <a:hlinkClick r:id="rId3" tooltip="Maymun"/>
              </a:rPr>
              <a:t>maymun</a:t>
            </a:r>
            <a:r>
              <a:rPr lang="tr-TR" sz="1800" smtClean="0"/>
              <a:t> türünün üyeleri yetiştirmiştir. Kala onun maymun annesidir. Tarzan (beyaz adam) onun maymun alemi ismidir; </a:t>
            </a:r>
            <a:r>
              <a:rPr lang="tr-TR" sz="1800" smtClean="0">
                <a:hlinkClick r:id="rId4" tooltip="İngilizce"/>
              </a:rPr>
              <a:t>İngilizce</a:t>
            </a:r>
            <a:r>
              <a:rPr lang="tr-TR" sz="1800" smtClean="0"/>
              <a:t> ismi ise Clayton, Lord Greystoke'dur. Genç bir adam olduğunda, Jane ile tanışır, ve Jane </a:t>
            </a:r>
            <a:r>
              <a:rPr lang="tr-TR" sz="1800" smtClean="0">
                <a:hlinkClick r:id="rId5" tooltip="Baltimore, Maryland"/>
              </a:rPr>
              <a:t>Baltimore</a:t>
            </a:r>
            <a:r>
              <a:rPr lang="tr-TR" sz="1800" smtClean="0"/>
              <a:t>'ye döndüğünde gerçek aşkını bulmak için ormanı terkeder. Tarzan ve Jane evlenirler, ve bir süre </a:t>
            </a:r>
            <a:r>
              <a:rPr lang="tr-TR" sz="1800" smtClean="0">
                <a:hlinkClick r:id="rId6" tooltip="İngiltere"/>
              </a:rPr>
              <a:t>İngilterede</a:t>
            </a:r>
            <a:r>
              <a:rPr lang="tr-TR" sz="1800" smtClean="0"/>
              <a:t> yaşarlar. Bir oğulları, Jack, olur ve bir maymun ismi olan Korak adını alır. Tarzan uygarlığın ikiyüzlülüğü karşısında dayanamaz ve Jane'le birlikte Afrikaya dönerler ve orada ölümsüzlüğe erişerek halen yaşarlar.</a:t>
            </a:r>
          </a:p>
        </p:txBody>
      </p:sp>
    </p:spTree>
    <p:extLst>
      <p:ext uri="{BB962C8B-B14F-4D97-AF65-F5344CB8AC3E}">
        <p14:creationId xmlns:p14="http://schemas.microsoft.com/office/powerpoint/2010/main" val="135639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274638"/>
            <a:ext cx="10972800" cy="258762"/>
          </a:xfrm>
        </p:spPr>
        <p:txBody>
          <a:bodyPr>
            <a:normAutofit fontScale="90000"/>
          </a:bodyPr>
          <a:lstStyle/>
          <a:p>
            <a:pPr eaLnBrk="1" hangingPunct="1"/>
            <a:endParaRPr lang="tr-TR" sz="4000" smtClean="0"/>
          </a:p>
        </p:txBody>
      </p:sp>
      <p:sp>
        <p:nvSpPr>
          <p:cNvPr id="17411" name="Rectangle 3"/>
          <p:cNvSpPr>
            <a:spLocks noGrp="1" noChangeArrowheads="1"/>
          </p:cNvSpPr>
          <p:nvPr>
            <p:ph type="body" idx="1"/>
          </p:nvPr>
        </p:nvSpPr>
        <p:spPr>
          <a:xfrm>
            <a:off x="609600" y="685801"/>
            <a:ext cx="10972800" cy="5440363"/>
          </a:xfrm>
        </p:spPr>
        <p:txBody>
          <a:bodyPr/>
          <a:lstStyle/>
          <a:p>
            <a:pPr eaLnBrk="1" hangingPunct="1">
              <a:buFontTx/>
              <a:buNone/>
            </a:pPr>
            <a:r>
              <a:rPr lang="tr-TR" smtClean="0"/>
              <a:t>          Nell</a:t>
            </a:r>
          </a:p>
        </p:txBody>
      </p:sp>
      <p:pic>
        <p:nvPicPr>
          <p:cNvPr id="17412" name="Picture 4" descr="Nell"/>
          <p:cNvPicPr>
            <a:picLocks noChangeAspect="1" noChangeArrowheads="1"/>
          </p:cNvPicPr>
          <p:nvPr/>
        </p:nvPicPr>
        <p:blipFill>
          <a:blip r:embed="rId2" cstate="print"/>
          <a:srcRect/>
          <a:stretch>
            <a:fillRect/>
          </a:stretch>
        </p:blipFill>
        <p:spPr bwMode="auto">
          <a:xfrm>
            <a:off x="5384800" y="838200"/>
            <a:ext cx="4599517" cy="5105400"/>
          </a:xfrm>
          <a:prstGeom prst="rect">
            <a:avLst/>
          </a:prstGeom>
          <a:noFill/>
          <a:ln w="9525">
            <a:noFill/>
            <a:miter lim="800000"/>
            <a:headEnd/>
            <a:tailEnd/>
          </a:ln>
        </p:spPr>
      </p:pic>
    </p:spTree>
    <p:extLst>
      <p:ext uri="{BB962C8B-B14F-4D97-AF65-F5344CB8AC3E}">
        <p14:creationId xmlns:p14="http://schemas.microsoft.com/office/powerpoint/2010/main" val="304884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p:txBody>
          <a:bodyPr/>
          <a:lstStyle/>
          <a:p>
            <a:pPr eaLnBrk="1" hangingPunct="1"/>
            <a:r>
              <a:rPr lang="tr-TR" smtClean="0"/>
              <a:t>Nell</a:t>
            </a:r>
          </a:p>
        </p:txBody>
      </p:sp>
      <p:sp>
        <p:nvSpPr>
          <p:cNvPr id="18435" name="2 İçerik Yer Tutucusu"/>
          <p:cNvSpPr>
            <a:spLocks noGrp="1"/>
          </p:cNvSpPr>
          <p:nvPr>
            <p:ph idx="1"/>
          </p:nvPr>
        </p:nvSpPr>
        <p:spPr/>
        <p:txBody>
          <a:bodyPr/>
          <a:lstStyle/>
          <a:p>
            <a:pPr eaLnBrk="1" hangingPunct="1"/>
            <a:r>
              <a:rPr lang="tr-TR" sz="1800" smtClean="0"/>
              <a:t>Doktor Jerome Lovell tarafından şans eseri keşfedildiğinde, Nell, </a:t>
            </a:r>
            <a:r>
              <a:rPr lang="tr-TR" sz="1800" smtClean="0">
                <a:hlinkClick r:id="rId2" tooltip="Kuzey Karliforniya (sayfa mevcut değil)"/>
              </a:rPr>
              <a:t>Kuzey Karliforniya</a:t>
            </a:r>
            <a:r>
              <a:rPr lang="tr-TR" sz="1800" smtClean="0"/>
              <a:t> ormanlarında tamamen ilkel şartlarda ve kendi başına yaşamaktadır. Nell, sadece kendisinin bildiği tuhaf bir </a:t>
            </a:r>
            <a:r>
              <a:rPr lang="tr-TR" sz="1800" smtClean="0">
                <a:hlinkClick r:id="rId3" tooltip="Dil"/>
              </a:rPr>
              <a:t>dil</a:t>
            </a:r>
            <a:r>
              <a:rPr lang="tr-TR" sz="1800" smtClean="0"/>
              <a:t> kullanmakta ve kendi küçük doğal dünyasında, akıl almaz bir hayat sürmektedir.</a:t>
            </a:r>
          </a:p>
          <a:p>
            <a:pPr eaLnBrk="1" hangingPunct="1"/>
            <a:r>
              <a:rPr lang="tr-TR" sz="1800" smtClean="0"/>
              <a:t>Bilim adamları, hırçın ve evcilleştirmesi güç genç kadını incelemeye başladıklarında bu mucizevî varlığı sonsuza dek değiştireceklerinden habersizdirler. Bu yüzden,kendi hayatları da alt üst olacaktır.</a:t>
            </a:r>
          </a:p>
          <a:p>
            <a:pPr eaLnBrk="1" hangingPunct="1">
              <a:buFontTx/>
              <a:buNone/>
            </a:pPr>
            <a:endParaRPr lang="tr-TR" smtClean="0"/>
          </a:p>
        </p:txBody>
      </p:sp>
    </p:spTree>
    <p:extLst>
      <p:ext uri="{BB962C8B-B14F-4D97-AF65-F5344CB8AC3E}">
        <p14:creationId xmlns:p14="http://schemas.microsoft.com/office/powerpoint/2010/main" val="1787894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274638"/>
            <a:ext cx="10972800" cy="106362"/>
          </a:xfrm>
        </p:spPr>
        <p:txBody>
          <a:bodyPr>
            <a:normAutofit fontScale="90000"/>
          </a:bodyPr>
          <a:lstStyle/>
          <a:p>
            <a:pPr eaLnBrk="1" hangingPunct="1"/>
            <a:endParaRPr lang="tr-TR" sz="4000" smtClean="0"/>
          </a:p>
        </p:txBody>
      </p:sp>
      <p:sp>
        <p:nvSpPr>
          <p:cNvPr id="19459" name="Rectangle 3"/>
          <p:cNvSpPr>
            <a:spLocks noGrp="1" noChangeArrowheads="1"/>
          </p:cNvSpPr>
          <p:nvPr>
            <p:ph type="body" idx="1"/>
          </p:nvPr>
        </p:nvSpPr>
        <p:spPr>
          <a:xfrm>
            <a:off x="609600" y="533401"/>
            <a:ext cx="10972800" cy="5592763"/>
          </a:xfrm>
        </p:spPr>
        <p:txBody>
          <a:bodyPr/>
          <a:lstStyle/>
          <a:p>
            <a:pPr eaLnBrk="1" hangingPunct="1">
              <a:buFontTx/>
              <a:buNone/>
            </a:pPr>
            <a:r>
              <a:rPr lang="en-US" b="1" smtClean="0"/>
              <a:t>Marie Angélique Memmie Le Blanc</a:t>
            </a:r>
            <a:endParaRPr lang="tr-TR" b="1" smtClean="0"/>
          </a:p>
          <a:p>
            <a:pPr eaLnBrk="1" hangingPunct="1">
              <a:buFontTx/>
              <a:buNone/>
            </a:pPr>
            <a:r>
              <a:rPr lang="en-US" smtClean="0"/>
              <a:t>The Wild Girl of Champagne</a:t>
            </a:r>
            <a:r>
              <a:rPr lang="tr-TR" smtClean="0"/>
              <a:t> </a:t>
            </a:r>
          </a:p>
          <a:p>
            <a:pPr eaLnBrk="1" hangingPunct="1">
              <a:buFontTx/>
              <a:buNone/>
            </a:pPr>
            <a:r>
              <a:rPr lang="en-US" smtClean="0"/>
              <a:t>18. y</a:t>
            </a:r>
            <a:r>
              <a:rPr lang="tr-TR" smtClean="0"/>
              <a:t>y</a:t>
            </a:r>
            <a:r>
              <a:rPr lang="en-US" smtClean="0"/>
              <a:t> </a:t>
            </a:r>
            <a:r>
              <a:rPr lang="tr-TR" smtClean="0"/>
              <a:t>Fransa</a:t>
            </a:r>
          </a:p>
        </p:txBody>
      </p:sp>
      <p:pic>
        <p:nvPicPr>
          <p:cNvPr id="19460" name="Picture 4" descr="marie"/>
          <p:cNvPicPr>
            <a:picLocks noChangeAspect="1" noChangeArrowheads="1"/>
          </p:cNvPicPr>
          <p:nvPr/>
        </p:nvPicPr>
        <p:blipFill>
          <a:blip r:embed="rId2" cstate="print"/>
          <a:srcRect/>
          <a:stretch>
            <a:fillRect/>
          </a:stretch>
        </p:blipFill>
        <p:spPr bwMode="auto">
          <a:xfrm>
            <a:off x="3860800" y="2133600"/>
            <a:ext cx="6197600" cy="3810000"/>
          </a:xfrm>
          <a:prstGeom prst="rect">
            <a:avLst/>
          </a:prstGeom>
          <a:noFill/>
          <a:ln w="9525">
            <a:noFill/>
            <a:miter lim="800000"/>
            <a:headEnd/>
            <a:tailEnd/>
          </a:ln>
        </p:spPr>
      </p:pic>
    </p:spTree>
    <p:extLst>
      <p:ext uri="{BB962C8B-B14F-4D97-AF65-F5344CB8AC3E}">
        <p14:creationId xmlns:p14="http://schemas.microsoft.com/office/powerpoint/2010/main" val="2543000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274638"/>
            <a:ext cx="10972800" cy="106362"/>
          </a:xfrm>
        </p:spPr>
        <p:txBody>
          <a:bodyPr>
            <a:normAutofit fontScale="90000"/>
          </a:bodyPr>
          <a:lstStyle/>
          <a:p>
            <a:pPr eaLnBrk="1" hangingPunct="1"/>
            <a:endParaRPr lang="tr-TR" sz="4000" smtClean="0"/>
          </a:p>
        </p:txBody>
      </p:sp>
      <p:sp>
        <p:nvSpPr>
          <p:cNvPr id="20483" name="Rectangle 3"/>
          <p:cNvSpPr>
            <a:spLocks noGrp="1" noChangeArrowheads="1"/>
          </p:cNvSpPr>
          <p:nvPr>
            <p:ph type="body" idx="1"/>
          </p:nvPr>
        </p:nvSpPr>
        <p:spPr>
          <a:xfrm>
            <a:off x="609600" y="457201"/>
            <a:ext cx="10972800" cy="5668963"/>
          </a:xfrm>
        </p:spPr>
        <p:txBody>
          <a:bodyPr/>
          <a:lstStyle/>
          <a:p>
            <a:pPr eaLnBrk="1" hangingPunct="1">
              <a:buFontTx/>
              <a:buNone/>
            </a:pPr>
            <a:r>
              <a:rPr lang="en-US" b="1" smtClean="0"/>
              <a:t>Victor</a:t>
            </a:r>
            <a:r>
              <a:rPr lang="tr-TR" b="1" smtClean="0"/>
              <a:t> - </a:t>
            </a:r>
            <a:r>
              <a:rPr lang="en-US" smtClean="0"/>
              <a:t>Aveyron’un vahşi çocuğu</a:t>
            </a:r>
            <a:endParaRPr lang="tr-TR" smtClean="0"/>
          </a:p>
          <a:p>
            <a:pPr eaLnBrk="1" hangingPunct="1">
              <a:buFontTx/>
              <a:buNone/>
            </a:pPr>
            <a:r>
              <a:rPr lang="tr-TR" smtClean="0"/>
              <a:t>1800 Fransa                            </a:t>
            </a:r>
            <a:r>
              <a:rPr lang="tr-TR" sz="2400" smtClean="0"/>
              <a:t>Dr Itard  &amp; Victor</a:t>
            </a:r>
            <a:endParaRPr lang="tr-TR" b="1" smtClean="0"/>
          </a:p>
        </p:txBody>
      </p:sp>
      <p:pic>
        <p:nvPicPr>
          <p:cNvPr id="20484" name="Picture 4" descr="victor"/>
          <p:cNvPicPr>
            <a:picLocks noChangeAspect="1" noChangeArrowheads="1"/>
          </p:cNvPicPr>
          <p:nvPr/>
        </p:nvPicPr>
        <p:blipFill>
          <a:blip r:embed="rId2" cstate="print"/>
          <a:srcRect/>
          <a:stretch>
            <a:fillRect/>
          </a:stretch>
        </p:blipFill>
        <p:spPr bwMode="auto">
          <a:xfrm>
            <a:off x="1117600" y="1600200"/>
            <a:ext cx="5689600" cy="4191000"/>
          </a:xfrm>
          <a:prstGeom prst="rect">
            <a:avLst/>
          </a:prstGeom>
          <a:noFill/>
          <a:ln w="9525">
            <a:noFill/>
            <a:miter lim="800000"/>
            <a:headEnd/>
            <a:tailEnd/>
          </a:ln>
        </p:spPr>
      </p:pic>
      <p:pic>
        <p:nvPicPr>
          <p:cNvPr id="20485" name="Picture 5" descr="untitled"/>
          <p:cNvPicPr>
            <a:picLocks noChangeAspect="1" noChangeArrowheads="1"/>
          </p:cNvPicPr>
          <p:nvPr/>
        </p:nvPicPr>
        <p:blipFill>
          <a:blip r:embed="rId3" cstate="print"/>
          <a:srcRect/>
          <a:stretch>
            <a:fillRect/>
          </a:stretch>
        </p:blipFill>
        <p:spPr bwMode="auto">
          <a:xfrm>
            <a:off x="7518400" y="2286000"/>
            <a:ext cx="3962400" cy="3429000"/>
          </a:xfrm>
          <a:prstGeom prst="rect">
            <a:avLst/>
          </a:prstGeom>
          <a:noFill/>
          <a:ln w="9525">
            <a:noFill/>
            <a:miter lim="800000"/>
            <a:headEnd/>
            <a:tailEnd/>
          </a:ln>
        </p:spPr>
      </p:pic>
    </p:spTree>
    <p:extLst>
      <p:ext uri="{BB962C8B-B14F-4D97-AF65-F5344CB8AC3E}">
        <p14:creationId xmlns:p14="http://schemas.microsoft.com/office/powerpoint/2010/main" val="6651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Grp="1" noChangeArrowheads="1"/>
          </p:cNvSpPr>
          <p:nvPr>
            <p:ph type="title"/>
          </p:nvPr>
        </p:nvSpPr>
        <p:spPr>
          <a:xfrm>
            <a:off x="613834" y="320676"/>
            <a:ext cx="10866967" cy="411163"/>
          </a:xfrm>
        </p:spPr>
        <p:txBody>
          <a:bodyPr>
            <a:normAutofit fontScale="90000"/>
          </a:bodyPr>
          <a:lstStyle/>
          <a:p>
            <a:pPr eaLnBrk="1" hangingPunct="1"/>
            <a:endParaRPr lang="tr-TR" sz="4000" smtClean="0"/>
          </a:p>
        </p:txBody>
      </p:sp>
      <p:sp>
        <p:nvSpPr>
          <p:cNvPr id="3075" name="Rectangle 11"/>
          <p:cNvSpPr>
            <a:spLocks noGrp="1" noChangeArrowheads="1"/>
          </p:cNvSpPr>
          <p:nvPr>
            <p:ph type="body" idx="1"/>
          </p:nvPr>
        </p:nvSpPr>
        <p:spPr>
          <a:xfrm>
            <a:off x="508000" y="838201"/>
            <a:ext cx="11074400" cy="5287963"/>
          </a:xfrm>
        </p:spPr>
        <p:txBody>
          <a:bodyPr/>
          <a:lstStyle/>
          <a:p>
            <a:pPr eaLnBrk="1" hangingPunct="1">
              <a:buFontTx/>
              <a:buNone/>
            </a:pPr>
            <a:r>
              <a:rPr lang="tr-TR" u="sng" smtClean="0"/>
              <a:t>Vahşi Çocuklar:</a:t>
            </a:r>
          </a:p>
          <a:p>
            <a:pPr eaLnBrk="1" hangingPunct="1">
              <a:buFontTx/>
              <a:buNone/>
            </a:pPr>
            <a:r>
              <a:rPr lang="tr-TR" smtClean="0"/>
              <a:t>   D</a:t>
            </a:r>
            <a:r>
              <a:rPr lang="en-US" smtClean="0"/>
              <a:t>iğer insanlardan yani sosyal</a:t>
            </a:r>
            <a:r>
              <a:rPr lang="tr-TR" smtClean="0"/>
              <a:t> </a:t>
            </a:r>
            <a:r>
              <a:rPr lang="en-US" smtClean="0"/>
              <a:t>ortamdan</a:t>
            </a:r>
            <a:r>
              <a:rPr lang="tr-TR" smtClean="0"/>
              <a:t> </a:t>
            </a:r>
            <a:r>
              <a:rPr lang="en-US" smtClean="0"/>
              <a:t>izole</a:t>
            </a:r>
            <a:r>
              <a:rPr lang="tr-TR" smtClean="0"/>
              <a:t> </a:t>
            </a:r>
            <a:r>
              <a:rPr lang="en-US" smtClean="0"/>
              <a:t>edilmiş çocuklar</a:t>
            </a:r>
            <a:r>
              <a:rPr lang="tr-TR" smtClean="0"/>
              <a:t>. </a:t>
            </a:r>
          </a:p>
        </p:txBody>
      </p:sp>
      <p:sp>
        <p:nvSpPr>
          <p:cNvPr id="3076" name="AutoShape 13" descr="2Q=="/>
          <p:cNvSpPr>
            <a:spLocks noChangeAspect="1" noChangeArrowheads="1"/>
          </p:cNvSpPr>
          <p:nvPr/>
        </p:nvSpPr>
        <p:spPr bwMode="auto">
          <a:xfrm>
            <a:off x="5892800" y="3276600"/>
            <a:ext cx="406400" cy="304800"/>
          </a:xfrm>
          <a:prstGeom prst="rect">
            <a:avLst/>
          </a:prstGeom>
          <a:noFill/>
          <a:ln w="9525">
            <a:noFill/>
            <a:miter lim="800000"/>
            <a:headEnd/>
            <a:tailEnd/>
          </a:ln>
        </p:spPr>
        <p:txBody>
          <a:bodyPr/>
          <a:lstStyle/>
          <a:p>
            <a:endParaRPr lang="tr-TR"/>
          </a:p>
        </p:txBody>
      </p:sp>
      <p:pic>
        <p:nvPicPr>
          <p:cNvPr id="3077" name="Picture 14" descr="untitled"/>
          <p:cNvPicPr>
            <a:picLocks noChangeAspect="1" noChangeArrowheads="1"/>
          </p:cNvPicPr>
          <p:nvPr/>
        </p:nvPicPr>
        <p:blipFill>
          <a:blip r:embed="rId2" cstate="print"/>
          <a:srcRect/>
          <a:stretch>
            <a:fillRect/>
          </a:stretch>
        </p:blipFill>
        <p:spPr bwMode="auto">
          <a:xfrm>
            <a:off x="812800" y="2895601"/>
            <a:ext cx="3581400" cy="1704975"/>
          </a:xfrm>
          <a:prstGeom prst="rect">
            <a:avLst/>
          </a:prstGeom>
          <a:noFill/>
          <a:ln w="9525">
            <a:noFill/>
            <a:miter lim="800000"/>
            <a:headEnd/>
            <a:tailEnd/>
          </a:ln>
        </p:spPr>
      </p:pic>
      <p:pic>
        <p:nvPicPr>
          <p:cNvPr id="3078" name="Picture 15" descr="imagesCA0M40RC"/>
          <p:cNvPicPr>
            <a:picLocks noChangeAspect="1" noChangeArrowheads="1"/>
          </p:cNvPicPr>
          <p:nvPr/>
        </p:nvPicPr>
        <p:blipFill>
          <a:blip r:embed="rId3" cstate="print"/>
          <a:srcRect/>
          <a:stretch>
            <a:fillRect/>
          </a:stretch>
        </p:blipFill>
        <p:spPr bwMode="auto">
          <a:xfrm>
            <a:off x="3962400" y="4038600"/>
            <a:ext cx="2540000" cy="2400300"/>
          </a:xfrm>
          <a:prstGeom prst="rect">
            <a:avLst/>
          </a:prstGeom>
          <a:noFill/>
          <a:ln w="9525">
            <a:noFill/>
            <a:miter lim="800000"/>
            <a:headEnd/>
            <a:tailEnd/>
          </a:ln>
        </p:spPr>
      </p:pic>
      <p:pic>
        <p:nvPicPr>
          <p:cNvPr id="3079" name="Picture 16" descr="untitled2"/>
          <p:cNvPicPr>
            <a:picLocks noChangeAspect="1" noChangeArrowheads="1"/>
          </p:cNvPicPr>
          <p:nvPr/>
        </p:nvPicPr>
        <p:blipFill>
          <a:blip r:embed="rId4" cstate="print"/>
          <a:srcRect/>
          <a:stretch>
            <a:fillRect/>
          </a:stretch>
        </p:blipFill>
        <p:spPr bwMode="auto">
          <a:xfrm>
            <a:off x="6502400" y="2919414"/>
            <a:ext cx="4978400" cy="2566987"/>
          </a:xfrm>
          <a:prstGeom prst="rect">
            <a:avLst/>
          </a:prstGeom>
          <a:noFill/>
          <a:ln w="9525">
            <a:noFill/>
            <a:miter lim="800000"/>
            <a:headEnd/>
            <a:tailEnd/>
          </a:ln>
        </p:spPr>
      </p:pic>
    </p:spTree>
    <p:extLst>
      <p:ext uri="{BB962C8B-B14F-4D97-AF65-F5344CB8AC3E}">
        <p14:creationId xmlns:p14="http://schemas.microsoft.com/office/powerpoint/2010/main" val="19467965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endParaRPr lang="tr-TR" smtClean="0"/>
          </a:p>
        </p:txBody>
      </p:sp>
      <p:sp>
        <p:nvSpPr>
          <p:cNvPr id="21507" name="2 İçerik Yer Tutucusu"/>
          <p:cNvSpPr>
            <a:spLocks noGrp="1"/>
          </p:cNvSpPr>
          <p:nvPr>
            <p:ph idx="1"/>
          </p:nvPr>
        </p:nvSpPr>
        <p:spPr/>
        <p:txBody>
          <a:bodyPr/>
          <a:lstStyle/>
          <a:p>
            <a:pPr>
              <a:buFontTx/>
              <a:buNone/>
            </a:pPr>
            <a:r>
              <a:rPr lang="tr-TR" smtClean="0"/>
              <a:t>Victor bu çocuklardan biriydi. Aveyro’nun vahşi çocuğu Victor olarakta bilinir.1798’de Fransa'nın güneyindeki ormanlık bölgede bulunmuştur. 10-11 yaşlarında ki Aveyron’un vahşi çocuğu Victor bulunduğunda insana benzer özellikler göstermemekteydi. Victor hiçbir dili bilmiyor, konuşamıyor, duygularını belirtemiyor, hayvan hırıltıları çıkarıyordu. </a:t>
            </a:r>
            <a:br>
              <a:rPr lang="tr-TR" smtClean="0"/>
            </a:br>
            <a:endParaRPr lang="tr-TR" smtClean="0"/>
          </a:p>
        </p:txBody>
      </p:sp>
    </p:spTree>
    <p:extLst>
      <p:ext uri="{BB962C8B-B14F-4D97-AF65-F5344CB8AC3E}">
        <p14:creationId xmlns:p14="http://schemas.microsoft.com/office/powerpoint/2010/main" val="1621082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p:txBody>
          <a:bodyPr/>
          <a:lstStyle/>
          <a:p>
            <a:endParaRPr lang="tr-TR" smtClean="0"/>
          </a:p>
        </p:txBody>
      </p:sp>
      <p:sp>
        <p:nvSpPr>
          <p:cNvPr id="22531" name="2 İçerik Yer Tutucusu"/>
          <p:cNvSpPr>
            <a:spLocks noGrp="1"/>
          </p:cNvSpPr>
          <p:nvPr>
            <p:ph idx="1"/>
          </p:nvPr>
        </p:nvSpPr>
        <p:spPr/>
        <p:txBody>
          <a:bodyPr/>
          <a:lstStyle/>
          <a:p>
            <a:pPr>
              <a:buFontTx/>
              <a:buNone/>
            </a:pPr>
            <a:r>
              <a:rPr lang="tr-TR" smtClean="0"/>
              <a:t>Yürüyemiyor, dört ayak üzerinde gidiyordu, suyu yalayarak içiyor, ot yiyor ama önüne et  konduğunda tıpkı bir hayvan gibi parçalayarak yiyordu. Acıya ve soğuya karşı hiçbir tepki ve hassasiyet göstermiyordu. Bir şeye uzun süre dikkat edemiyordu. İnsanlardan korkuyordu. İnsanlarla ilişki kurmayı da öğrenemedi. </a:t>
            </a:r>
          </a:p>
        </p:txBody>
      </p:sp>
    </p:spTree>
    <p:extLst>
      <p:ext uri="{BB962C8B-B14F-4D97-AF65-F5344CB8AC3E}">
        <p14:creationId xmlns:p14="http://schemas.microsoft.com/office/powerpoint/2010/main" val="3578936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p:txBody>
          <a:bodyPr/>
          <a:lstStyle/>
          <a:p>
            <a:endParaRPr lang="tr-TR" smtClean="0"/>
          </a:p>
        </p:txBody>
      </p:sp>
      <p:sp>
        <p:nvSpPr>
          <p:cNvPr id="23555" name="2 İçerik Yer Tutucusu"/>
          <p:cNvSpPr>
            <a:spLocks noGrp="1"/>
          </p:cNvSpPr>
          <p:nvPr>
            <p:ph idx="1"/>
          </p:nvPr>
        </p:nvSpPr>
        <p:spPr/>
        <p:txBody>
          <a:bodyPr/>
          <a:lstStyle/>
          <a:p>
            <a:pPr>
              <a:buFontTx/>
              <a:buNone/>
            </a:pPr>
            <a:r>
              <a:rPr lang="tr-TR" smtClean="0"/>
              <a:t>Çünkü Victor, bu özellikleri kazanabilmesi için yaşaması gerekli olan yaşantıları edinebileceği kritik dönemlerde yaşamamıştı.Paris’e getirilen Victor farklı bilimsel ve medikal gruplarca incelendi. Psikolog Philippe Pinel,  çocuğu inceledi ve eğitilemez, idi ot olarak tanı koydu. </a:t>
            </a:r>
          </a:p>
        </p:txBody>
      </p:sp>
    </p:spTree>
    <p:extLst>
      <p:ext uri="{BB962C8B-B14F-4D97-AF65-F5344CB8AC3E}">
        <p14:creationId xmlns:p14="http://schemas.microsoft.com/office/powerpoint/2010/main" val="327670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endParaRPr lang="tr-TR" smtClean="0"/>
          </a:p>
        </p:txBody>
      </p:sp>
      <p:sp>
        <p:nvSpPr>
          <p:cNvPr id="24579" name="2 İçerik Yer Tutucusu"/>
          <p:cNvSpPr>
            <a:spLocks noGrp="1"/>
          </p:cNvSpPr>
          <p:nvPr>
            <p:ph idx="1"/>
          </p:nvPr>
        </p:nvSpPr>
        <p:spPr/>
        <p:txBody>
          <a:bodyPr/>
          <a:lstStyle/>
          <a:p>
            <a:pPr>
              <a:buFontTx/>
              <a:buNone/>
            </a:pPr>
            <a:r>
              <a:rPr lang="tr-TR" sz="2400" smtClean="0"/>
              <a:t>Buna rağmen sağır ve zihinsel engelli çocukların öğretmeni J.M.G. Itard çocuğun eğitimini üstlendi.Itard ona pek çok yaşam becerisini öğretmeye çabaladı.Victor bunları öğrendi  fakat hiç bir zaman normal olamadı, birkaç sözcüğün dışında sözel dil becerileri gelişmedi, sosyal olarak kabul edilebilir davranış biçimlerinin tümünü öğrenemedi.5 yıllık bir eğitimden sonra birkaç  kelime ve isimden başka bir şey söyleyemedi. Itard kendisini başarısız buldu ve Victor onun hayatından çıkıp bir bakım evinde yaşamaya devam etti. Victor 1828 yılında öldü.</a:t>
            </a:r>
          </a:p>
          <a:p>
            <a:pPr>
              <a:buFontTx/>
              <a:buNone/>
            </a:pPr>
            <a:endParaRPr lang="tr-TR" smtClean="0"/>
          </a:p>
          <a:p>
            <a:pPr>
              <a:buFontTx/>
              <a:buNone/>
            </a:pPr>
            <a:endParaRPr lang="tr-TR" smtClean="0"/>
          </a:p>
        </p:txBody>
      </p:sp>
    </p:spTree>
    <p:extLst>
      <p:ext uri="{BB962C8B-B14F-4D97-AF65-F5344CB8AC3E}">
        <p14:creationId xmlns:p14="http://schemas.microsoft.com/office/powerpoint/2010/main" val="849277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274638"/>
            <a:ext cx="10972800" cy="106362"/>
          </a:xfrm>
        </p:spPr>
        <p:txBody>
          <a:bodyPr>
            <a:normAutofit fontScale="90000"/>
          </a:bodyPr>
          <a:lstStyle/>
          <a:p>
            <a:pPr eaLnBrk="1" hangingPunct="1"/>
            <a:endParaRPr lang="tr-TR" sz="4000" smtClean="0"/>
          </a:p>
        </p:txBody>
      </p:sp>
      <p:sp>
        <p:nvSpPr>
          <p:cNvPr id="25603" name="Rectangle 3"/>
          <p:cNvSpPr>
            <a:spLocks noGrp="1" noChangeArrowheads="1"/>
          </p:cNvSpPr>
          <p:nvPr>
            <p:ph type="body" idx="1"/>
          </p:nvPr>
        </p:nvSpPr>
        <p:spPr>
          <a:xfrm>
            <a:off x="609600" y="533401"/>
            <a:ext cx="10972800" cy="5592763"/>
          </a:xfrm>
        </p:spPr>
        <p:txBody>
          <a:bodyPr/>
          <a:lstStyle/>
          <a:p>
            <a:pPr eaLnBrk="1" hangingPunct="1">
              <a:buFontTx/>
              <a:buNone/>
            </a:pPr>
            <a:r>
              <a:rPr lang="tr-TR" b="1" smtClean="0"/>
              <a:t>Amala ve Kamala</a:t>
            </a:r>
            <a:r>
              <a:rPr lang="tr-TR" smtClean="0"/>
              <a:t> – 1920 Hindistan</a:t>
            </a:r>
          </a:p>
        </p:txBody>
      </p:sp>
      <p:pic>
        <p:nvPicPr>
          <p:cNvPr id="25604" name="Picture 4" descr="1050488543_1"/>
          <p:cNvPicPr>
            <a:picLocks noChangeAspect="1" noChangeArrowheads="1"/>
          </p:cNvPicPr>
          <p:nvPr/>
        </p:nvPicPr>
        <p:blipFill>
          <a:blip r:embed="rId2" cstate="print"/>
          <a:srcRect/>
          <a:stretch>
            <a:fillRect/>
          </a:stretch>
        </p:blipFill>
        <p:spPr bwMode="auto">
          <a:xfrm>
            <a:off x="1219200" y="1295400"/>
            <a:ext cx="4876800" cy="4495800"/>
          </a:xfrm>
          <a:prstGeom prst="rect">
            <a:avLst/>
          </a:prstGeom>
          <a:noFill/>
          <a:ln w="9525">
            <a:noFill/>
            <a:miter lim="800000"/>
            <a:headEnd/>
            <a:tailEnd/>
          </a:ln>
        </p:spPr>
      </p:pic>
      <p:pic>
        <p:nvPicPr>
          <p:cNvPr id="25605" name="Picture 5" descr="untitled"/>
          <p:cNvPicPr>
            <a:picLocks noChangeAspect="1" noChangeArrowheads="1"/>
          </p:cNvPicPr>
          <p:nvPr/>
        </p:nvPicPr>
        <p:blipFill>
          <a:blip r:embed="rId3" cstate="print"/>
          <a:srcRect/>
          <a:stretch>
            <a:fillRect/>
          </a:stretch>
        </p:blipFill>
        <p:spPr bwMode="auto">
          <a:xfrm>
            <a:off x="6604000" y="2743200"/>
            <a:ext cx="4673600" cy="3048000"/>
          </a:xfrm>
          <a:prstGeom prst="rect">
            <a:avLst/>
          </a:prstGeom>
          <a:noFill/>
          <a:ln w="9525">
            <a:noFill/>
            <a:miter lim="800000"/>
            <a:headEnd/>
            <a:tailEnd/>
          </a:ln>
        </p:spPr>
      </p:pic>
    </p:spTree>
    <p:extLst>
      <p:ext uri="{BB962C8B-B14F-4D97-AF65-F5344CB8AC3E}">
        <p14:creationId xmlns:p14="http://schemas.microsoft.com/office/powerpoint/2010/main" val="3129163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p:txBody>
          <a:bodyPr/>
          <a:lstStyle/>
          <a:p>
            <a:endParaRPr lang="tr-TR" smtClean="0"/>
          </a:p>
        </p:txBody>
      </p:sp>
      <p:sp>
        <p:nvSpPr>
          <p:cNvPr id="26627" name="2 İçerik Yer Tutucusu"/>
          <p:cNvSpPr>
            <a:spLocks noGrp="1"/>
          </p:cNvSpPr>
          <p:nvPr>
            <p:ph idx="1"/>
          </p:nvPr>
        </p:nvSpPr>
        <p:spPr/>
        <p:txBody>
          <a:bodyPr/>
          <a:lstStyle/>
          <a:p>
            <a:pPr>
              <a:buFontTx/>
              <a:buNone/>
            </a:pPr>
            <a:r>
              <a:rPr lang="tr-TR" sz="1600" smtClean="0"/>
              <a:t>Belki de yabani çocuklarla ilgili olarak en popüler olan, kurtlar tarafından büyütülen Amala ve Kamala’ dır. 1920’de bir Misyoner( Aziz Singh), kurt ininde, dişi kurt ile iki yavrusunu gördü. Ancak bir tuhaflık vardı. Yavrular uzun saçlı, insan görünümündeydi. Singh, yavruların insan olduğunu fark edince çocukları kurtarmak için bir plan yaptı. Ciddi bir plan ve hazırlıktan sonra bu iki yavru yakalandı. Bu kızların biri 8 yaşında diğeri ise bir buçuk yaşındaydı. Bir yetimhaneye bırakılan bu çocukların davranışları ve görünümleri kurt gibiydi. Dört ayak üzerinde hareket ediyorlar, çiğ ete bayılıyorlar ve fırsatını bulduklarında çalıyorlardı. Suyu dilleriyle içiyor ve yiyeceklerini çömelmiş vaziyette yiyorlardı. Dilleri kalın ve kırmızı, dudaklarından dışarı sarkmış ve kurt gibi soluyorlardı. Gece yarısı asla uyumamakta, sinsi sinsi av arar gibi dolaşmakta ve ulumaktaydılar. Bir sincap gibi çok hızlı hareket etmektedirler ve onlara yetişip yakalamak çok güçtür. İnsandan tümüyle uzak durmakta ve eğer yaklaşılırsa dişlerini göstermekteydiler. İşitme duyuları çok duyarlı ve bir etin kokusunu çok uzaklardan duyabilecek kadar koklama hisleri gelişmişti. Gündüzleri çok iyi göremezken geceleri daha iyi görebilmekteydiler. 1921’in Eylülünde ikisi birden hastalandı ve küçük olan Amala öldü. </a:t>
            </a:r>
            <a:br>
              <a:rPr lang="tr-TR" sz="1600" smtClean="0"/>
            </a:br>
            <a:endParaRPr lang="tr-TR" sz="1600" smtClean="0"/>
          </a:p>
        </p:txBody>
      </p:sp>
    </p:spTree>
    <p:extLst>
      <p:ext uri="{BB962C8B-B14F-4D97-AF65-F5344CB8AC3E}">
        <p14:creationId xmlns:p14="http://schemas.microsoft.com/office/powerpoint/2010/main" val="3720756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p:txBody>
          <a:bodyPr/>
          <a:lstStyle/>
          <a:p>
            <a:endParaRPr lang="tr-TR" smtClean="0"/>
          </a:p>
        </p:txBody>
      </p:sp>
      <p:sp>
        <p:nvSpPr>
          <p:cNvPr id="27651" name="2 İçerik Yer Tutucusu"/>
          <p:cNvSpPr>
            <a:spLocks noGrp="1"/>
          </p:cNvSpPr>
          <p:nvPr>
            <p:ph idx="1"/>
          </p:nvPr>
        </p:nvSpPr>
        <p:spPr/>
        <p:txBody>
          <a:bodyPr/>
          <a:lstStyle/>
          <a:p>
            <a:pPr>
              <a:buFontTx/>
              <a:buNone/>
            </a:pPr>
            <a:r>
              <a:rPr lang="tr-TR" sz="1800" smtClean="0"/>
              <a:t> Singh, Kamala’ yı elinden geldiğince eğitmiştir. İki yılda ona yürümeyi ve tuvalet eğitimini vermiştir. Yinede heyecanlandığında ya da korktuğunda dört ayak üzerine gelmiştir. Yaklaşık üç yıl sonra Kamala neredeyse bir düzine kelime öğrenebilmiştir. İlerleyen yıllarda kelime dağarcığı kırka kadar ulaşmıştır. Bununla birlikte kelimeleri telaffuzunda yaşıtlarına göre çok geridir. Genellikle kelimelerin yarısını söylemektedir. </a:t>
            </a:r>
            <a:br>
              <a:rPr lang="tr-TR" sz="1800" smtClean="0"/>
            </a:br>
            <a:r>
              <a:rPr lang="tr-TR" sz="1800" smtClean="0"/>
              <a:t>    Yıllar sonra Aziz Singh ve eşinin Kamalaya bir insan gibi davranmayı öğrettikleri söyleniyor. Bilim camiası Kabalayı 1920lerin sonlarına doğru, haberi İngiliz basınına yansıdığında öğrendi ancak o zamana kadar Kamala koleradan ölmüştü. Tıpkı Victor gibi Kamalada konuşmayı öğrenemedi. Görünüşe bakılırsa bu ortak özellik vahşi doğada büyüyen çocukların pek azının konuşmayı öğrenebildiğini gösteriyor.</a:t>
            </a:r>
            <a:r>
              <a:rPr lang="tr-TR" sz="1800" b="1" smtClean="0"/>
              <a:t/>
            </a:r>
            <a:br>
              <a:rPr lang="tr-TR" sz="1800" b="1" smtClean="0"/>
            </a:br>
            <a:endParaRPr lang="tr-TR" sz="1800" smtClean="0"/>
          </a:p>
        </p:txBody>
      </p:sp>
    </p:spTree>
    <p:extLst>
      <p:ext uri="{BB962C8B-B14F-4D97-AF65-F5344CB8AC3E}">
        <p14:creationId xmlns:p14="http://schemas.microsoft.com/office/powerpoint/2010/main" val="1526729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274638"/>
            <a:ext cx="10972800" cy="106362"/>
          </a:xfrm>
        </p:spPr>
        <p:txBody>
          <a:bodyPr>
            <a:normAutofit fontScale="90000"/>
          </a:bodyPr>
          <a:lstStyle/>
          <a:p>
            <a:pPr eaLnBrk="1" hangingPunct="1"/>
            <a:endParaRPr lang="tr-TR" sz="4000" smtClean="0"/>
          </a:p>
        </p:txBody>
      </p:sp>
      <p:sp>
        <p:nvSpPr>
          <p:cNvPr id="28675" name="Rectangle 3"/>
          <p:cNvSpPr>
            <a:spLocks noGrp="1" noChangeArrowheads="1"/>
          </p:cNvSpPr>
          <p:nvPr>
            <p:ph type="body" idx="1"/>
          </p:nvPr>
        </p:nvSpPr>
        <p:spPr>
          <a:xfrm>
            <a:off x="609600" y="533401"/>
            <a:ext cx="10972800" cy="5592763"/>
          </a:xfrm>
        </p:spPr>
        <p:txBody>
          <a:bodyPr/>
          <a:lstStyle/>
          <a:p>
            <a:pPr eaLnBrk="1" hangingPunct="1">
              <a:buFontTx/>
              <a:buNone/>
            </a:pPr>
            <a:r>
              <a:rPr lang="tr-TR" b="1" smtClean="0"/>
              <a:t>John Ssbunya </a:t>
            </a:r>
          </a:p>
          <a:p>
            <a:pPr eaLnBrk="1" hangingPunct="1">
              <a:buFontTx/>
              <a:buNone/>
            </a:pPr>
            <a:r>
              <a:rPr lang="tr-TR" smtClean="0"/>
              <a:t>Maymun Çocuk -</a:t>
            </a:r>
            <a:r>
              <a:rPr lang="tr-TR" b="1" smtClean="0"/>
              <a:t> </a:t>
            </a:r>
            <a:r>
              <a:rPr lang="tr-TR" smtClean="0"/>
              <a:t>1991 Uganda</a:t>
            </a:r>
            <a:endParaRPr lang="tr-TR" b="1" smtClean="0"/>
          </a:p>
        </p:txBody>
      </p:sp>
      <p:pic>
        <p:nvPicPr>
          <p:cNvPr id="28676" name="Picture 4" descr="john-uganda-forest"/>
          <p:cNvPicPr>
            <a:picLocks noChangeAspect="1" noChangeArrowheads="1"/>
          </p:cNvPicPr>
          <p:nvPr/>
        </p:nvPicPr>
        <p:blipFill>
          <a:blip r:embed="rId2" cstate="print"/>
          <a:srcRect/>
          <a:stretch>
            <a:fillRect/>
          </a:stretch>
        </p:blipFill>
        <p:spPr bwMode="auto">
          <a:xfrm>
            <a:off x="2235200" y="2057400"/>
            <a:ext cx="8737600" cy="3581400"/>
          </a:xfrm>
          <a:prstGeom prst="rect">
            <a:avLst/>
          </a:prstGeom>
          <a:noFill/>
          <a:ln w="9525">
            <a:noFill/>
            <a:miter lim="800000"/>
            <a:headEnd/>
            <a:tailEnd/>
          </a:ln>
        </p:spPr>
      </p:pic>
    </p:spTree>
    <p:extLst>
      <p:ext uri="{BB962C8B-B14F-4D97-AF65-F5344CB8AC3E}">
        <p14:creationId xmlns:p14="http://schemas.microsoft.com/office/powerpoint/2010/main" val="3928037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p:txBody>
          <a:bodyPr/>
          <a:lstStyle/>
          <a:p>
            <a:endParaRPr lang="tr-TR" smtClean="0"/>
          </a:p>
        </p:txBody>
      </p:sp>
      <p:sp>
        <p:nvSpPr>
          <p:cNvPr id="29699" name="2 İçerik Yer Tutucusu"/>
          <p:cNvSpPr>
            <a:spLocks noGrp="1"/>
          </p:cNvSpPr>
          <p:nvPr>
            <p:ph idx="1"/>
          </p:nvPr>
        </p:nvSpPr>
        <p:spPr/>
        <p:txBody>
          <a:bodyPr/>
          <a:lstStyle/>
          <a:p>
            <a:pPr>
              <a:buFontTx/>
              <a:buNone/>
            </a:pPr>
            <a:r>
              <a:rPr lang="tr-TR" sz="1800" smtClean="0"/>
              <a:t> Bir bebek ebeveynlerinden alı konulursa hayatta kalabilir mi? Annesinin yokluğunda bir bakıcı olarak bir maymunun devreye girmesi mümkün müdür?      </a:t>
            </a:r>
            <a:br>
              <a:rPr lang="tr-TR" sz="1800" smtClean="0"/>
            </a:br>
            <a:r>
              <a:rPr lang="tr-TR" sz="1800" smtClean="0"/>
              <a:t>   1991 yılında, Afrika’nın Bombo adlı köyünde, maymunlar tarafından büyütüldüğü söylenen bir çocuk bulundu. John’un hikayesi, 4 yaşındayken evden kaçıp ormanda yaşamasıyla başlıyor. Uzmanlar üvey annesinden fiziksel şiddet görmüş olabileceğini </a:t>
            </a:r>
            <a:br>
              <a:rPr lang="tr-TR" sz="1800" smtClean="0"/>
            </a:br>
            <a:r>
              <a:rPr lang="tr-TR" sz="1800" smtClean="0"/>
              <a:t>ve bu yüzden evden kaçtığını düşünüyor.</a:t>
            </a:r>
            <a:br>
              <a:rPr lang="tr-TR" sz="1800" smtClean="0"/>
            </a:br>
            <a:r>
              <a:rPr lang="tr-TR" sz="1800" smtClean="0"/>
              <a:t>    John bulunduğunda parmakları kıllı ve maymunlar tarafından ısırılmıştı. </a:t>
            </a:r>
            <a:br>
              <a:rPr lang="tr-TR" sz="1800" smtClean="0"/>
            </a:br>
            <a:r>
              <a:rPr lang="tr-TR" sz="1800" smtClean="0"/>
              <a:t>Çocuk hayvan sesleri çıkarıyordu. Çok geçmeden yerel halk ona Tarzan adını taktı. John öğrenme konusunda çok zorlanmıştır ancak koşmaya olan sevgisinden dolayı olimpiyatlara katılmıştır.</a:t>
            </a:r>
            <a:br>
              <a:rPr lang="tr-TR" sz="1800" smtClean="0"/>
            </a:br>
            <a:r>
              <a:rPr lang="tr-TR" sz="1800" smtClean="0"/>
              <a:t>    Şu an 17 yaşında olan John arkadaşlarıyla geziyor, spora katılıyor ve tam olmasa da konuşabiliyor.</a:t>
            </a:r>
            <a:r>
              <a:rPr lang="tr-TR" sz="1800" b="1" smtClean="0"/>
              <a:t/>
            </a:r>
            <a:br>
              <a:rPr lang="tr-TR" sz="1800" b="1" smtClean="0"/>
            </a:br>
            <a:endParaRPr lang="tr-TR" sz="1800" smtClean="0"/>
          </a:p>
        </p:txBody>
      </p:sp>
    </p:spTree>
    <p:extLst>
      <p:ext uri="{BB962C8B-B14F-4D97-AF65-F5344CB8AC3E}">
        <p14:creationId xmlns:p14="http://schemas.microsoft.com/office/powerpoint/2010/main" val="3442967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274638"/>
            <a:ext cx="10972800" cy="182562"/>
          </a:xfrm>
        </p:spPr>
        <p:txBody>
          <a:bodyPr>
            <a:normAutofit fontScale="90000"/>
          </a:bodyPr>
          <a:lstStyle/>
          <a:p>
            <a:pPr eaLnBrk="1" hangingPunct="1"/>
            <a:endParaRPr lang="tr-TR" sz="4000" smtClean="0"/>
          </a:p>
        </p:txBody>
      </p:sp>
      <p:sp>
        <p:nvSpPr>
          <p:cNvPr id="30723" name="Rectangle 3"/>
          <p:cNvSpPr>
            <a:spLocks noGrp="1" noChangeArrowheads="1"/>
          </p:cNvSpPr>
          <p:nvPr>
            <p:ph type="body" idx="1"/>
          </p:nvPr>
        </p:nvSpPr>
        <p:spPr>
          <a:xfrm>
            <a:off x="609600" y="762001"/>
            <a:ext cx="10972800" cy="5364163"/>
          </a:xfrm>
        </p:spPr>
        <p:txBody>
          <a:bodyPr/>
          <a:lstStyle/>
          <a:p>
            <a:pPr marL="609600" indent="-609600" eaLnBrk="1" hangingPunct="1">
              <a:buFontTx/>
              <a:buNone/>
            </a:pPr>
            <a:r>
              <a:rPr lang="tr-TR" b="1" smtClean="0"/>
              <a:t>Isabelle</a:t>
            </a:r>
          </a:p>
          <a:p>
            <a:pPr marL="609600" indent="-609600" eaLnBrk="1" hangingPunct="1">
              <a:buFontTx/>
              <a:buAutoNum type="arabicPlain" startAt="1938"/>
            </a:pPr>
            <a:r>
              <a:rPr lang="tr-TR" b="1" smtClean="0"/>
              <a:t> Ohio</a:t>
            </a:r>
          </a:p>
          <a:p>
            <a:pPr marL="609600" indent="-609600" eaLnBrk="1" hangingPunct="1">
              <a:buFontTx/>
              <a:buAutoNum type="arabicPlain" startAt="1938"/>
            </a:pPr>
            <a:endParaRPr lang="tr-TR" b="1" smtClean="0"/>
          </a:p>
          <a:p>
            <a:pPr marL="609600" indent="-609600" eaLnBrk="1" hangingPunct="1">
              <a:buFontTx/>
              <a:buNone/>
            </a:pPr>
            <a:r>
              <a:rPr lang="tr-TR" sz="1200" b="1" smtClean="0"/>
              <a:t>Temsili fotograf</a:t>
            </a:r>
          </a:p>
          <a:p>
            <a:pPr marL="609600" indent="-609600" eaLnBrk="1" hangingPunct="1">
              <a:buFontTx/>
              <a:buNone/>
            </a:pPr>
            <a:endParaRPr lang="tr-TR" sz="1400" b="1" smtClean="0"/>
          </a:p>
        </p:txBody>
      </p:sp>
      <p:pic>
        <p:nvPicPr>
          <p:cNvPr id="30724" name="Picture 4" descr="images"/>
          <p:cNvPicPr>
            <a:picLocks noChangeAspect="1" noChangeArrowheads="1"/>
          </p:cNvPicPr>
          <p:nvPr/>
        </p:nvPicPr>
        <p:blipFill>
          <a:blip r:embed="rId2" cstate="print"/>
          <a:srcRect/>
          <a:stretch>
            <a:fillRect/>
          </a:stretch>
        </p:blipFill>
        <p:spPr bwMode="auto">
          <a:xfrm>
            <a:off x="711200" y="2743200"/>
            <a:ext cx="7061200" cy="3124200"/>
          </a:xfrm>
          <a:prstGeom prst="rect">
            <a:avLst/>
          </a:prstGeom>
          <a:noFill/>
          <a:ln w="9525">
            <a:noFill/>
            <a:miter lim="800000"/>
            <a:headEnd/>
            <a:tailEnd/>
          </a:ln>
        </p:spPr>
      </p:pic>
    </p:spTree>
    <p:extLst>
      <p:ext uri="{BB962C8B-B14F-4D97-AF65-F5344CB8AC3E}">
        <p14:creationId xmlns:p14="http://schemas.microsoft.com/office/powerpoint/2010/main" val="1229380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p:nvPr>
        </p:nvSpPr>
        <p:spPr/>
        <p:txBody>
          <a:bodyPr/>
          <a:lstStyle/>
          <a:p>
            <a:endParaRPr lang="tr-TR" smtClean="0"/>
          </a:p>
        </p:txBody>
      </p:sp>
      <p:sp>
        <p:nvSpPr>
          <p:cNvPr id="4099" name="2 İçerik Yer Tutucusu"/>
          <p:cNvSpPr>
            <a:spLocks noGrp="1"/>
          </p:cNvSpPr>
          <p:nvPr>
            <p:ph idx="1"/>
          </p:nvPr>
        </p:nvSpPr>
        <p:spPr/>
        <p:txBody>
          <a:bodyPr/>
          <a:lstStyle/>
          <a:p>
            <a:pPr>
              <a:buFontTx/>
              <a:buNone/>
            </a:pPr>
            <a:r>
              <a:rPr lang="tr-TR" sz="1600" smtClean="0"/>
              <a:t> İnsanlar bir bireyin dil ediniminde </a:t>
            </a:r>
            <a:r>
              <a:rPr lang="tr-TR" sz="1600" smtClean="0">
                <a:solidFill>
                  <a:srgbClr val="FF0000"/>
                </a:solidFill>
              </a:rPr>
              <a:t>çevrenin</a:t>
            </a:r>
            <a:r>
              <a:rPr lang="tr-TR" sz="1600" smtClean="0"/>
              <a:t> mi yoksa </a:t>
            </a:r>
            <a:r>
              <a:rPr lang="tr-TR" sz="1600" smtClean="0">
                <a:solidFill>
                  <a:srgbClr val="FF0000"/>
                </a:solidFill>
              </a:rPr>
              <a:t>kalıtımın</a:t>
            </a:r>
            <a:r>
              <a:rPr lang="tr-TR" sz="1600" smtClean="0"/>
              <a:t> mı etkili olduğunu uzun yıllar tartışmıştır. Psikoloji ve eğitim kökenli bilim adamları insan kişiliğinin ve davranışlarının oluşumunda çevre faktörüne dikkat çekerken tıp ve biyoloji kökenli bilim adamları kalıtım kaynaklı olduğunu iddaa etmektedir.Sanırım iki tarafı da uzlaştıracak saptama:  </a:t>
            </a:r>
            <a:r>
              <a:rPr lang="tr-TR" sz="1600" smtClean="0">
                <a:solidFill>
                  <a:srgbClr val="FF0000"/>
                </a:solidFill>
              </a:rPr>
              <a:t>‘’insan kalıtımın belirlediği sınırlar içerisinde çevrenin şekillendirmesiyle insan olur.’’</a:t>
            </a:r>
            <a:endParaRPr lang="tr-TR" sz="1600" smtClean="0"/>
          </a:p>
        </p:txBody>
      </p:sp>
    </p:spTree>
    <p:extLst>
      <p:ext uri="{BB962C8B-B14F-4D97-AF65-F5344CB8AC3E}">
        <p14:creationId xmlns:p14="http://schemas.microsoft.com/office/powerpoint/2010/main" val="2465888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p:txBody>
          <a:bodyPr/>
          <a:lstStyle/>
          <a:p>
            <a:endParaRPr lang="tr-TR" smtClean="0"/>
          </a:p>
        </p:txBody>
      </p:sp>
      <p:sp>
        <p:nvSpPr>
          <p:cNvPr id="31747" name="2 İçerik Yer Tutucusu"/>
          <p:cNvSpPr>
            <a:spLocks noGrp="1"/>
          </p:cNvSpPr>
          <p:nvPr>
            <p:ph idx="1"/>
          </p:nvPr>
        </p:nvSpPr>
        <p:spPr/>
        <p:txBody>
          <a:bodyPr/>
          <a:lstStyle/>
          <a:p>
            <a:pPr>
              <a:buFontTx/>
              <a:buNone/>
            </a:pPr>
            <a:r>
              <a:rPr lang="tr-TR" smtClean="0"/>
              <a:t> </a:t>
            </a:r>
            <a:r>
              <a:rPr lang="tr-TR" sz="2400" smtClean="0"/>
              <a:t>Isa belle,  altı yaşına kadar diğer insanlardan ayrı bir biçimde tek başına büyütülmüştü. Bulunduğunda konuşamıyor, yürüyemiyor, işitemiyordu. Isabelle gayrimeşru bir çocuktu. Annesi bu durumu saklamak için onu altı yaşına kadar karanlık bir odada diğer insanlardan ayrı olarak yetiştirmeye çalışmıştı. Isabelle’in annesi sağır ve dilsizdi.</a:t>
            </a:r>
            <a:br>
              <a:rPr lang="tr-TR" sz="2400" smtClean="0"/>
            </a:br>
            <a:r>
              <a:rPr lang="tr-TR" sz="2400" smtClean="0"/>
              <a:t>    Isabelle,’in annesiyle olan ilişkisi sadece belirli el ve kol işaretleriydi. Isabelle bir grup profesyonel eğitimci tarafından eğitime tabi tutuldu ve dil gelişimi konusunda belirli uzmanlardan yardım gördü.</a:t>
            </a:r>
            <a:br>
              <a:rPr lang="tr-TR" sz="2400" smtClean="0"/>
            </a:br>
            <a:endParaRPr lang="tr-TR" smtClean="0"/>
          </a:p>
        </p:txBody>
      </p:sp>
    </p:spTree>
    <p:extLst>
      <p:ext uri="{BB962C8B-B14F-4D97-AF65-F5344CB8AC3E}">
        <p14:creationId xmlns:p14="http://schemas.microsoft.com/office/powerpoint/2010/main" val="4189323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p:txBody>
          <a:bodyPr/>
          <a:lstStyle/>
          <a:p>
            <a:endParaRPr lang="tr-TR" smtClean="0"/>
          </a:p>
        </p:txBody>
      </p:sp>
      <p:sp>
        <p:nvSpPr>
          <p:cNvPr id="32771" name="2 İçerik Yer Tutucusu"/>
          <p:cNvSpPr>
            <a:spLocks noGrp="1"/>
          </p:cNvSpPr>
          <p:nvPr>
            <p:ph idx="1"/>
          </p:nvPr>
        </p:nvSpPr>
        <p:spPr/>
        <p:txBody>
          <a:bodyPr>
            <a:normAutofit lnSpcReduction="10000"/>
          </a:bodyPr>
          <a:lstStyle/>
          <a:p>
            <a:pPr>
              <a:buFontTx/>
              <a:buNone/>
            </a:pPr>
            <a:r>
              <a:rPr lang="tr-TR" sz="2400" smtClean="0"/>
              <a:t> Zamanla Isabelle gördüğü eğitim sayesinde çok kısa bir sürede sadece dil öğrenmekle kalmadı, bir çocuğun geçirebileceği tüm gelişim aşamalarını başarıyla tamamladı. İki sene içerisinde içinde bulunduğu yaşın özelliklerini ve davranışlarını göstermeye başladı.Bir buçuk yıl içerisinde zeka düzeyi, ilk test edildiği düzeyden üç misli artış gösterdi.Yapılan eğitimler ile Isabelle toplumsallaşma ve insan ilişkileri konusunda önemli başarılar</a:t>
            </a:r>
            <a:r>
              <a:rPr lang="tr-TR" sz="2400" b="1" smtClean="0"/>
              <a:t> </a:t>
            </a:r>
            <a:r>
              <a:rPr lang="tr-TR" sz="2400" smtClean="0"/>
              <a:t>kaydetti.İlk birkaç günlük eğitimde önce sesleri ve kelimeleri söylemeyi başardı.İki ay içinde cümle kurmayı öğrendi, dokuz yaşında ise diğer çocuklarla birlikte 1. sınıfa başladı.Isabelle 14 yaşına geldiğinde 6. sınıfa ulaşmıştı ve okula duygusal uyumu da çok başarılıydı.</a:t>
            </a:r>
            <a:r>
              <a:rPr lang="tr-TR" smtClean="0"/>
              <a:t/>
            </a:r>
            <a:br>
              <a:rPr lang="tr-TR" smtClean="0"/>
            </a:br>
            <a:r>
              <a:rPr lang="tr-TR" smtClean="0"/>
              <a:t>   </a:t>
            </a:r>
            <a:br>
              <a:rPr lang="tr-TR" smtClean="0"/>
            </a:br>
            <a:r>
              <a:rPr lang="tr-TR" smtClean="0"/>
              <a:t> </a:t>
            </a:r>
            <a:br>
              <a:rPr lang="tr-TR" smtClean="0"/>
            </a:br>
            <a:endParaRPr lang="tr-TR" smtClean="0"/>
          </a:p>
        </p:txBody>
      </p:sp>
    </p:spTree>
    <p:extLst>
      <p:ext uri="{BB962C8B-B14F-4D97-AF65-F5344CB8AC3E}">
        <p14:creationId xmlns:p14="http://schemas.microsoft.com/office/powerpoint/2010/main" val="1620061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p:txBody>
          <a:bodyPr/>
          <a:lstStyle/>
          <a:p>
            <a:endParaRPr lang="tr-TR" smtClean="0"/>
          </a:p>
        </p:txBody>
      </p:sp>
      <p:sp>
        <p:nvSpPr>
          <p:cNvPr id="33795" name="2 İçerik Yer Tutucusu"/>
          <p:cNvSpPr>
            <a:spLocks noGrp="1"/>
          </p:cNvSpPr>
          <p:nvPr>
            <p:ph idx="1"/>
          </p:nvPr>
        </p:nvSpPr>
        <p:spPr/>
        <p:txBody>
          <a:bodyPr/>
          <a:lstStyle/>
          <a:p>
            <a:pPr>
              <a:buFontTx/>
              <a:buNone/>
            </a:pPr>
            <a:r>
              <a:rPr lang="tr-TR" sz="2400" smtClean="0"/>
              <a:t> Isabelle eğitim sonucunda başarılı olurken, bazı örnekler bunun tersini göstermektedir.</a:t>
            </a:r>
            <a:br>
              <a:rPr lang="tr-TR" sz="2400" smtClean="0"/>
            </a:br>
            <a:r>
              <a:rPr lang="tr-TR" sz="2400" smtClean="0"/>
              <a:t>Örneğin, 1970’li yıllarda Kaliforniya’da bulunan 13 yaşındaki Genie adlı genç kız, 20 aylıkken sosyal ilişkilerden koparılmış ve tek başına bir odada, minimum sosyal ilişki içerisinde13 yaşına kadar kalmıştır. Yapılan bütün çaba ve çalışmalara rağmen Genie toplumsallaşamamıştır. Bu da yaşın toplumsallaşmadaki önemini belirten diğer bir örnektir.13 yaş toplumsallaşma için biraz geç bir yaştır.Artık ne eğitim verilirse verilsin gelişim sınırlı kalmaktadır. </a:t>
            </a:r>
          </a:p>
        </p:txBody>
      </p:sp>
    </p:spTree>
    <p:extLst>
      <p:ext uri="{BB962C8B-B14F-4D97-AF65-F5344CB8AC3E}">
        <p14:creationId xmlns:p14="http://schemas.microsoft.com/office/powerpoint/2010/main" val="2734445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a:xfrm>
            <a:off x="609600" y="304800"/>
            <a:ext cx="10972800" cy="152400"/>
          </a:xfrm>
        </p:spPr>
        <p:txBody>
          <a:bodyPr>
            <a:normAutofit fontScale="90000"/>
          </a:bodyPr>
          <a:lstStyle/>
          <a:p>
            <a:pPr eaLnBrk="1" hangingPunct="1"/>
            <a:endParaRPr lang="tr-TR" sz="4000" smtClean="0"/>
          </a:p>
        </p:txBody>
      </p:sp>
      <p:sp>
        <p:nvSpPr>
          <p:cNvPr id="34819" name="Rectangle 3"/>
          <p:cNvSpPr>
            <a:spLocks noGrp="1" noChangeArrowheads="1"/>
          </p:cNvSpPr>
          <p:nvPr>
            <p:ph type="body" sz="half" idx="1"/>
          </p:nvPr>
        </p:nvSpPr>
        <p:spPr>
          <a:xfrm>
            <a:off x="609600" y="533401"/>
            <a:ext cx="3860800" cy="5592763"/>
          </a:xfrm>
        </p:spPr>
        <p:txBody>
          <a:bodyPr/>
          <a:lstStyle/>
          <a:p>
            <a:pPr eaLnBrk="1" hangingPunct="1">
              <a:buFontTx/>
              <a:buNone/>
            </a:pPr>
            <a:r>
              <a:rPr lang="tr-TR" sz="2800" b="1" smtClean="0"/>
              <a:t>Helen Keller </a:t>
            </a:r>
          </a:p>
          <a:p>
            <a:pPr eaLnBrk="1" hangingPunct="1">
              <a:buFontTx/>
              <a:buNone/>
            </a:pPr>
            <a:r>
              <a:rPr lang="tr-TR" sz="2800" b="1" smtClean="0"/>
              <a:t>(1880-1968)</a:t>
            </a:r>
          </a:p>
          <a:p>
            <a:pPr eaLnBrk="1" hangingPunct="1">
              <a:buFontTx/>
              <a:buNone/>
            </a:pPr>
            <a:endParaRPr lang="tr-TR" sz="2800" b="1" smtClean="0"/>
          </a:p>
          <a:p>
            <a:pPr eaLnBrk="1" hangingPunct="1">
              <a:buFontTx/>
              <a:buNone/>
            </a:pPr>
            <a:endParaRPr lang="tr-TR" sz="2800" b="1" smtClean="0"/>
          </a:p>
        </p:txBody>
      </p:sp>
      <p:pic>
        <p:nvPicPr>
          <p:cNvPr id="34820" name="Picture 4" descr="helen"/>
          <p:cNvPicPr>
            <a:picLocks noChangeAspect="1" noChangeArrowheads="1"/>
          </p:cNvPicPr>
          <p:nvPr/>
        </p:nvPicPr>
        <p:blipFill>
          <a:blip r:embed="rId3" cstate="print"/>
          <a:srcRect/>
          <a:stretch>
            <a:fillRect/>
          </a:stretch>
        </p:blipFill>
        <p:spPr bwMode="auto">
          <a:xfrm>
            <a:off x="812800" y="2895600"/>
            <a:ext cx="3149600" cy="3048000"/>
          </a:xfrm>
          <a:prstGeom prst="rect">
            <a:avLst/>
          </a:prstGeom>
          <a:noFill/>
          <a:ln w="9525">
            <a:noFill/>
            <a:miter lim="800000"/>
            <a:headEnd/>
            <a:tailEnd/>
          </a:ln>
        </p:spPr>
      </p:pic>
      <p:pic>
        <p:nvPicPr>
          <p:cNvPr id="94213" name="HELEN KELLER SPEAKS OUT.mp4">
            <a:hlinkClick r:id="" action="ppaction://media"/>
          </p:cNvPr>
          <p:cNvPicPr>
            <a:picLocks noGrp="1" noRot="1" noChangeAspect="1" noChangeArrowheads="1"/>
          </p:cNvPicPr>
          <p:nvPr>
            <p:ph sz="half" idx="2"/>
            <a:videoFile r:link="rId1"/>
          </p:nvPr>
        </p:nvPicPr>
        <p:blipFill>
          <a:blip r:embed="rId4" cstate="print"/>
          <a:srcRect/>
          <a:stretch>
            <a:fillRect/>
          </a:stretch>
        </p:blipFill>
        <p:spPr>
          <a:xfrm>
            <a:off x="4876800" y="3048000"/>
            <a:ext cx="6807200" cy="3352800"/>
          </a:xfrm>
        </p:spPr>
      </p:pic>
    </p:spTree>
    <p:extLst>
      <p:ext uri="{BB962C8B-B14F-4D97-AF65-F5344CB8AC3E}">
        <p14:creationId xmlns:p14="http://schemas.microsoft.com/office/powerpoint/2010/main" val="20759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546" fill="hold"/>
                                        <p:tgtEl>
                                          <p:spTgt spid="942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4213"/>
                </p:tgtEl>
              </p:cMediaNode>
            </p:video>
            <p:seq concurrent="1" nextAc="seek">
              <p:cTn id="8" restart="whenNotActive" fill="hold" evtFilter="cancelBubble" nodeType="interactiveSeq">
                <p:stCondLst>
                  <p:cond evt="onClick" delay="0">
                    <p:tgtEl>
                      <p:spTgt spid="942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4213"/>
                                        </p:tgtEl>
                                      </p:cBhvr>
                                    </p:cmd>
                                  </p:childTnLst>
                                </p:cTn>
                              </p:par>
                            </p:childTnLst>
                          </p:cTn>
                        </p:par>
                      </p:childTnLst>
                    </p:cTn>
                  </p:par>
                </p:childTnLst>
              </p:cTn>
              <p:nextCondLst>
                <p:cond evt="onClick" delay="0">
                  <p:tgtEl>
                    <p:spTgt spid="94213"/>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4 Başlık"/>
          <p:cNvSpPr>
            <a:spLocks noGrp="1"/>
          </p:cNvSpPr>
          <p:nvPr>
            <p:ph type="title"/>
          </p:nvPr>
        </p:nvSpPr>
        <p:spPr/>
        <p:txBody>
          <a:bodyPr/>
          <a:lstStyle/>
          <a:p>
            <a:endParaRPr lang="tr-TR" smtClean="0"/>
          </a:p>
        </p:txBody>
      </p:sp>
      <p:sp>
        <p:nvSpPr>
          <p:cNvPr id="35843" name="5 İçerik Yer Tutucusu"/>
          <p:cNvSpPr>
            <a:spLocks noGrp="1"/>
          </p:cNvSpPr>
          <p:nvPr>
            <p:ph idx="1"/>
          </p:nvPr>
        </p:nvSpPr>
        <p:spPr/>
        <p:txBody>
          <a:bodyPr/>
          <a:lstStyle/>
          <a:p>
            <a:pPr>
              <a:buFontTx/>
              <a:buNone/>
            </a:pPr>
            <a:r>
              <a:rPr lang="tr-TR" sz="2400" smtClean="0"/>
              <a:t>ABD'li yazar ve eğitimci Helen Keller, tüm insanlık için insan beyninin ne büyük mucizeler yarattığının canlı örneğiydi. Kör ve  sağırdı. Ne var ki, örnek bir mücadele vererek özürlüle­rin yararına çalışmalar yaptı. </a:t>
            </a:r>
            <a:br>
              <a:rPr lang="tr-TR" sz="2400" smtClean="0"/>
            </a:br>
            <a:r>
              <a:rPr lang="tr-TR" sz="2400" smtClean="0"/>
              <a:t>    Helen Keller Alabama'da, Tuscumbia'da 27 Haziran 1880 de dünyaya geldi. Ancak henüz 19 aylıkken geçirdiği birkaç gün süren yüksek ateşli bir hastalık sonucunda görme, işitme ve konuşma yeteneklerini kaybetti.</a:t>
            </a:r>
            <a:br>
              <a:rPr lang="tr-TR" sz="2400" smtClean="0"/>
            </a:br>
            <a:r>
              <a:rPr lang="tr-TR" sz="2400" smtClean="0"/>
              <a:t/>
            </a:r>
            <a:br>
              <a:rPr lang="tr-TR" sz="2400" smtClean="0"/>
            </a:br>
            <a:endParaRPr lang="tr-TR" sz="2400" smtClean="0"/>
          </a:p>
        </p:txBody>
      </p:sp>
    </p:spTree>
    <p:extLst>
      <p:ext uri="{BB962C8B-B14F-4D97-AF65-F5344CB8AC3E}">
        <p14:creationId xmlns:p14="http://schemas.microsoft.com/office/powerpoint/2010/main" val="2849811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5 Başlık"/>
          <p:cNvSpPr>
            <a:spLocks noGrp="1"/>
          </p:cNvSpPr>
          <p:nvPr>
            <p:ph type="title"/>
          </p:nvPr>
        </p:nvSpPr>
        <p:spPr/>
        <p:txBody>
          <a:bodyPr/>
          <a:lstStyle/>
          <a:p>
            <a:endParaRPr lang="tr-TR" smtClean="0"/>
          </a:p>
        </p:txBody>
      </p:sp>
      <p:sp>
        <p:nvSpPr>
          <p:cNvPr id="36867" name="6 İçerik Yer Tutucusu"/>
          <p:cNvSpPr>
            <a:spLocks noGrp="1"/>
          </p:cNvSpPr>
          <p:nvPr>
            <p:ph idx="1"/>
          </p:nvPr>
        </p:nvSpPr>
        <p:spPr/>
        <p:txBody>
          <a:bodyPr/>
          <a:lstStyle/>
          <a:p>
            <a:pPr>
              <a:buFontTx/>
              <a:buNone/>
            </a:pPr>
            <a:r>
              <a:rPr lang="tr-TR" sz="2400" smtClean="0"/>
              <a:t> İnsanı adeta bir kara kuyuya hapseden bu rahatsızlık dış dünyayla bağlantısını kopardı. Bir buçuk yaşını henüz doldurmuşken böyle bir güçlükle karşılaşan küçük kızın konuşmayı öğrenmesi elbette çok zordu. Birtakım hırıltılar çıkarıyordu sadece. Durup dururken öfke nöbetlerine giriyor, tabakları kırıp döküyor ve odada kendisiyle birlikte olanlara saldırmaya başlıyordu. Birkaç doktor kendisine zihinsel olarak hasta teşhisi koydu. Ömür boyu bir akıl hastanesinde kalması öneriliyordu. Helen'in ailesi ise kızlarının zihinsel olarak hasta olduğunu hiçbir zaman kabul etmedi.</a:t>
            </a:r>
          </a:p>
        </p:txBody>
      </p:sp>
    </p:spTree>
    <p:extLst>
      <p:ext uri="{BB962C8B-B14F-4D97-AF65-F5344CB8AC3E}">
        <p14:creationId xmlns:p14="http://schemas.microsoft.com/office/powerpoint/2010/main" val="841346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p:txBody>
          <a:bodyPr/>
          <a:lstStyle/>
          <a:p>
            <a:endParaRPr lang="tr-TR" smtClean="0"/>
          </a:p>
        </p:txBody>
      </p:sp>
      <p:sp>
        <p:nvSpPr>
          <p:cNvPr id="37891" name="2 İçerik Yer Tutucusu"/>
          <p:cNvSpPr>
            <a:spLocks noGrp="1"/>
          </p:cNvSpPr>
          <p:nvPr>
            <p:ph idx="1"/>
          </p:nvPr>
        </p:nvSpPr>
        <p:spPr/>
        <p:txBody>
          <a:bodyPr/>
          <a:lstStyle/>
          <a:p>
            <a:pPr>
              <a:buFontTx/>
              <a:buNone/>
            </a:pPr>
            <a:r>
              <a:rPr lang="tr-TR" sz="1600" smtClean="0"/>
              <a:t> Küçük kız beş yaşından sonra kendisinin diğer insanlardan farklı olduğunu anlamaya başladı. Düşünebildiği, hissedebildiği halde görememek, duyamamak ve konuşamamak onu çileden çıkarıyor, kendisine dayanılmaz acılar veriyordu. Sağı solu tekmeliyor, çığlık atıyor, kendisine yaklaşanları ısırıyordu.</a:t>
            </a:r>
            <a:br>
              <a:rPr lang="tr-TR" sz="1600" smtClean="0"/>
            </a:br>
            <a:r>
              <a:rPr lang="tr-TR" sz="1600" smtClean="0"/>
              <a:t>    Öğretmeniyle yeniden doğdu. Altı yaşına geldiğinde 20 yaşında Anna Sullivan adında bir öğretmenle çalışmaya başladı. Sullivan da görme özürlüydü ama bütünüyle kör değildi. Anna Sullivan anne ve babasını kaybetmiş ve kimsesizler yurdunda büyümüştü. Beş yaşında görme yetisini büyük ölçüde yitirmişti; ancak daha sonra geçirdiği iki operasyon sonucu normal baskıda hazırlanmış bir kitabı okuyabilecek kadar görebiliyordu. Boston'daki Perkine Körler Okulu'nda öğrenim görmüştü. Burada öğrendiği yöntemleri Helen Keler’in işitme özrünü de göz önünde bulundurarak uygula­mayı denedi. Sullivan,</a:t>
            </a:r>
            <a:r>
              <a:rPr lang="tr-TR" sz="1600" b="1" smtClean="0"/>
              <a:t> </a:t>
            </a:r>
            <a:r>
              <a:rPr lang="tr-TR" sz="1600" smtClean="0"/>
              <a:t>Helen'e ilk dersinde bir bebek getirdi ve b-e-b-e-k sözcüğünün harflerini parmaklarıyla çocuğun avucuna yazdı. Helen bu yeni oyunu sevdi ve dokun­mayla kısa zamanda birçok sözcük öğrendi. Helen avuçlarının içinde öğretmeninin parmaklarını hissedebiliyor, parmaklarıyla yazdıklarını tekrar edebiliyor ama yazdıklarının ne anlama geldiğini anlayamıyordu henüz.</a:t>
            </a:r>
            <a:r>
              <a:rPr lang="tr-TR" smtClean="0"/>
              <a:t/>
            </a:r>
            <a:br>
              <a:rPr lang="tr-TR" smtClean="0"/>
            </a:br>
            <a:endParaRPr lang="tr-TR" smtClean="0"/>
          </a:p>
        </p:txBody>
      </p:sp>
    </p:spTree>
    <p:extLst>
      <p:ext uri="{BB962C8B-B14F-4D97-AF65-F5344CB8AC3E}">
        <p14:creationId xmlns:p14="http://schemas.microsoft.com/office/powerpoint/2010/main" val="3223670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p:txBody>
          <a:bodyPr/>
          <a:lstStyle/>
          <a:p>
            <a:endParaRPr lang="tr-TR" smtClean="0"/>
          </a:p>
        </p:txBody>
      </p:sp>
      <p:sp>
        <p:nvSpPr>
          <p:cNvPr id="38915" name="2 İçerik Yer Tutucusu"/>
          <p:cNvSpPr>
            <a:spLocks noGrp="1"/>
          </p:cNvSpPr>
          <p:nvPr>
            <p:ph idx="1"/>
          </p:nvPr>
        </p:nvSpPr>
        <p:spPr/>
        <p:txBody>
          <a:bodyPr/>
          <a:lstStyle/>
          <a:p>
            <a:pPr>
              <a:buFontTx/>
              <a:buNone/>
            </a:pPr>
            <a:r>
              <a:rPr lang="tr-TR" sz="1600" smtClean="0"/>
              <a:t>Bir gün Helen'in elini akan musluğun altına tuttuğu bir anda öğretmeni Anna Sullivan da diğer eline "su" sözcüğünün harflerini yazdı. İşte bu andan sonra müthiş bir gelişme başladı. Helen bir elinde hissettiği serin suyla diğer elinde hissettiği parmakların yazdığı "su" sözcüğünü ilişkilendirebilmişti. Bundan sonra müthiş bir gelişme başladı. Ansızın ortaya çıkan bu kıvılcımla dünyanın kapıları küçük kıza ardına kadar açıldı. Hocasından eline geçirdiği her şeyi kendisine hecelemesini istiyordu. Artık sözcükleri ve yazılımlarını büyük bir hız ve hevesle öğrenebiliyordu. Çok geçmeden hemen her şeyin adını öğren­mişti. Ayrıca ses titreşimlerini duymak ama­cıyla Sullivan'ın gırtlağına parmaklarını koya­rak konuşmayı da öğrendi.</a:t>
            </a:r>
            <a:br>
              <a:rPr lang="tr-TR" sz="1600" smtClean="0"/>
            </a:br>
            <a:r>
              <a:rPr lang="tr-TR" sz="1600" smtClean="0"/>
              <a:t>    1890'da Helen, Sullivan'la birlikte Boston' daki Horace Mann Sağırlar Okulu'na gitti. Burada Braille alfabesiyle okumayı öğrendi. Olağanüstü bir zekâsı olduğundan, okullarda uygulanan programla­rı hiçbir güçlük çekmeden izleyebiliyordu. Daha sonra Massachusetts, Cambridge'deki Radcliffe Koleji'ne gitti. Anne Sullivan ders­lerde Keler’in yanına oturuyor ve anlatılanla­rı onun avucuna yazıyordu. Helen 1904'te üstün başarıyla okulu bitirdi.</a:t>
            </a:r>
            <a:br>
              <a:rPr lang="tr-TR" sz="1600" smtClean="0"/>
            </a:br>
            <a:endParaRPr lang="tr-TR" sz="1600" smtClean="0"/>
          </a:p>
        </p:txBody>
      </p:sp>
    </p:spTree>
    <p:extLst>
      <p:ext uri="{BB962C8B-B14F-4D97-AF65-F5344CB8AC3E}">
        <p14:creationId xmlns:p14="http://schemas.microsoft.com/office/powerpoint/2010/main" val="3653643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p:nvPr>
        </p:nvSpPr>
        <p:spPr/>
        <p:txBody>
          <a:bodyPr/>
          <a:lstStyle/>
          <a:p>
            <a:endParaRPr lang="tr-TR" smtClean="0"/>
          </a:p>
        </p:txBody>
      </p:sp>
      <p:sp>
        <p:nvSpPr>
          <p:cNvPr id="39939" name="2 İçerik Yer Tutucusu"/>
          <p:cNvSpPr>
            <a:spLocks noGrp="1"/>
          </p:cNvSpPr>
          <p:nvPr>
            <p:ph idx="1"/>
          </p:nvPr>
        </p:nvSpPr>
        <p:spPr/>
        <p:txBody>
          <a:bodyPr/>
          <a:lstStyle/>
          <a:p>
            <a:pPr>
              <a:buFontTx/>
              <a:buNone/>
            </a:pPr>
            <a:r>
              <a:rPr lang="tr-TR" sz="1800" smtClean="0"/>
              <a:t>Körlerin sorunlarıyla ilgilenmek Helen Keler’in yaşamının başlıca amacıydı. Çocuk­luk yıllarını Karanlığın İçinden (THA Stora of YM Life; 1902) adlı özyaşam öyküsünde anlat­tı. Bu kitapta okumayı, yazmayı ve konuşma­yı öğrenirken karşılaştığı sorunları ve Anne Sullivan ile aralarındaki olağanüstü ilişkiyi di­le getirdi. 1959'da William Gibson'un bu kita­ba dayanarak yazdığı oyun 1960'ta Pulitzer Ödülü'nü kazandı.</a:t>
            </a:r>
            <a:br>
              <a:rPr lang="tr-TR" sz="1800" smtClean="0"/>
            </a:br>
            <a:endParaRPr lang="tr-TR" sz="1800" smtClean="0"/>
          </a:p>
        </p:txBody>
      </p:sp>
    </p:spTree>
    <p:extLst>
      <p:ext uri="{BB962C8B-B14F-4D97-AF65-F5344CB8AC3E}">
        <p14:creationId xmlns:p14="http://schemas.microsoft.com/office/powerpoint/2010/main" val="954295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p:txBody>
          <a:bodyPr/>
          <a:lstStyle/>
          <a:p>
            <a:endParaRPr lang="tr-TR" smtClean="0"/>
          </a:p>
        </p:txBody>
      </p:sp>
      <p:sp>
        <p:nvSpPr>
          <p:cNvPr id="40963" name="2 İçerik Yer Tutucusu"/>
          <p:cNvSpPr>
            <a:spLocks noGrp="1"/>
          </p:cNvSpPr>
          <p:nvPr>
            <p:ph idx="1"/>
          </p:nvPr>
        </p:nvSpPr>
        <p:spPr/>
        <p:txBody>
          <a:bodyPr/>
          <a:lstStyle/>
          <a:p>
            <a:pPr>
              <a:buFontTx/>
              <a:buNone/>
            </a:pPr>
            <a:r>
              <a:rPr lang="tr-TR" sz="2000" smtClean="0"/>
              <a:t>Helen Keler’in yazdığı diğer kitaplar şöyledir:</a:t>
            </a:r>
            <a:br>
              <a:rPr lang="tr-TR" sz="2000" smtClean="0"/>
            </a:br>
            <a:r>
              <a:rPr lang="tr-TR" sz="2000" smtClean="0"/>
              <a:t/>
            </a:r>
            <a:br>
              <a:rPr lang="tr-TR" sz="2000" smtClean="0"/>
            </a:br>
            <a:r>
              <a:rPr lang="tr-TR" sz="2000" smtClean="0"/>
              <a:t>* THA World I Liva in (1908; "Ya­şadığım Dünya")</a:t>
            </a:r>
            <a:br>
              <a:rPr lang="tr-TR" sz="2000" smtClean="0"/>
            </a:br>
            <a:r>
              <a:rPr lang="tr-TR" sz="2000" smtClean="0"/>
              <a:t>* Otu of THA Derk (1913; "Karanlıktan Kurtuluş")</a:t>
            </a:r>
            <a:br>
              <a:rPr lang="tr-TR" sz="2000" smtClean="0"/>
            </a:br>
            <a:r>
              <a:rPr lang="tr-TR" sz="2000" smtClean="0"/>
              <a:t>* Helen Keller's Jurnal (1938; "Helen Keler’in Günlüğü")</a:t>
            </a:r>
            <a:br>
              <a:rPr lang="tr-TR" sz="2000" smtClean="0"/>
            </a:br>
            <a:r>
              <a:rPr lang="tr-TR" sz="2000" smtClean="0"/>
              <a:t>* Leb Us Hava Fatih (1940; "İnançlı Olalım")</a:t>
            </a:r>
            <a:br>
              <a:rPr lang="tr-TR" sz="2000" smtClean="0"/>
            </a:br>
            <a:r>
              <a:rPr lang="tr-TR" sz="2000" smtClean="0"/>
              <a:t/>
            </a:r>
            <a:br>
              <a:rPr lang="tr-TR" sz="2000" smtClean="0"/>
            </a:br>
            <a:r>
              <a:rPr lang="tr-TR" sz="2000" smtClean="0"/>
              <a:t>    Sağır ve körlere destek sağlamak amacıyla dünyayı dolaşan Helen Keller, körlere yardım etmek isteyen insanlara büyük bir istekle konferanslar veriyor. Ne var ki, konuşması iyi anlaşılmadığından bir çevirmenin yardımı gerekiyordu. Yaşamının son yıllarını Connecticut'ta okuyup yazarak ve her gün gelen bir­çok mektubu yanıtlayarak geçirdi. 1964'te, ölümünden dört yıl önce, ABD'nin en büyük ödüllerinden biri olan Özgürlük madalyası kazandı.</a:t>
            </a:r>
            <a:br>
              <a:rPr lang="tr-TR" sz="2000" smtClean="0"/>
            </a:br>
            <a:endParaRPr lang="tr-TR" sz="2000" smtClean="0"/>
          </a:p>
        </p:txBody>
      </p:sp>
    </p:spTree>
    <p:extLst>
      <p:ext uri="{BB962C8B-B14F-4D97-AF65-F5344CB8AC3E}">
        <p14:creationId xmlns:p14="http://schemas.microsoft.com/office/powerpoint/2010/main" val="325605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a:spLocks noGrp="1"/>
          </p:cNvSpPr>
          <p:nvPr>
            <p:ph type="title"/>
          </p:nvPr>
        </p:nvSpPr>
        <p:spPr/>
        <p:txBody>
          <a:bodyPr/>
          <a:lstStyle/>
          <a:p>
            <a:endParaRPr lang="tr-TR" smtClean="0"/>
          </a:p>
        </p:txBody>
      </p:sp>
      <p:sp>
        <p:nvSpPr>
          <p:cNvPr id="5123" name="2 İçerik Yer Tutucusu"/>
          <p:cNvSpPr>
            <a:spLocks noGrp="1"/>
          </p:cNvSpPr>
          <p:nvPr>
            <p:ph idx="1"/>
          </p:nvPr>
        </p:nvSpPr>
        <p:spPr/>
        <p:txBody>
          <a:bodyPr/>
          <a:lstStyle/>
          <a:p>
            <a:pPr>
              <a:buFontTx/>
              <a:buNone/>
            </a:pPr>
            <a:r>
              <a:rPr lang="tr-TR" sz="1800" smtClean="0"/>
              <a:t>Dilbilimci Chomsky’e göre insan beyninin belirli bölgeleri dilin kazanılmasında ve kullanılmasında görevlidir. İnsanlar doğuştan konuşma ve dili kullanma yeteneğine sahiptir.  Bu mekanizma doğuştan getirilir. Bu şekilde çevrede kullanılan dil içselleştirilir, böylelikle konuşma ve anlama gerçekleşir. Çevresel faktörlerin önemini de inkar etmez. Bütün sağlıklı çocuklar dil öğrenme yetisiyle doğar. Bebekler dil gelişimi için doğuştan donanımlıdır. Duymaya karşı son derece duyarlıdırlar. Bebekler doğumdan sonraki bir kaç gün içinde tüm sesler arasından insan sesini ayırt hatta annesinin sesini ayırt edebilir. Ses farklılıklarına karşı hassastırlar. Konuşmayı öğrenmek uzun ve karmaşık bir olgudur. Çocuk 12-15 aylıkken ilk sözcüğü söyler. Ancak doğal ortamda yetişmeyen çocuklarda bu gelişim süreci bu şekilde gerçekleşmez. </a:t>
            </a:r>
          </a:p>
          <a:p>
            <a:pPr>
              <a:buFontTx/>
              <a:buNone/>
            </a:pPr>
            <a:endParaRPr lang="tr-TR" sz="1600" smtClean="0"/>
          </a:p>
        </p:txBody>
      </p:sp>
    </p:spTree>
    <p:extLst>
      <p:ext uri="{BB962C8B-B14F-4D97-AF65-F5344CB8AC3E}">
        <p14:creationId xmlns:p14="http://schemas.microsoft.com/office/powerpoint/2010/main" val="142959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304800"/>
            <a:ext cx="10972800" cy="228600"/>
          </a:xfrm>
        </p:spPr>
        <p:txBody>
          <a:bodyPr>
            <a:normAutofit fontScale="90000"/>
          </a:bodyPr>
          <a:lstStyle/>
          <a:p>
            <a:pPr eaLnBrk="1" hangingPunct="1"/>
            <a:endParaRPr lang="tr-TR" sz="4000" smtClean="0"/>
          </a:p>
        </p:txBody>
      </p:sp>
      <p:sp>
        <p:nvSpPr>
          <p:cNvPr id="41987" name="Rectangle 3"/>
          <p:cNvSpPr>
            <a:spLocks noGrp="1" noChangeArrowheads="1"/>
          </p:cNvSpPr>
          <p:nvPr>
            <p:ph type="body" idx="1"/>
          </p:nvPr>
        </p:nvSpPr>
        <p:spPr>
          <a:xfrm>
            <a:off x="609600" y="762000"/>
            <a:ext cx="10972800" cy="5410200"/>
          </a:xfrm>
        </p:spPr>
        <p:txBody>
          <a:bodyPr/>
          <a:lstStyle/>
          <a:p>
            <a:pPr eaLnBrk="1" hangingPunct="1">
              <a:buFontTx/>
              <a:buNone/>
            </a:pPr>
            <a:r>
              <a:rPr lang="tr-TR" smtClean="0"/>
              <a:t>Genie Wiley</a:t>
            </a:r>
          </a:p>
          <a:p>
            <a:pPr eaLnBrk="1" hangingPunct="1">
              <a:buFontTx/>
              <a:buNone/>
            </a:pPr>
            <a:r>
              <a:rPr lang="tr-TR" smtClean="0"/>
              <a:t>1970 California</a:t>
            </a:r>
          </a:p>
        </p:txBody>
      </p:sp>
      <p:pic>
        <p:nvPicPr>
          <p:cNvPr id="41988" name="Picture 4" descr="genie-picture"/>
          <p:cNvPicPr>
            <a:picLocks noChangeAspect="1" noChangeArrowheads="1"/>
          </p:cNvPicPr>
          <p:nvPr/>
        </p:nvPicPr>
        <p:blipFill>
          <a:blip r:embed="rId2" cstate="print"/>
          <a:srcRect/>
          <a:stretch>
            <a:fillRect/>
          </a:stretch>
        </p:blipFill>
        <p:spPr bwMode="auto">
          <a:xfrm>
            <a:off x="2641600" y="1981200"/>
            <a:ext cx="8229600" cy="4419600"/>
          </a:xfrm>
          <a:prstGeom prst="rect">
            <a:avLst/>
          </a:prstGeom>
          <a:noFill/>
          <a:ln w="9525">
            <a:noFill/>
            <a:miter lim="800000"/>
            <a:headEnd/>
            <a:tailEnd/>
          </a:ln>
        </p:spPr>
      </p:pic>
    </p:spTree>
    <p:extLst>
      <p:ext uri="{BB962C8B-B14F-4D97-AF65-F5344CB8AC3E}">
        <p14:creationId xmlns:p14="http://schemas.microsoft.com/office/powerpoint/2010/main" val="1443756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a:spLocks noGrp="1"/>
          </p:cNvSpPr>
          <p:nvPr>
            <p:ph type="title"/>
          </p:nvPr>
        </p:nvSpPr>
        <p:spPr/>
        <p:txBody>
          <a:bodyPr/>
          <a:lstStyle/>
          <a:p>
            <a:endParaRPr lang="tr-TR" smtClean="0"/>
          </a:p>
        </p:txBody>
      </p:sp>
      <p:sp>
        <p:nvSpPr>
          <p:cNvPr id="43011" name="2 İçerik Yer Tutucusu"/>
          <p:cNvSpPr>
            <a:spLocks noGrp="1"/>
          </p:cNvSpPr>
          <p:nvPr>
            <p:ph idx="1"/>
          </p:nvPr>
        </p:nvSpPr>
        <p:spPr/>
        <p:txBody>
          <a:bodyPr/>
          <a:lstStyle/>
          <a:p>
            <a:pPr>
              <a:buFontTx/>
              <a:buNone/>
            </a:pPr>
            <a:r>
              <a:rPr lang="tr-TR" smtClean="0"/>
              <a:t> </a:t>
            </a:r>
            <a:r>
              <a:rPr lang="tr-TR" sz="2800" smtClean="0"/>
              <a:t>Toplumsal ilişkilerden, sosyal iletişimden ve dilden yoksun olarak yetişen çocuklar normal bir psiko-sosyal gelişim göstermedikleri gibi fiziksel gelişimde gösteremezler. Bu nedenle toplumsallaşma iletişimle başlar ve gelişir. Isabelle ve Genie bu konuya çok iyi bir örnektir. Bu çocuklar,  aileleri tarafından toplumdan soyutlanarak yaşamak zorunda bırakılmışlardır.</a:t>
            </a:r>
            <a:r>
              <a:rPr lang="tr-TR" smtClean="0"/>
              <a:t/>
            </a:r>
            <a:br>
              <a:rPr lang="tr-TR" smtClean="0"/>
            </a:br>
            <a:endParaRPr lang="tr-TR" smtClean="0"/>
          </a:p>
        </p:txBody>
      </p:sp>
    </p:spTree>
    <p:extLst>
      <p:ext uri="{BB962C8B-B14F-4D97-AF65-F5344CB8AC3E}">
        <p14:creationId xmlns:p14="http://schemas.microsoft.com/office/powerpoint/2010/main" val="285487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p:txBody>
          <a:bodyPr/>
          <a:lstStyle/>
          <a:p>
            <a:r>
              <a:rPr lang="tr-TR" smtClean="0"/>
              <a:t>Anna</a:t>
            </a:r>
          </a:p>
        </p:txBody>
      </p:sp>
      <p:sp>
        <p:nvSpPr>
          <p:cNvPr id="44035" name="2 İçerik Yer Tutucusu"/>
          <p:cNvSpPr>
            <a:spLocks noGrp="1"/>
          </p:cNvSpPr>
          <p:nvPr>
            <p:ph idx="1"/>
          </p:nvPr>
        </p:nvSpPr>
        <p:spPr/>
        <p:txBody>
          <a:bodyPr/>
          <a:lstStyle/>
          <a:p>
            <a:pPr>
              <a:buFontTx/>
              <a:buNone/>
            </a:pPr>
            <a:r>
              <a:rPr lang="tr-TR" sz="1800" smtClean="0"/>
              <a:t> Yaşamının ilk altı yılında Anna, bütün her şeyden yoksun kalmış ve diğer insanlarla çok sınırlı düzeyde bir ilişki içerisinde olmuştur. Anna, evlilik dışı doğmuş, hastalıklı bir çocuktu. Doğduktan sonraki ilk birkaç ay çevreden uzaklaştırılmış, annesi tarafından karanlık küçük bir odaya kapatılmış, yanına sadece su ve yiyecek verilmek için uğranmıştır. Böylece Anna, çevresinden soyutlanmış bir biçimde yetişmiş, diğer insanlarla hiçbir ilişki içerisinde</a:t>
            </a:r>
            <a:r>
              <a:rPr lang="tr-TR" sz="1800" b="1" smtClean="0"/>
              <a:t> </a:t>
            </a:r>
            <a:r>
              <a:rPr lang="tr-TR" sz="1800" smtClean="0"/>
              <a:t>bulunmamıştır. Anna bulunduğu zaman yürüyemiyor, konuşamıyor, hiçbir zeka belirtisi göstermiyordu. Anna bulunduktan ve annesinden uzaklaştırıldıktan iki yıl sonra yapılan tedavi ve çalışmalar sonucu kendi ihtiyaçlarını gidermeye, yürümeye ve kendisine yöneltilen bazı komutlara cevap vermeye başlamıştır. Ancak konuşma yeteneği gelişmemiştir. Bundan birkaç yıl sonra kendisi ancak iki yaşındaki çocuğun düzeyinde konuşma belirtileri göstermeye ve ancak iki yaşındaki çocuğun davranışlarını yapmaya başlamıştır. Anna çok kısa bir süre sonra yaşamını yitirdiği için araştırmacılar bu konuda kesin sonuçlara ulaşamamıştır.</a:t>
            </a:r>
            <a:br>
              <a:rPr lang="tr-TR" sz="1800" smtClean="0"/>
            </a:br>
            <a:r>
              <a:rPr lang="tr-TR" sz="1800" b="1" smtClean="0"/>
              <a:t/>
            </a:r>
            <a:br>
              <a:rPr lang="tr-TR" sz="1800" b="1" smtClean="0"/>
            </a:br>
            <a:endParaRPr lang="tr-TR" sz="1800" smtClean="0"/>
          </a:p>
        </p:txBody>
      </p:sp>
    </p:spTree>
    <p:extLst>
      <p:ext uri="{BB962C8B-B14F-4D97-AF65-F5344CB8AC3E}">
        <p14:creationId xmlns:p14="http://schemas.microsoft.com/office/powerpoint/2010/main" val="1763073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title"/>
          </p:nvPr>
        </p:nvSpPr>
        <p:spPr/>
        <p:txBody>
          <a:bodyPr/>
          <a:lstStyle/>
          <a:p>
            <a:pPr eaLnBrk="1" hangingPunct="1"/>
            <a:endParaRPr lang="tr-TR" smtClean="0"/>
          </a:p>
        </p:txBody>
      </p:sp>
      <p:sp>
        <p:nvSpPr>
          <p:cNvPr id="45059" name="Rectangle 3"/>
          <p:cNvSpPr>
            <a:spLocks noGrp="1" noChangeArrowheads="1"/>
          </p:cNvSpPr>
          <p:nvPr>
            <p:ph type="body" sz="half" idx="1"/>
          </p:nvPr>
        </p:nvSpPr>
        <p:spPr/>
        <p:txBody>
          <a:bodyPr/>
          <a:lstStyle/>
          <a:p>
            <a:pPr eaLnBrk="1" hangingPunct="1">
              <a:buFontTx/>
              <a:buNone/>
            </a:pPr>
            <a:r>
              <a:rPr lang="tr-TR" sz="2800" b="1" smtClean="0"/>
              <a:t>Oxana Malaya</a:t>
            </a:r>
          </a:p>
          <a:p>
            <a:pPr eaLnBrk="1" hangingPunct="1">
              <a:buFontTx/>
              <a:buNone/>
            </a:pPr>
            <a:r>
              <a:rPr lang="tr-TR" sz="2800" smtClean="0"/>
              <a:t>1991 Ukrayna</a:t>
            </a:r>
          </a:p>
        </p:txBody>
      </p:sp>
      <p:pic>
        <p:nvPicPr>
          <p:cNvPr id="45060" name="Picture 4" descr="imagesCA71E65R"/>
          <p:cNvPicPr>
            <a:picLocks noChangeAspect="1" noChangeArrowheads="1"/>
          </p:cNvPicPr>
          <p:nvPr/>
        </p:nvPicPr>
        <p:blipFill>
          <a:blip r:embed="rId3" cstate="print"/>
          <a:srcRect/>
          <a:stretch>
            <a:fillRect/>
          </a:stretch>
        </p:blipFill>
        <p:spPr bwMode="auto">
          <a:xfrm>
            <a:off x="3352800" y="2590800"/>
            <a:ext cx="7924800" cy="3810000"/>
          </a:xfrm>
          <a:prstGeom prst="rect">
            <a:avLst/>
          </a:prstGeom>
          <a:noFill/>
          <a:ln w="9525">
            <a:noFill/>
            <a:miter lim="800000"/>
            <a:headEnd/>
            <a:tailEnd/>
          </a:ln>
        </p:spPr>
      </p:pic>
      <p:pic>
        <p:nvPicPr>
          <p:cNvPr id="80905" name="Oxana Malaya2.mp4">
            <a:hlinkClick r:id="" action="ppaction://media"/>
          </p:cNvPr>
          <p:cNvPicPr>
            <a:picLocks noGrp="1" noRot="1" noChangeAspect="1" noChangeArrowheads="1"/>
          </p:cNvPicPr>
          <p:nvPr>
            <p:ph type="media" sz="half" idx="2"/>
            <a:videoFile r:link="rId1"/>
          </p:nvPr>
        </p:nvPicPr>
        <p:blipFill>
          <a:blip r:embed="rId4" cstate="print"/>
          <a:srcRect/>
          <a:stretch>
            <a:fillRect/>
          </a:stretch>
        </p:blipFill>
        <p:spPr>
          <a:xfrm>
            <a:off x="304800" y="3962400"/>
            <a:ext cx="6705600" cy="2667000"/>
          </a:xfrm>
        </p:spPr>
      </p:pic>
    </p:spTree>
    <p:extLst>
      <p:ext uri="{BB962C8B-B14F-4D97-AF65-F5344CB8AC3E}">
        <p14:creationId xmlns:p14="http://schemas.microsoft.com/office/powerpoint/2010/main" val="86506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847" fill="hold"/>
                                        <p:tgtEl>
                                          <p:spTgt spid="8090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0905"/>
                </p:tgtEl>
              </p:cMediaNode>
            </p:video>
            <p:seq concurrent="1" nextAc="seek">
              <p:cTn id="8" restart="whenNotActive" fill="hold" evtFilter="cancelBubble" nodeType="interactiveSeq">
                <p:stCondLst>
                  <p:cond evt="onClick" delay="0">
                    <p:tgtEl>
                      <p:spTgt spid="8090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0905"/>
                                        </p:tgtEl>
                                      </p:cBhvr>
                                    </p:cmd>
                                  </p:childTnLst>
                                </p:cTn>
                              </p:par>
                            </p:childTnLst>
                          </p:cTn>
                        </p:par>
                      </p:childTnLst>
                    </p:cTn>
                  </p:par>
                </p:childTnLst>
              </p:cTn>
              <p:nextCondLst>
                <p:cond evt="onClick" delay="0">
                  <p:tgtEl>
                    <p:spTgt spid="8090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flipV="1">
            <a:off x="609600" y="0"/>
            <a:ext cx="10972800" cy="274638"/>
          </a:xfrm>
        </p:spPr>
        <p:txBody>
          <a:bodyPr>
            <a:normAutofit fontScale="90000"/>
          </a:bodyPr>
          <a:lstStyle/>
          <a:p>
            <a:pPr eaLnBrk="1" hangingPunct="1"/>
            <a:endParaRPr lang="tr-TR" sz="4000" smtClean="0"/>
          </a:p>
        </p:txBody>
      </p:sp>
      <p:sp>
        <p:nvSpPr>
          <p:cNvPr id="46083" name="Rectangle 3"/>
          <p:cNvSpPr>
            <a:spLocks noGrp="1" noChangeArrowheads="1"/>
          </p:cNvSpPr>
          <p:nvPr>
            <p:ph type="body" idx="1"/>
          </p:nvPr>
        </p:nvSpPr>
        <p:spPr>
          <a:xfrm>
            <a:off x="304800" y="457201"/>
            <a:ext cx="11582400" cy="5668963"/>
          </a:xfrm>
        </p:spPr>
        <p:txBody>
          <a:bodyPr/>
          <a:lstStyle/>
          <a:p>
            <a:pPr eaLnBrk="1" hangingPunct="1">
              <a:buFontTx/>
              <a:buNone/>
            </a:pPr>
            <a:endParaRPr lang="tr-TR" smtClean="0"/>
          </a:p>
          <a:p>
            <a:pPr eaLnBrk="1" hangingPunct="1">
              <a:buFontTx/>
              <a:buNone/>
            </a:pPr>
            <a:r>
              <a:rPr lang="tr-TR" smtClean="0"/>
              <a:t>İnsanı insan yapan </a:t>
            </a:r>
            <a:r>
              <a:rPr lang="tr-TR" u="sng" smtClean="0"/>
              <a:t>çevre</a:t>
            </a:r>
            <a:r>
              <a:rPr lang="tr-TR" smtClean="0"/>
              <a:t> mi yoksa </a:t>
            </a:r>
            <a:r>
              <a:rPr lang="tr-TR" u="sng" smtClean="0"/>
              <a:t>kalıtım</a:t>
            </a:r>
            <a:r>
              <a:rPr lang="tr-TR" smtClean="0"/>
              <a:t> mı?</a:t>
            </a:r>
          </a:p>
          <a:p>
            <a:pPr eaLnBrk="1" hangingPunct="1">
              <a:buFontTx/>
              <a:buNone/>
            </a:pPr>
            <a:endParaRPr lang="tr-TR" smtClean="0"/>
          </a:p>
          <a:p>
            <a:pPr algn="ctr" eaLnBrk="1" hangingPunct="1">
              <a:buFontTx/>
              <a:buNone/>
            </a:pPr>
            <a:r>
              <a:rPr lang="tr-TR" smtClean="0"/>
              <a:t>Nature vs Nurture</a:t>
            </a:r>
          </a:p>
          <a:p>
            <a:pPr eaLnBrk="1" hangingPunct="1">
              <a:buFontTx/>
              <a:buNone/>
            </a:pPr>
            <a:endParaRPr lang="tr-TR" smtClean="0"/>
          </a:p>
        </p:txBody>
      </p:sp>
      <p:pic>
        <p:nvPicPr>
          <p:cNvPr id="46084" name="Picture 4" descr="nn"/>
          <p:cNvPicPr>
            <a:picLocks noChangeAspect="1" noChangeArrowheads="1"/>
          </p:cNvPicPr>
          <p:nvPr/>
        </p:nvPicPr>
        <p:blipFill>
          <a:blip r:embed="rId2" cstate="print"/>
          <a:srcRect/>
          <a:stretch>
            <a:fillRect/>
          </a:stretch>
        </p:blipFill>
        <p:spPr bwMode="auto">
          <a:xfrm>
            <a:off x="2032000" y="3048000"/>
            <a:ext cx="8229600" cy="3200400"/>
          </a:xfrm>
          <a:prstGeom prst="rect">
            <a:avLst/>
          </a:prstGeom>
          <a:noFill/>
          <a:ln w="9525">
            <a:noFill/>
            <a:miter lim="800000"/>
            <a:headEnd/>
            <a:tailEnd/>
          </a:ln>
        </p:spPr>
      </p:pic>
    </p:spTree>
    <p:extLst>
      <p:ext uri="{BB962C8B-B14F-4D97-AF65-F5344CB8AC3E}">
        <p14:creationId xmlns:p14="http://schemas.microsoft.com/office/powerpoint/2010/main" val="17983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274638"/>
            <a:ext cx="10972800" cy="258762"/>
          </a:xfrm>
        </p:spPr>
        <p:txBody>
          <a:bodyPr>
            <a:normAutofit fontScale="90000"/>
          </a:bodyPr>
          <a:lstStyle/>
          <a:p>
            <a:pPr eaLnBrk="1" hangingPunct="1"/>
            <a:endParaRPr lang="tr-TR" sz="4000" smtClean="0"/>
          </a:p>
        </p:txBody>
      </p:sp>
      <p:sp>
        <p:nvSpPr>
          <p:cNvPr id="47107" name="Rectangle 3"/>
          <p:cNvSpPr>
            <a:spLocks noGrp="1" noChangeArrowheads="1"/>
          </p:cNvSpPr>
          <p:nvPr>
            <p:ph type="body" idx="1"/>
          </p:nvPr>
        </p:nvSpPr>
        <p:spPr>
          <a:xfrm>
            <a:off x="609600" y="685801"/>
            <a:ext cx="10972800" cy="5440363"/>
          </a:xfrm>
        </p:spPr>
        <p:txBody>
          <a:bodyPr/>
          <a:lstStyle/>
          <a:p>
            <a:pPr eaLnBrk="1" hangingPunct="1">
              <a:lnSpc>
                <a:spcPct val="80000"/>
              </a:lnSpc>
              <a:buFontTx/>
              <a:buNone/>
            </a:pPr>
            <a:r>
              <a:rPr lang="tr-TR" sz="1800" smtClean="0"/>
              <a:t>         	</a:t>
            </a:r>
            <a:r>
              <a:rPr lang="en-US" sz="1800" smtClean="0"/>
              <a:t>Skinner'in dil yorumuna şiddetle karşı çıkan Chomsky, dili hem biyolojik hem de psikolojik bir bakış açısından anlamaya çalışmıştır. </a:t>
            </a:r>
            <a:endParaRPr lang="tr-TR" sz="1800" smtClean="0"/>
          </a:p>
          <a:p>
            <a:pPr eaLnBrk="1" hangingPunct="1">
              <a:lnSpc>
                <a:spcPct val="80000"/>
              </a:lnSpc>
              <a:buFontTx/>
              <a:buNone/>
            </a:pPr>
            <a:endParaRPr lang="tr-TR" sz="1800" smtClean="0"/>
          </a:p>
          <a:p>
            <a:pPr eaLnBrk="1" hangingPunct="1">
              <a:lnSpc>
                <a:spcPct val="80000"/>
              </a:lnSpc>
              <a:buFontTx/>
              <a:buNone/>
            </a:pPr>
            <a:r>
              <a:rPr lang="tr-TR" sz="1800" smtClean="0"/>
              <a:t>		</a:t>
            </a:r>
            <a:r>
              <a:rPr lang="en-US" sz="1800" smtClean="0"/>
              <a:t>Dili ediniminin doğuştan mı geldiği yoksa sonradan mı öğrenildiği konusunda ateşli tartışmaların yapıldığı o dönemde Chomsky, hemen </a:t>
            </a:r>
            <a:r>
              <a:rPr lang="tr-TR" sz="1800" smtClean="0"/>
              <a:t>hemen </a:t>
            </a:r>
            <a:r>
              <a:rPr lang="en-US" sz="1800" smtClean="0"/>
              <a:t>bütün çocukların aynı evrelerde dil kullanımına başlaması</a:t>
            </a:r>
            <a:r>
              <a:rPr lang="tr-TR" sz="1800" smtClean="0"/>
              <a:t>,</a:t>
            </a:r>
            <a:r>
              <a:rPr lang="en-US" sz="1800" smtClean="0"/>
              <a:t> aynı dil yanlışlarını yapması gibi bulgular temelinde dil ediniminin insan beyninin doğuştan gelen bir yapısı veya işlevi olduğunu, dilin yüzeysel yapısının altında tüm insanlarda (dillerde) ortak olan derin bir yapı bulunduğunu savunmuştur.</a:t>
            </a:r>
            <a:endParaRPr lang="tr-TR" sz="1800" smtClean="0"/>
          </a:p>
          <a:p>
            <a:pPr eaLnBrk="1" hangingPunct="1">
              <a:lnSpc>
                <a:spcPct val="80000"/>
              </a:lnSpc>
              <a:buFontTx/>
              <a:buNone/>
            </a:pPr>
            <a:r>
              <a:rPr lang="tr-TR" sz="1800" smtClean="0"/>
              <a:t>		</a:t>
            </a:r>
          </a:p>
          <a:p>
            <a:pPr eaLnBrk="1" hangingPunct="1">
              <a:lnSpc>
                <a:spcPct val="80000"/>
              </a:lnSpc>
              <a:buFontTx/>
              <a:buNone/>
            </a:pPr>
            <a:r>
              <a:rPr lang="tr-TR" sz="1800" smtClean="0"/>
              <a:t>		</a:t>
            </a:r>
            <a:r>
              <a:rPr lang="en-US" sz="1800" smtClean="0"/>
              <a:t>Dilin çevreden gelen uyaranlar doğrultusunda bir alışkanlık oluşturma sonucu eldinildiğini savunan davranışçılığın karşısında Chomsky, dil edinim sürecinde çevrenin değil, zihnin önemli bir yer tuttuğunu </a:t>
            </a:r>
            <a:r>
              <a:rPr lang="tr-TR" sz="1800" smtClean="0"/>
              <a:t>vurguladı</a:t>
            </a:r>
            <a:r>
              <a:rPr lang="en-US" sz="1800" smtClean="0"/>
              <a:t> ve daha önceleri, Dil Edinim Aracı (DEA) olarak adlandırdığı “ kara kutu”</a:t>
            </a:r>
            <a:r>
              <a:rPr lang="tr-TR" sz="1800" smtClean="0"/>
              <a:t>yu</a:t>
            </a:r>
            <a:r>
              <a:rPr lang="en-US" sz="1800" smtClean="0"/>
              <a:t>, sonraları Evrensel Dilbilgisi (ED) olarak adlandırmış ve bir dizi ilke ve değiştirgenlerden oluştuğunu belirtmişti.</a:t>
            </a:r>
            <a:endParaRPr lang="tr-TR" sz="1800" smtClean="0"/>
          </a:p>
        </p:txBody>
      </p:sp>
      <p:pic>
        <p:nvPicPr>
          <p:cNvPr id="47108" name="Picture 4" descr="imagesCAVDNFC5"/>
          <p:cNvPicPr>
            <a:picLocks noChangeAspect="1" noChangeArrowheads="1"/>
          </p:cNvPicPr>
          <p:nvPr/>
        </p:nvPicPr>
        <p:blipFill>
          <a:blip r:embed="rId2" cstate="print"/>
          <a:srcRect/>
          <a:stretch>
            <a:fillRect/>
          </a:stretch>
        </p:blipFill>
        <p:spPr bwMode="auto">
          <a:xfrm>
            <a:off x="9042400" y="4381500"/>
            <a:ext cx="2463800" cy="2476500"/>
          </a:xfrm>
          <a:prstGeom prst="rect">
            <a:avLst/>
          </a:prstGeom>
          <a:noFill/>
          <a:ln w="9525">
            <a:noFill/>
            <a:miter lim="800000"/>
            <a:headEnd/>
            <a:tailEnd/>
          </a:ln>
        </p:spPr>
      </p:pic>
    </p:spTree>
    <p:extLst>
      <p:ext uri="{BB962C8B-B14F-4D97-AF65-F5344CB8AC3E}">
        <p14:creationId xmlns:p14="http://schemas.microsoft.com/office/powerpoint/2010/main" val="27444654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274638"/>
            <a:ext cx="10972800" cy="182562"/>
          </a:xfrm>
        </p:spPr>
        <p:txBody>
          <a:bodyPr>
            <a:normAutofit fontScale="90000"/>
          </a:bodyPr>
          <a:lstStyle/>
          <a:p>
            <a:pPr eaLnBrk="1" hangingPunct="1"/>
            <a:endParaRPr lang="tr-TR" sz="4000" smtClean="0"/>
          </a:p>
        </p:txBody>
      </p:sp>
      <p:sp>
        <p:nvSpPr>
          <p:cNvPr id="48131" name="Rectangle 3"/>
          <p:cNvSpPr>
            <a:spLocks noGrp="1" noChangeArrowheads="1"/>
          </p:cNvSpPr>
          <p:nvPr>
            <p:ph type="body" idx="1"/>
          </p:nvPr>
        </p:nvSpPr>
        <p:spPr>
          <a:xfrm>
            <a:off x="609600" y="609601"/>
            <a:ext cx="10972800" cy="5516563"/>
          </a:xfrm>
        </p:spPr>
        <p:txBody>
          <a:bodyPr/>
          <a:lstStyle/>
          <a:p>
            <a:pPr eaLnBrk="1" hangingPunct="1">
              <a:buFontTx/>
              <a:buNone/>
            </a:pPr>
            <a:r>
              <a:rPr lang="tr-TR" smtClean="0"/>
              <a:t>		</a:t>
            </a:r>
            <a:r>
              <a:rPr lang="en-US" smtClean="0"/>
              <a:t>Vahşi çocuklarda gözlemlenen uyaran eksikliğinden kaynaklı dil yetisinin yoksunluğunun giderilmesindeki başarı yaşlarına göre farklılık göstermiştir. </a:t>
            </a:r>
            <a:endParaRPr lang="tr-TR" smtClean="0"/>
          </a:p>
          <a:p>
            <a:pPr eaLnBrk="1" hangingPunct="1">
              <a:buFontTx/>
              <a:buNone/>
            </a:pPr>
            <a:r>
              <a:rPr lang="tr-TR" smtClean="0"/>
              <a:t>			</a:t>
            </a:r>
          </a:p>
          <a:p>
            <a:pPr eaLnBrk="1" hangingPunct="1">
              <a:buFontTx/>
              <a:buNone/>
            </a:pPr>
            <a:r>
              <a:rPr lang="tr-TR" smtClean="0"/>
              <a:t>			</a:t>
            </a:r>
            <a:r>
              <a:rPr lang="en-US" u="sng" smtClean="0"/>
              <a:t>Dil ediniminde kritik dönem</a:t>
            </a:r>
            <a:endParaRPr lang="tr-TR" u="sng" smtClean="0"/>
          </a:p>
        </p:txBody>
      </p:sp>
      <p:pic>
        <p:nvPicPr>
          <p:cNvPr id="48132" name="Picture 4" descr="babe"/>
          <p:cNvPicPr>
            <a:picLocks noChangeAspect="1" noChangeArrowheads="1"/>
          </p:cNvPicPr>
          <p:nvPr/>
        </p:nvPicPr>
        <p:blipFill>
          <a:blip r:embed="rId2" cstate="print"/>
          <a:srcRect/>
          <a:stretch>
            <a:fillRect/>
          </a:stretch>
        </p:blipFill>
        <p:spPr bwMode="auto">
          <a:xfrm>
            <a:off x="2133600" y="3962400"/>
            <a:ext cx="7924800" cy="2438400"/>
          </a:xfrm>
          <a:prstGeom prst="rect">
            <a:avLst/>
          </a:prstGeom>
          <a:noFill/>
          <a:ln w="9525">
            <a:noFill/>
            <a:miter lim="800000"/>
            <a:headEnd/>
            <a:tailEnd/>
          </a:ln>
        </p:spPr>
      </p:pic>
    </p:spTree>
    <p:extLst>
      <p:ext uri="{BB962C8B-B14F-4D97-AF65-F5344CB8AC3E}">
        <p14:creationId xmlns:p14="http://schemas.microsoft.com/office/powerpoint/2010/main" val="2577184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274638"/>
            <a:ext cx="10972800" cy="182562"/>
          </a:xfrm>
        </p:spPr>
        <p:txBody>
          <a:bodyPr>
            <a:normAutofit fontScale="90000"/>
          </a:bodyPr>
          <a:lstStyle/>
          <a:p>
            <a:pPr eaLnBrk="1" hangingPunct="1"/>
            <a:endParaRPr lang="tr-TR" sz="4000" smtClean="0"/>
          </a:p>
        </p:txBody>
      </p:sp>
      <p:sp>
        <p:nvSpPr>
          <p:cNvPr id="49155" name="Rectangle 3"/>
          <p:cNvSpPr>
            <a:spLocks noGrp="1" noChangeArrowheads="1"/>
          </p:cNvSpPr>
          <p:nvPr>
            <p:ph type="body" idx="1"/>
          </p:nvPr>
        </p:nvSpPr>
        <p:spPr>
          <a:xfrm>
            <a:off x="609600" y="609600"/>
            <a:ext cx="10972800" cy="5943600"/>
          </a:xfrm>
        </p:spPr>
        <p:txBody>
          <a:bodyPr/>
          <a:lstStyle/>
          <a:p>
            <a:pPr eaLnBrk="1" hangingPunct="1">
              <a:buFontTx/>
              <a:buNone/>
            </a:pPr>
            <a:r>
              <a:rPr lang="tr-TR" smtClean="0"/>
              <a:t>		</a:t>
            </a:r>
            <a:r>
              <a:rPr lang="en-US" smtClean="0"/>
              <a:t>Beynin zihinsel dilbilgisini oluşturmaya hazırlıklı olduğu süreç olarak tanımladığı kritik dönem ilk olarak beyin hasarları üzerine yaptığı çalışmalarından ulaştığı bulgular doğrultusunda </a:t>
            </a:r>
            <a:r>
              <a:rPr lang="en-US" u="sng" smtClean="0"/>
              <a:t>Lenneberg </a:t>
            </a:r>
            <a:r>
              <a:rPr lang="en-US" smtClean="0"/>
              <a:t>tarafından 1967 yılında ortaya atılmıştır. </a:t>
            </a:r>
            <a:endParaRPr lang="tr-TR" smtClean="0"/>
          </a:p>
        </p:txBody>
      </p:sp>
      <p:pic>
        <p:nvPicPr>
          <p:cNvPr id="49156" name="Picture 4" descr="untitled"/>
          <p:cNvPicPr>
            <a:picLocks noChangeAspect="1" noChangeArrowheads="1"/>
          </p:cNvPicPr>
          <p:nvPr/>
        </p:nvPicPr>
        <p:blipFill>
          <a:blip r:embed="rId2" cstate="print"/>
          <a:srcRect/>
          <a:stretch>
            <a:fillRect/>
          </a:stretch>
        </p:blipFill>
        <p:spPr bwMode="auto">
          <a:xfrm>
            <a:off x="4267200" y="3886200"/>
            <a:ext cx="3759200" cy="2667000"/>
          </a:xfrm>
          <a:prstGeom prst="rect">
            <a:avLst/>
          </a:prstGeom>
          <a:noFill/>
          <a:ln w="9525">
            <a:noFill/>
            <a:miter lim="800000"/>
            <a:headEnd/>
            <a:tailEnd/>
          </a:ln>
        </p:spPr>
      </p:pic>
    </p:spTree>
    <p:extLst>
      <p:ext uri="{BB962C8B-B14F-4D97-AF65-F5344CB8AC3E}">
        <p14:creationId xmlns:p14="http://schemas.microsoft.com/office/powerpoint/2010/main" val="3351881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p:txBody>
          <a:bodyPr/>
          <a:lstStyle/>
          <a:p>
            <a:endParaRPr lang="tr-TR" smtClean="0"/>
          </a:p>
        </p:txBody>
      </p:sp>
      <p:sp>
        <p:nvSpPr>
          <p:cNvPr id="51203" name="2 İçerik Yer Tutucusu"/>
          <p:cNvSpPr>
            <a:spLocks noGrp="1"/>
          </p:cNvSpPr>
          <p:nvPr>
            <p:ph idx="1"/>
          </p:nvPr>
        </p:nvSpPr>
        <p:spPr/>
        <p:txBody>
          <a:bodyPr/>
          <a:lstStyle/>
          <a:p>
            <a:pPr>
              <a:buFontTx/>
              <a:buNone/>
            </a:pPr>
            <a:r>
              <a:rPr lang="tr-TR" sz="1800" smtClean="0"/>
              <a:t>Bu çocukların genelinin ortak noktaları konuşamamaları ve insan davranışı sergileyememeleridir. Yani hayvanlar tarafından yetiştirilen çocuklar insan gibi değil hayvan gibi davranmaktadırlar. Sosyal hayattan tamamen izole bir şekilde büyütülen çocuklar normal insan davranışları göstermemekte ve konuşma güçlüğü çekmektedirler. İnsan kişiliğinin ve dilinin gelişmesinde toplumsallaşmak ve sosyal ilişkiler çok önemlidir, bu ilişkilerin olmaması ya da insanın bu ilişkilerden yoksun bırakılması ile ortaya çıkan olumsuz sonuçlar gösterilmiştir. Sosyal ilişkilerin olmaması, kalıtımla geçen yetenekleri de olumsuz yönde etkilemektedir. Dolayısıyla kalıtımın önemi toplumsal çevre ve sosyal ilişkilerle birlikte ortaya çıkmakta ve gelişmektedir.</a:t>
            </a:r>
            <a:r>
              <a:rPr lang="tr-TR" sz="1800" b="1" smtClean="0"/>
              <a:t> </a:t>
            </a:r>
            <a:endParaRPr lang="tr-TR" sz="1800" smtClean="0"/>
          </a:p>
          <a:p>
            <a:pPr>
              <a:buFontTx/>
              <a:buNone/>
            </a:pPr>
            <a:endParaRPr lang="tr-TR" sz="1800" smtClean="0"/>
          </a:p>
        </p:txBody>
      </p:sp>
    </p:spTree>
    <p:extLst>
      <p:ext uri="{BB962C8B-B14F-4D97-AF65-F5344CB8AC3E}">
        <p14:creationId xmlns:p14="http://schemas.microsoft.com/office/powerpoint/2010/main" val="1709675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p:nvPr>
        </p:nvSpPr>
        <p:spPr/>
        <p:txBody>
          <a:bodyPr/>
          <a:lstStyle/>
          <a:p>
            <a:pPr eaLnBrk="1" hangingPunct="1"/>
            <a:r>
              <a:rPr lang="tr-TR" sz="2400" dirty="0" smtClean="0"/>
              <a:t>Tartışma: Doğal ortamda büyümeyen çocukların dili tam olarak edinememe nedenleri neler olabilir?</a:t>
            </a:r>
            <a:br>
              <a:rPr lang="tr-TR" sz="2400" dirty="0" smtClean="0"/>
            </a:br>
            <a:endParaRPr lang="tr-TR" sz="2400" dirty="0" smtClean="0"/>
          </a:p>
        </p:txBody>
      </p:sp>
      <p:sp>
        <p:nvSpPr>
          <p:cNvPr id="52227" name="2 İçerik Yer Tutucusu"/>
          <p:cNvSpPr>
            <a:spLocks noGrp="1"/>
          </p:cNvSpPr>
          <p:nvPr>
            <p:ph idx="1"/>
          </p:nvPr>
        </p:nvSpPr>
        <p:spPr/>
        <p:txBody>
          <a:bodyPr/>
          <a:lstStyle/>
          <a:p>
            <a:pPr eaLnBrk="1" hangingPunct="1">
              <a:buFontTx/>
              <a:buNone/>
            </a:pPr>
            <a:endParaRPr lang="tr-TR" dirty="0" smtClean="0"/>
          </a:p>
          <a:p>
            <a:pPr eaLnBrk="1" hangingPunct="1">
              <a:buFontTx/>
              <a:buNone/>
            </a:pPr>
            <a:r>
              <a:rPr lang="tr-TR" dirty="0" smtClean="0"/>
              <a:t>Yaş ?</a:t>
            </a:r>
          </a:p>
          <a:p>
            <a:pPr eaLnBrk="1" hangingPunct="1">
              <a:buFontTx/>
              <a:buNone/>
            </a:pPr>
            <a:r>
              <a:rPr lang="tr-TR" dirty="0" smtClean="0"/>
              <a:t>Travma ?</a:t>
            </a:r>
          </a:p>
          <a:p>
            <a:pPr eaLnBrk="1" hangingPunct="1">
              <a:buFontTx/>
              <a:buNone/>
            </a:pPr>
            <a:r>
              <a:rPr lang="tr-TR" dirty="0" smtClean="0"/>
              <a:t>Çevre ?</a:t>
            </a:r>
          </a:p>
          <a:p>
            <a:pPr eaLnBrk="1" hangingPunct="1">
              <a:buFontTx/>
              <a:buNone/>
            </a:pPr>
            <a:endParaRPr lang="tr-TR" dirty="0" smtClean="0"/>
          </a:p>
        </p:txBody>
      </p:sp>
    </p:spTree>
    <p:extLst>
      <p:ext uri="{BB962C8B-B14F-4D97-AF65-F5344CB8AC3E}">
        <p14:creationId xmlns:p14="http://schemas.microsoft.com/office/powerpoint/2010/main" val="416603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p:txBody>
          <a:bodyPr/>
          <a:lstStyle/>
          <a:p>
            <a:endParaRPr lang="tr-TR" smtClean="0"/>
          </a:p>
        </p:txBody>
      </p:sp>
      <p:sp>
        <p:nvSpPr>
          <p:cNvPr id="6147" name="2 İçerik Yer Tutucusu"/>
          <p:cNvSpPr>
            <a:spLocks noGrp="1"/>
          </p:cNvSpPr>
          <p:nvPr>
            <p:ph idx="1"/>
          </p:nvPr>
        </p:nvSpPr>
        <p:spPr/>
        <p:txBody>
          <a:bodyPr/>
          <a:lstStyle/>
          <a:p>
            <a:pPr>
              <a:buFontTx/>
              <a:buNone/>
            </a:pPr>
            <a:r>
              <a:rPr lang="tr-TR" sz="1600" smtClean="0"/>
              <a:t>Doğal konuşma ortamının sağlanmaması veya fizyolojik problemler bu gelişim sürecini etkileyebilir. Örneğin down sendromlu çocuklar damak yapılarının farklı olması sebebiyle hiçbir zaman akıcı şekilde konuşamazlar. Bunun dışında küçük yaşlarda geçirilen ateşli hastalıklarda çocuğun dil edinimi olumsuz yönde etkileyebilir. </a:t>
            </a:r>
          </a:p>
        </p:txBody>
      </p:sp>
    </p:spTree>
    <p:extLst>
      <p:ext uri="{BB962C8B-B14F-4D97-AF65-F5344CB8AC3E}">
        <p14:creationId xmlns:p14="http://schemas.microsoft.com/office/powerpoint/2010/main" val="215773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p:txBody>
          <a:bodyPr/>
          <a:lstStyle/>
          <a:p>
            <a:endParaRPr lang="tr-TR" smtClean="0"/>
          </a:p>
        </p:txBody>
      </p:sp>
      <p:sp>
        <p:nvSpPr>
          <p:cNvPr id="7171" name="2 İçerik Yer Tutucusu"/>
          <p:cNvSpPr>
            <a:spLocks noGrp="1"/>
          </p:cNvSpPr>
          <p:nvPr>
            <p:ph idx="1"/>
          </p:nvPr>
        </p:nvSpPr>
        <p:spPr/>
        <p:txBody>
          <a:bodyPr/>
          <a:lstStyle/>
          <a:p>
            <a:pPr>
              <a:buFontTx/>
              <a:buNone/>
            </a:pPr>
            <a:r>
              <a:rPr lang="tr-TR" sz="1800" smtClean="0"/>
              <a:t>Bunun en belirgin örneklerinden biri Alabama’da yaşayan Helen Keller’dır. Küçük yaşta geçirdiği rahatsızlık sonucunda hem görme yetisini hem de duyma yetisini kaybetmiş ve konuşmayı öğrenememiştir. Zaman zaman bazı çocukların ormanda veya doğada tek başlarına bulunduklarını, hayvanlar tarafından yetiştirildiklerini duyarız. Bu durumda akla ilk gelen soru vahşi bir ortamda bir çocuğun yetişmesi mümkün müdür? Bu çocukların davranışları nasıl olur dil gelişimi nasıl gerçekleşir ya da gerçekleşebilir mi?  Bununla ilgili pek çok örnek vardır. Ukraynalı köpek kız olarak bilinen Ocsana yıllarca bir köpek sürüsüyle yaşamış, Güney Afrika’da Lotus adlı bir çocuğun çocukluğunu maymunlarla geçirdiği söyleniyor.Yine aynı şekilde Hintli kızlar Amala ve Kamala’yı polisler kurt ininde uyurken buldu. Vahşi diye nitelendirilen bu çocukların insan mı hayvan mı olduğu bile bir tartışma konusu.. Her türlü insan ilişkisinden uzak bir şekilde yıllarca hayatta kalmışlar. </a:t>
            </a:r>
          </a:p>
          <a:p>
            <a:pPr>
              <a:buFontTx/>
              <a:buNone/>
            </a:pPr>
            <a:endParaRPr lang="tr-TR" sz="1800" smtClean="0"/>
          </a:p>
        </p:txBody>
      </p:sp>
    </p:spTree>
    <p:extLst>
      <p:ext uri="{BB962C8B-B14F-4D97-AF65-F5344CB8AC3E}">
        <p14:creationId xmlns:p14="http://schemas.microsoft.com/office/powerpoint/2010/main" val="372357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p:txBody>
          <a:bodyPr/>
          <a:lstStyle/>
          <a:p>
            <a:endParaRPr lang="tr-TR" smtClean="0"/>
          </a:p>
        </p:txBody>
      </p:sp>
      <p:sp>
        <p:nvSpPr>
          <p:cNvPr id="8195" name="2 İçerik Yer Tutucusu"/>
          <p:cNvSpPr>
            <a:spLocks noGrp="1"/>
          </p:cNvSpPr>
          <p:nvPr>
            <p:ph idx="1"/>
          </p:nvPr>
        </p:nvSpPr>
        <p:spPr/>
        <p:txBody>
          <a:bodyPr/>
          <a:lstStyle/>
          <a:p>
            <a:pPr>
              <a:buFontTx/>
              <a:buNone/>
            </a:pPr>
            <a:r>
              <a:rPr lang="tr-TR" sz="2400" smtClean="0"/>
              <a:t>Konuşamıyorlar, pişmiş yemek yiyemiyorlar, yürürken ellerinin ve ayaklarının üzerinde duruyorlar. Bu ortamdan uzaklaştırılıp da doğal ortama koyulduklarında da yıllar da geçse insan gibi davranmayı öğrenemiyorlar.Bu çocuklarla ilgili örneklerden bu duruma gelmelerindeki sebeplerden ilerleyen konularda bahsedeceğiz.</a:t>
            </a:r>
            <a:br>
              <a:rPr lang="tr-TR" sz="2400" smtClean="0"/>
            </a:br>
            <a:endParaRPr lang="tr-TR" sz="2400" smtClean="0"/>
          </a:p>
          <a:p>
            <a:pPr>
              <a:buFontTx/>
              <a:buNone/>
            </a:pPr>
            <a:r>
              <a:rPr lang="tr-TR" sz="2400" smtClean="0"/>
              <a:t>Vahşi doğada büyüyen bir insan insan mıdır, yoksa hayvan mı? Yani doğanın mı yoksa bizi yetiştirenlerin mi ürünüyüz? Bunu anlamak için bir çocuğun doğaya bırakılması ya da ormanda yaşayan vahşi bir çocuğu incelemek gerekiyordu.</a:t>
            </a:r>
            <a:br>
              <a:rPr lang="tr-TR" sz="2400" smtClean="0"/>
            </a:br>
            <a:endParaRPr lang="tr-TR" sz="2400" smtClean="0"/>
          </a:p>
        </p:txBody>
      </p:sp>
    </p:spTree>
    <p:extLst>
      <p:ext uri="{BB962C8B-B14F-4D97-AF65-F5344CB8AC3E}">
        <p14:creationId xmlns:p14="http://schemas.microsoft.com/office/powerpoint/2010/main" val="411388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274638"/>
            <a:ext cx="10972800" cy="487362"/>
          </a:xfrm>
        </p:spPr>
        <p:txBody>
          <a:bodyPr>
            <a:normAutofit fontScale="90000"/>
          </a:bodyPr>
          <a:lstStyle/>
          <a:p>
            <a:pPr eaLnBrk="1" hangingPunct="1"/>
            <a:endParaRPr lang="tr-TR" sz="4000" smtClean="0"/>
          </a:p>
        </p:txBody>
      </p:sp>
      <p:sp>
        <p:nvSpPr>
          <p:cNvPr id="9219" name="Rectangle 3"/>
          <p:cNvSpPr>
            <a:spLocks noGrp="1" noChangeArrowheads="1"/>
          </p:cNvSpPr>
          <p:nvPr>
            <p:ph type="body" idx="1"/>
          </p:nvPr>
        </p:nvSpPr>
        <p:spPr>
          <a:xfrm>
            <a:off x="812800" y="1219201"/>
            <a:ext cx="10972800" cy="5211763"/>
          </a:xfrm>
        </p:spPr>
        <p:txBody>
          <a:bodyPr/>
          <a:lstStyle/>
          <a:p>
            <a:pPr eaLnBrk="1" hangingPunct="1">
              <a:buFontTx/>
              <a:buNone/>
            </a:pPr>
            <a:r>
              <a:rPr lang="tr-TR" smtClean="0"/>
              <a:t>      Enkidu</a:t>
            </a:r>
          </a:p>
        </p:txBody>
      </p:sp>
      <p:pic>
        <p:nvPicPr>
          <p:cNvPr id="9220" name="Picture 5" descr="640px-Enkidu"/>
          <p:cNvPicPr>
            <a:picLocks noChangeAspect="1" noChangeArrowheads="1"/>
          </p:cNvPicPr>
          <p:nvPr/>
        </p:nvPicPr>
        <p:blipFill>
          <a:blip r:embed="rId2" cstate="print"/>
          <a:srcRect/>
          <a:stretch>
            <a:fillRect/>
          </a:stretch>
        </p:blipFill>
        <p:spPr bwMode="auto">
          <a:xfrm>
            <a:off x="4572000" y="1295400"/>
            <a:ext cx="4734984" cy="4876800"/>
          </a:xfrm>
          <a:prstGeom prst="rect">
            <a:avLst/>
          </a:prstGeom>
          <a:noFill/>
          <a:ln w="9525">
            <a:noFill/>
            <a:miter lim="800000"/>
            <a:headEnd/>
            <a:tailEnd/>
          </a:ln>
        </p:spPr>
      </p:pic>
    </p:spTree>
    <p:extLst>
      <p:ext uri="{BB962C8B-B14F-4D97-AF65-F5344CB8AC3E}">
        <p14:creationId xmlns:p14="http://schemas.microsoft.com/office/powerpoint/2010/main" val="2109574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p:txBody>
          <a:bodyPr/>
          <a:lstStyle/>
          <a:p>
            <a:pPr eaLnBrk="1" hangingPunct="1"/>
            <a:endParaRPr lang="tr-TR" smtClean="0"/>
          </a:p>
        </p:txBody>
      </p:sp>
      <p:sp>
        <p:nvSpPr>
          <p:cNvPr id="10243" name="2 İçerik Yer Tutucusu"/>
          <p:cNvSpPr>
            <a:spLocks noGrp="1"/>
          </p:cNvSpPr>
          <p:nvPr>
            <p:ph idx="1"/>
          </p:nvPr>
        </p:nvSpPr>
        <p:spPr/>
        <p:txBody>
          <a:bodyPr/>
          <a:lstStyle/>
          <a:p>
            <a:pPr eaLnBrk="1" hangingPunct="1"/>
            <a:r>
              <a:rPr lang="tr-TR" sz="1800" b="1" smtClean="0"/>
              <a:t>Enkidu</a:t>
            </a:r>
            <a:r>
              <a:rPr lang="tr-TR" sz="1800" smtClean="0"/>
              <a:t>, </a:t>
            </a:r>
            <a:r>
              <a:rPr lang="tr-TR" sz="1800" smtClean="0">
                <a:hlinkClick r:id="rId2" tooltip="Sümer mitolojisi"/>
              </a:rPr>
              <a:t>Sümer mitolojisinde</a:t>
            </a:r>
            <a:r>
              <a:rPr lang="tr-TR" sz="1800" smtClean="0"/>
              <a:t> bir karakter. Sümercede </a:t>
            </a:r>
            <a:r>
              <a:rPr lang="tr-TR" sz="1800" i="1" smtClean="0"/>
              <a:t>Kırların İnsanı</a:t>
            </a:r>
            <a:r>
              <a:rPr lang="tr-TR" sz="1800" smtClean="0"/>
              <a:t> anlamına gelir. Gılgamış destanında Gılgamış'ın arkadaşıdır. Hayvanlar tarafından büyütülmüş vahşi bir insanken tapınak rahibesi olan </a:t>
            </a:r>
            <a:r>
              <a:rPr lang="tr-TR" sz="1800" smtClean="0">
                <a:hlinkClick r:id="rId3" tooltip="Tehiptilla (sayfa mevcut değil)"/>
              </a:rPr>
              <a:t>Tehiptilla</a:t>
            </a:r>
            <a:r>
              <a:rPr lang="tr-TR" sz="1800" smtClean="0"/>
              <a:t> tarafından canavarsı yönleri ehlileştirilmiştir. </a:t>
            </a:r>
          </a:p>
          <a:p>
            <a:pPr eaLnBrk="1" hangingPunct="1"/>
            <a:r>
              <a:rPr lang="tr-TR" sz="1800" smtClean="0"/>
              <a:t>Tanrı İştar'ın Gılgamış ve Enkidu üzerine gönderdiği Gök Boğa'sını beraber öldürürler ve boğanın bir bacağını keserek İştar'ın yüzüne fırlatır. Bunun üzerine tanrılar ikisini ayırmak için Enkidu 'ya bir hastalık verir ve onu öldürürler.</a:t>
            </a:r>
          </a:p>
        </p:txBody>
      </p:sp>
    </p:spTree>
    <p:extLst>
      <p:ext uri="{BB962C8B-B14F-4D97-AF65-F5344CB8AC3E}">
        <p14:creationId xmlns:p14="http://schemas.microsoft.com/office/powerpoint/2010/main" val="148070757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3187</Words>
  <Application>Microsoft Office PowerPoint</Application>
  <PresentationFormat>Geniş ekran</PresentationFormat>
  <Paragraphs>78</Paragraphs>
  <Slides>49</Slides>
  <Notes>0</Notes>
  <HiddenSlides>0</HiddenSlides>
  <MMClips>2</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49</vt:i4>
      </vt:variant>
    </vt:vector>
  </HeadingPairs>
  <TitlesOfParts>
    <vt:vector size="53" baseType="lpstr">
      <vt:lpstr>Arial</vt:lpstr>
      <vt:lpstr>Calibri</vt:lpstr>
      <vt:lpstr>Calibri Light</vt:lpstr>
      <vt:lpstr>Office Teması</vt:lpstr>
      <vt:lpstr>5. ders: Doğal ortamda büyümemiş çocuklar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Nell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Anna</vt:lpstr>
      <vt:lpstr>PowerPoint Sunusu</vt:lpstr>
      <vt:lpstr>PowerPoint Sunusu</vt:lpstr>
      <vt:lpstr>PowerPoint Sunusu</vt:lpstr>
      <vt:lpstr>PowerPoint Sunusu</vt:lpstr>
      <vt:lpstr>PowerPoint Sunusu</vt:lpstr>
      <vt:lpstr>PowerPoint Sunusu</vt:lpstr>
      <vt:lpstr>Tartışma: Doğal ortamda büyümeyen çocukların dili tam olarak edinememe nedenleri neler olabilir?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ders: Doğal ortamda büyümemiş çocuklar</dc:title>
  <dc:creator>SEDA</dc:creator>
  <cp:lastModifiedBy>SEDA</cp:lastModifiedBy>
  <cp:revision>1</cp:revision>
  <dcterms:created xsi:type="dcterms:W3CDTF">2020-03-18T08:22:18Z</dcterms:created>
  <dcterms:modified xsi:type="dcterms:W3CDTF">2020-03-18T08:22:25Z</dcterms:modified>
</cp:coreProperties>
</file>