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6" r:id="rId3"/>
    <p:sldId id="257" r:id="rId4"/>
    <p:sldId id="262" r:id="rId5"/>
    <p:sldId id="264" r:id="rId6"/>
    <p:sldId id="265" r:id="rId7"/>
    <p:sldId id="266" r:id="rId8"/>
    <p:sldId id="267" r:id="rId9"/>
    <p:sldId id="268" r:id="rId10"/>
    <p:sldId id="270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58BD-06F3-4FBF-B959-E0BC768D2AC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B198-E262-4C81-B16D-656883D231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58BD-06F3-4FBF-B959-E0BC768D2AC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B198-E262-4C81-B16D-656883D231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58BD-06F3-4FBF-B959-E0BC768D2AC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B198-E262-4C81-B16D-656883D231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58BD-06F3-4FBF-B959-E0BC768D2AC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B198-E262-4C81-B16D-656883D231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58BD-06F3-4FBF-B959-E0BC768D2AC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B198-E262-4C81-B16D-656883D231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58BD-06F3-4FBF-B959-E0BC768D2AC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B198-E262-4C81-B16D-656883D231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58BD-06F3-4FBF-B959-E0BC768D2AC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B198-E262-4C81-B16D-656883D231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58BD-06F3-4FBF-B959-E0BC768D2AC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B198-E262-4C81-B16D-656883D231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58BD-06F3-4FBF-B959-E0BC768D2AC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B198-E262-4C81-B16D-656883D231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58BD-06F3-4FBF-B959-E0BC768D2AC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B198-E262-4C81-B16D-656883D231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58BD-06F3-4FBF-B959-E0BC768D2AC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45B198-E262-4C81-B16D-656883D2316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4758BD-06F3-4FBF-B959-E0BC768D2AC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45B198-E262-4C81-B16D-656883D23160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403647" y="548680"/>
            <a:ext cx="6557011" cy="257103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GELİŞİMİN KRİTİK DÖNEMLERİ ve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GELİŞİM </a:t>
            </a:r>
            <a:r>
              <a:rPr lang="tr-TR" sz="3600" dirty="0" smtClean="0"/>
              <a:t>İLKELERİ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xmlns="" val="1669091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Gelişimde </a:t>
            </a:r>
            <a:r>
              <a:rPr lang="tr-TR" sz="2800" b="1" i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içten </a:t>
            </a:r>
            <a:r>
              <a:rPr lang="tr-TR" sz="28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dışa doğru bir yönelim 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vardır. </a:t>
            </a:r>
          </a:p>
          <a:p>
            <a:pPr marL="0" lvl="0" indent="0" algn="just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Bebek önce bacaklarını, sonra ayaklarını, en sonra da parmaklarını kontrol edebilir. </a:t>
            </a:r>
          </a:p>
          <a:p>
            <a:pPr marL="0" lvl="0" indent="0" algn="just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Çocuk ilgi duyduğu nesneye önce bedeniyle uzanır, sonra kollarıyla ve en son olarak da parmaklarını kullanarak eline alır. </a:t>
            </a:r>
          </a:p>
          <a:p>
            <a:pPr marL="0" lvl="0" indent="0" algn="just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endParaRPr lang="tr-TR" sz="3800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endParaRPr lang="tr-TR" sz="3400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endParaRPr lang="tr-TR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164841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Gelişim genelden özele doğrudur</a:t>
            </a:r>
            <a:r>
              <a:rPr lang="tr-TR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. </a:t>
            </a:r>
          </a:p>
          <a:p>
            <a:pPr marL="0" lvl="0" indent="0" algn="just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endParaRPr lang="tr-TR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Bebek önce büyük kas kontrolünü, sonra küçük kas kontrolünü kazanır. Bebekler oturmayı öğrenmeden önce başını dik tutmayı, emeklemeden önce oturmayı, yürümeden önce emeklemeyi başarırlar. </a:t>
            </a:r>
          </a:p>
          <a:p>
            <a:pPr marL="0" lvl="0" indent="0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endParaRPr lang="tr-TR" sz="2000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257692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None/>
            </a:pPr>
            <a:r>
              <a:rPr lang="tr-TR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Gelişimin hızı her yaşta aynı değildir.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Yaşa göre büyüme ve gelişme aynı oranda olmaz ve aynı hızla ilerlemez.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İnsanın sistem bütünlüğü vardır ve sistemi oluşturan her bir alt sistemin kendine özgü büyüme hızı vardır.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Baş doğumdan önce hızla büyür, bedenin dörtte biri kadardır, ama doğumdan sonra büyümesi yavaşlar ve yetişkinlikte bedenin yedide biri oranına iner</a:t>
            </a:r>
            <a:r>
              <a:rPr lang="tr-TR" sz="2800" dirty="0">
                <a:solidFill>
                  <a:srgbClr val="595959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32818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None/>
            </a:pPr>
            <a:r>
              <a:rPr lang="tr-TR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Gelişimde çevresel faktörlerin etkisi gelişimin hızlı olduğu dönemlerde çok, yavaş olduğu dönemlerde azdır.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Beslenme ve çevresel değişikliklerin etkisi yirmi iki yaşındaki bir gencin boy uzunluğunu etkilemez,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Ancak iki yaşında fiziksel büyümenin hızlı olduğu bir zamanda beslenme ve çevresel değişiklikler boy uzunluğunu etkiler.</a:t>
            </a:r>
          </a:p>
        </p:txBody>
      </p:sp>
    </p:spTree>
    <p:extLst>
      <p:ext uri="{BB962C8B-B14F-4D97-AF65-F5344CB8AC3E}">
        <p14:creationId xmlns:p14="http://schemas.microsoft.com/office/powerpoint/2010/main" xmlns="" val="4029305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None/>
            </a:pPr>
            <a:r>
              <a:rPr lang="tr-TR" sz="28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Gelişim bir bütündür. </a:t>
            </a:r>
            <a:endParaRPr lang="tr-TR" sz="2800" b="1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b="1" dirty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Çocuğun her alandaki gelişimi birbiriyle ilişki içindedir. 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Herhangi bir alandaki gelişim, diğer alanları da etkilemektedir.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898080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Örneğin; okul takımında oynayan, başarılı bir genç fiziksel ve motor becerisi nedeniyle okulun gözde öğrencileri arasında olacaktır.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Bu durum gencin sosyal gelişimini olumlu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yönde etkileyecek ve genç özgüveni yüksek bir 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birey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olacaktır.</a:t>
            </a: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2629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eaLnBrk="0" fontAlgn="base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Tx/>
              <a:buNone/>
            </a:pPr>
            <a:r>
              <a:rPr lang="tr-TR" sz="2800" dirty="0">
                <a:solidFill>
                  <a:prstClr val="black"/>
                </a:solidFill>
                <a:latin typeface="Arial"/>
                <a:cs typeface="Arial" panose="020B0604020202020204" pitchFamily="34" charset="0"/>
              </a:rPr>
              <a:t>Bu bölüm;</a:t>
            </a:r>
          </a:p>
          <a:p>
            <a:pPr marL="685800" lvl="1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None/>
            </a:pPr>
            <a:r>
              <a:rPr lang="tr-TR" sz="2400" i="1" dirty="0">
                <a:solidFill>
                  <a:prstClr val="black"/>
                </a:solidFill>
                <a:latin typeface="Arial"/>
                <a:cs typeface="Arial" charset="0"/>
              </a:rPr>
              <a:t>Baran, G., 2011. Çocuk Gelişimine Giriş. </a:t>
            </a:r>
            <a:r>
              <a:rPr lang="tr-TR" sz="2400" dirty="0">
                <a:solidFill>
                  <a:prstClr val="black"/>
                </a:solidFill>
                <a:latin typeface="Arial"/>
                <a:cs typeface="Arial" charset="0"/>
              </a:rPr>
              <a:t>Çocuk Gelişimi (</a:t>
            </a:r>
            <a:r>
              <a:rPr lang="tr-TR" sz="2400" dirty="0" err="1">
                <a:solidFill>
                  <a:prstClr val="black"/>
                </a:solidFill>
                <a:latin typeface="Arial"/>
                <a:cs typeface="Arial" charset="0"/>
              </a:rPr>
              <a:t>Edit</a:t>
            </a:r>
            <a:r>
              <a:rPr lang="tr-TR" sz="2400" dirty="0">
                <a:solidFill>
                  <a:prstClr val="black"/>
                </a:solidFill>
                <a:latin typeface="Arial"/>
                <a:cs typeface="Arial" charset="0"/>
              </a:rPr>
              <a:t>: N. Aral ve G. Baran),17-51, İstanbul: Ya-</a:t>
            </a:r>
            <a:r>
              <a:rPr lang="tr-TR" sz="2400" dirty="0" err="1">
                <a:solidFill>
                  <a:prstClr val="black"/>
                </a:solidFill>
                <a:latin typeface="Arial"/>
                <a:cs typeface="Arial" charset="0"/>
              </a:rPr>
              <a:t>Pa</a:t>
            </a:r>
            <a:r>
              <a:rPr lang="tr-TR" sz="2400" dirty="0">
                <a:solidFill>
                  <a:prstClr val="black"/>
                </a:solidFill>
                <a:latin typeface="Arial"/>
                <a:cs typeface="Arial" charset="0"/>
              </a:rPr>
              <a:t> Yayınları.</a:t>
            </a:r>
          </a:p>
          <a:p>
            <a:pPr marL="342900" lvl="0" indent="-342900" eaLnBrk="0" fontAlgn="base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Tx/>
              <a:buNone/>
            </a:pPr>
            <a:r>
              <a:rPr lang="tr-TR" sz="2600" dirty="0">
                <a:solidFill>
                  <a:prstClr val="black"/>
                </a:solidFill>
                <a:latin typeface="Arial"/>
                <a:cs typeface="Arial" panose="020B0604020202020204" pitchFamily="34" charset="0"/>
              </a:rPr>
              <a:t>kaynağından aynen alınmıştır.</a:t>
            </a:r>
          </a:p>
          <a:p>
            <a:pPr marL="685800" lvl="1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None/>
            </a:pPr>
            <a:endParaRPr lang="tr-TR" sz="2800" dirty="0">
              <a:solidFill>
                <a:prstClr val="black"/>
              </a:solidFill>
              <a:latin typeface="Arial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230161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KRİTİK DÖNEM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Uyarıcıların en güçlü etkiyi yaratacağı dönem olan kritik dönemde öğrenmenin gerçekleşmesi önemlidir.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Kritik dönem atlatıldıktan sonraki uyarıcılar, etkili bir öğrenme gerçekleştiremezler. 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Örneğin; ilköğretim çağında okula gitme fırsatı olmayan bir yetişkinin, daha sonra öğrenme süresi daha uzun olmakta ve daha zor öğrenmektedir</a:t>
            </a:r>
          </a:p>
        </p:txBody>
      </p:sp>
    </p:spTree>
    <p:extLst>
      <p:ext uri="{BB962C8B-B14F-4D97-AF65-F5344CB8AC3E}">
        <p14:creationId xmlns:p14="http://schemas.microsoft.com/office/powerpoint/2010/main" xmlns="" val="2501399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GELİŞİMİN İLKELERİ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Tx/>
              <a:buNone/>
            </a:pPr>
            <a:r>
              <a:rPr lang="tr-TR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Gelişim, hem kalıtımdan, hem de çevreden etkilenir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.</a:t>
            </a:r>
          </a:p>
          <a:p>
            <a:pPr marL="0" lvl="0" indent="0" algn="just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 Kalıtım bireyin anne ve babasından genler yoluyla aldığı özellikleri kapsar. </a:t>
            </a:r>
          </a:p>
          <a:p>
            <a:pPr marL="0" lvl="0" indent="0" algn="just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Çevre ise döllenme ile birlikte etkili olan tüm dış uyarıcıları içerir.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9759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Gelişim, bu iki etmenin etkileşiminin bir ürünüdür. </a:t>
            </a:r>
          </a:p>
          <a:p>
            <a:pPr marL="0" lvl="0" indent="0" algn="just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 Genel olarak kalıtımın veya çevrenin daha etkili olduğunu söylemek yanlıştır. </a:t>
            </a:r>
          </a:p>
          <a:p>
            <a:pPr marL="0" lvl="0" indent="0" algn="just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 Bazı özellikler için kalıtımın, bazı özellikler için çevrenin daha etkili olduğu söylenebilir.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0222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None/>
            </a:pPr>
            <a:r>
              <a:rPr lang="tr-TR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Gelişimde bireysel farklılıklar vardır.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None/>
            </a:pPr>
            <a:endParaRPr lang="tr-TR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  Bireylerin kalıtımla ilgili özellikleri ve içinde yaşadıkları çevrenin özellikleri farklılık gösterdiği için gelişimde bireysel farklılıklar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vardır. </a:t>
            </a: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None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025417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FontTx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Belirli gelişim görevlerini her çocuğun aynı yaş veya dönemde gerçekleştirmesini beklemek yanlıştır. </a:t>
            </a:r>
          </a:p>
          <a:p>
            <a:pPr marL="0" lvl="0" indent="0"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 Örneğin; aynı sınıf ve yaştaki iki çocuğun davranışları, kişiliği, zekası, akademik başarısı farklı olabileceği gibi, boy ve kilo gibi fiziksel özellikleri de farklı olabilir. </a:t>
            </a:r>
          </a:p>
        </p:txBody>
      </p:sp>
    </p:spTree>
    <p:extLst>
      <p:ext uri="{BB962C8B-B14F-4D97-AF65-F5344CB8AC3E}">
        <p14:creationId xmlns:p14="http://schemas.microsoft.com/office/powerpoint/2010/main" xmlns="" val="4173470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FontTx/>
              <a:buChar char="•"/>
            </a:pPr>
            <a:endParaRPr lang="tr-TR" sz="28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FontTx/>
              <a:buChar char="•"/>
            </a:pP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Gelişme 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olgunlaşma süreci ile yaşantılar arasındaki öğrenmenin etkileşimi sonucu ortaya çıkar. </a:t>
            </a:r>
          </a:p>
          <a:p>
            <a:pPr marL="0" lvl="0" indent="0" algn="just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None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 Gelişme biyolojik olgunlaşmadan büyük ölçüde etkilenir. </a:t>
            </a:r>
          </a:p>
          <a:p>
            <a:pPr marL="0" lvl="0" indent="0" algn="just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None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655223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None/>
            </a:pPr>
            <a:r>
              <a:rPr lang="tr-TR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Gelişimin kendine özgü yönelimleri vardır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. 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None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Gelişim baştan ayağa ve içten dışa doğrudur. 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Baştan ayağa doğru gelişim,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 doğum öncesi ve sonrası dönemlerde gözlenir. 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Doğum öncesinde embriyonun önce başı, daha sonra başa yakın bölgelerden ayaklara doğru bir gelişme görülür. </a:t>
            </a:r>
          </a:p>
        </p:txBody>
      </p:sp>
    </p:spTree>
    <p:extLst>
      <p:ext uri="{BB962C8B-B14F-4D97-AF65-F5344CB8AC3E}">
        <p14:creationId xmlns:p14="http://schemas.microsoft.com/office/powerpoint/2010/main" xmlns="" val="4073163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532</Words>
  <Application>Microsoft Office PowerPoint</Application>
  <PresentationFormat>Ekran Gösterisi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Akış</vt:lpstr>
      <vt:lpstr>      GELİŞİMİN KRİTİK DÖNEMLERİ ve</vt:lpstr>
      <vt:lpstr>Slayt 2</vt:lpstr>
      <vt:lpstr>KRİTİK DÖNEM</vt:lpstr>
      <vt:lpstr>GELİŞİMİN İLKELERİ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Figen Gürsoy</dc:creator>
  <cp:lastModifiedBy>acer</cp:lastModifiedBy>
  <cp:revision>11</cp:revision>
  <dcterms:created xsi:type="dcterms:W3CDTF">2017-01-02T18:38:22Z</dcterms:created>
  <dcterms:modified xsi:type="dcterms:W3CDTF">2017-01-27T11:18:18Z</dcterms:modified>
</cp:coreProperties>
</file>