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6" r:id="rId2"/>
    <p:sldId id="297" r:id="rId3"/>
    <p:sldId id="303" r:id="rId4"/>
    <p:sldId id="304" r:id="rId5"/>
    <p:sldId id="298" r:id="rId6"/>
    <p:sldId id="335" r:id="rId7"/>
    <p:sldId id="299" r:id="rId8"/>
    <p:sldId id="275" r:id="rId9"/>
    <p:sldId id="280" r:id="rId10"/>
    <p:sldId id="276" r:id="rId11"/>
    <p:sldId id="277" r:id="rId12"/>
    <p:sldId id="288" r:id="rId13"/>
    <p:sldId id="281" r:id="rId14"/>
    <p:sldId id="278" r:id="rId15"/>
    <p:sldId id="285" r:id="rId16"/>
    <p:sldId id="287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103" d="100"/>
          <a:sy n="103" d="100"/>
        </p:scale>
        <p:origin x="24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B2CB1-F061-4272-B564-D382337DEC3D}" type="datetimeFigureOut">
              <a:rPr lang="tr-TR" smtClean="0"/>
              <a:t>30.1.2018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68B53-4C48-421D-8BA4-86316E08A5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68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68B53-4C48-421D-8BA4-86316E08A5E3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818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30.1.2018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Karbon Ayak İzi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İnsan </a:t>
            </a:r>
            <a:r>
              <a:rPr lang="tr-TR" dirty="0"/>
              <a:t>faaliyetleri sonucu oluşturulan bir ürünün yaşam evresi boyunca doğrudan ya da dolaylı bir şekilde biriktirdiği karbondioksit emisyonlarının toplam miktarıdır (</a:t>
            </a:r>
            <a:r>
              <a:rPr lang="tr-TR" dirty="0" err="1"/>
              <a:t>Wiedmann</a:t>
            </a:r>
            <a:r>
              <a:rPr lang="tr-TR" dirty="0"/>
              <a:t> ve </a:t>
            </a:r>
            <a:r>
              <a:rPr lang="tr-TR" dirty="0" err="1"/>
              <a:t>Minx</a:t>
            </a:r>
            <a:r>
              <a:rPr lang="tr-TR" dirty="0"/>
              <a:t>, 2008).</a:t>
            </a:r>
          </a:p>
        </p:txBody>
      </p:sp>
      <p:pic>
        <p:nvPicPr>
          <p:cNvPr id="2050" name="Picture 2" descr="karbon ayak iz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76468"/>
            <a:ext cx="2952328" cy="490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31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intothewoodsnursery.co.uk/images/10544786_714755185259849_395459872291832529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4320479" cy="3240360"/>
          </a:xfrm>
          <a:prstGeom prst="rect">
            <a:avLst/>
          </a:prstGeom>
          <a:noFill/>
        </p:spPr>
      </p:pic>
      <p:pic>
        <p:nvPicPr>
          <p:cNvPr id="33796" name="Picture 4" descr="http://www.intothewoodsnursery.co.uk/images/10300320_714756318593069_390847977389454154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8441" y="476672"/>
            <a:ext cx="4394039" cy="5858719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0" y="4221088"/>
            <a:ext cx="4067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Baskerville Old Face" pitchFamily="18" charset="0"/>
              </a:rPr>
              <a:t>Bahçe işleri</a:t>
            </a:r>
          </a:p>
          <a:p>
            <a:r>
              <a:rPr lang="tr-TR" sz="3600" dirty="0" smtClean="0">
                <a:latin typeface="Baskerville Old Face" pitchFamily="18" charset="0"/>
              </a:rPr>
              <a:t>Ağaçlara tırmanma</a:t>
            </a:r>
          </a:p>
          <a:p>
            <a:r>
              <a:rPr lang="tr-TR" sz="3600" dirty="0" smtClean="0">
                <a:latin typeface="Baskerville Old Face" pitchFamily="18" charset="0"/>
              </a:rPr>
              <a:t>Ateş yakma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2012-04-11 16.19.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888432" cy="2934667"/>
          </a:xfrm>
          <a:prstGeom prst="rect">
            <a:avLst/>
          </a:prstGeom>
          <a:noFill/>
        </p:spPr>
      </p:pic>
      <p:pic>
        <p:nvPicPr>
          <p:cNvPr id="34826" name="Picture 10" descr="2012-07-09 13.30.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2656"/>
            <a:ext cx="2664296" cy="2020748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6876256" y="2480504"/>
            <a:ext cx="20162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Sanat ürünleri oluşturma</a:t>
            </a:r>
          </a:p>
          <a:p>
            <a:endParaRPr lang="tr-TR" sz="3200" dirty="0"/>
          </a:p>
        </p:txBody>
      </p:sp>
      <p:pic>
        <p:nvPicPr>
          <p:cNvPr id="5122" name="Picture 2" descr="http://berkeleyforestschool.org/images/clipboard-DSCF38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17032"/>
            <a:ext cx="308367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361897" cy="4004667"/>
          </a:xfrm>
          <a:prstGeom prst="rect">
            <a:avLst/>
          </a:prstGeom>
        </p:spPr>
      </p:pic>
      <p:pic>
        <p:nvPicPr>
          <p:cNvPr id="5" name="Picture 2" descr="http://www.safbaby.com/wp-content/uploads/2013/07/forestkindergarten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429000"/>
            <a:ext cx="3664011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1161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12-03-29 12.56.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3096344" cy="4041332"/>
          </a:xfrm>
          <a:prstGeom prst="rect">
            <a:avLst/>
          </a:prstGeom>
          <a:noFill/>
        </p:spPr>
      </p:pic>
      <p:pic>
        <p:nvPicPr>
          <p:cNvPr id="5" name="Picture 4" descr="cooking saus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73016"/>
            <a:ext cx="4413268" cy="3168352"/>
          </a:xfrm>
          <a:prstGeom prst="rect">
            <a:avLst/>
          </a:prstGeom>
          <a:noFill/>
        </p:spPr>
      </p:pic>
      <p:pic>
        <p:nvPicPr>
          <p:cNvPr id="6" name="Picture 4" descr="0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0648"/>
            <a:ext cx="3937620" cy="2953215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611560" y="4509120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Yemek pişirme</a:t>
            </a:r>
          </a:p>
          <a:p>
            <a:r>
              <a:rPr lang="tr-TR" sz="2800" dirty="0" smtClean="0"/>
              <a:t>İçecek hazırlama</a:t>
            </a:r>
          </a:p>
          <a:p>
            <a:r>
              <a:rPr lang="tr-TR" sz="2800" dirty="0" smtClean="0"/>
              <a:t>Orman meyveleri toplama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2011-08-24 10.28.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4664"/>
            <a:ext cx="3096344" cy="4196360"/>
          </a:xfrm>
          <a:prstGeom prst="rect">
            <a:avLst/>
          </a:prstGeom>
          <a:noFill/>
        </p:spPr>
      </p:pic>
      <p:pic>
        <p:nvPicPr>
          <p:cNvPr id="2052" name="Picture 4" descr="https://encrypted-tbn0.gstatic.com/images?q=tbn:ANd9GcQFEa55yZ8VIS0qk4wap4xWqy_YJg1sI5EoetPTvxhvS_ETluQ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36712"/>
            <a:ext cx="3268568" cy="2448272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5975648" y="5013176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Barınak tasarlama</a:t>
            </a:r>
          </a:p>
          <a:p>
            <a:r>
              <a:rPr lang="tr-TR" sz="3200" dirty="0" smtClean="0"/>
              <a:t>Kuş yuvası yapımı</a:t>
            </a:r>
          </a:p>
          <a:p>
            <a:r>
              <a:rPr lang="tr-TR" sz="3200" dirty="0" smtClean="0"/>
              <a:t>Köprü inşa etme</a:t>
            </a:r>
            <a:endParaRPr lang="tr-TR" sz="3200" dirty="0"/>
          </a:p>
        </p:txBody>
      </p:sp>
      <p:pic>
        <p:nvPicPr>
          <p:cNvPr id="4098" name="Picture 2" descr="https://acornchildcare.co.uk/forestschools/wp-content/uploads/2014/08/forest-schools-1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572">
            <a:off x="321206" y="3289951"/>
            <a:ext cx="3782046" cy="252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933056"/>
            <a:ext cx="1944216" cy="28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est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470452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rest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0" y="4294312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No: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868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No: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3167992" cy="23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tr-TR" dirty="0" smtClean="0"/>
              <a:t>Günlük Akış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822722"/>
            <a:ext cx="8712968" cy="4997152"/>
          </a:xfrm>
        </p:spPr>
        <p:txBody>
          <a:bodyPr>
            <a:noAutofit/>
          </a:bodyPr>
          <a:lstStyle/>
          <a:p>
            <a:r>
              <a:rPr lang="en-US" sz="1800" dirty="0" smtClean="0"/>
              <a:t>8:30 </a:t>
            </a:r>
            <a:r>
              <a:rPr lang="en-US" sz="1800" dirty="0"/>
              <a:t> </a:t>
            </a:r>
            <a:endParaRPr lang="tr-TR" sz="1800" dirty="0" smtClean="0"/>
          </a:p>
          <a:p>
            <a:pPr marL="0" indent="0">
              <a:buNone/>
            </a:pPr>
            <a:r>
              <a:rPr lang="tr-TR" sz="1800" i="1" dirty="0"/>
              <a:t> </a:t>
            </a:r>
            <a:r>
              <a:rPr lang="tr-TR" sz="1800" i="1" dirty="0" smtClean="0"/>
              <a:t>        Varış</a:t>
            </a:r>
            <a:r>
              <a:rPr lang="en-US" sz="1800" dirty="0" smtClean="0"/>
              <a:t>—</a:t>
            </a:r>
            <a:r>
              <a:rPr lang="tr-TR" sz="1800" dirty="0" smtClean="0"/>
              <a:t>Selamlaşma</a:t>
            </a:r>
            <a:r>
              <a:rPr lang="en-US" sz="1800" dirty="0" smtClean="0"/>
              <a:t> </a:t>
            </a:r>
            <a:r>
              <a:rPr lang="tr-TR" sz="1800" dirty="0" smtClean="0"/>
              <a:t>ve herkesin yerleşmesi</a:t>
            </a:r>
            <a:r>
              <a:rPr lang="en-US" sz="1800" dirty="0" smtClean="0"/>
              <a:t>.</a:t>
            </a:r>
            <a:endParaRPr lang="en-US" sz="1800" dirty="0"/>
          </a:p>
          <a:p>
            <a:pPr marL="0" indent="0">
              <a:buNone/>
            </a:pPr>
            <a:r>
              <a:rPr lang="tr-TR" sz="1800" i="1" dirty="0" smtClean="0"/>
              <a:t>        Macera</a:t>
            </a:r>
            <a:r>
              <a:rPr lang="en-US" sz="1800" dirty="0" smtClean="0"/>
              <a:t>—</a:t>
            </a:r>
            <a:r>
              <a:rPr lang="tr-TR" sz="1800" dirty="0" smtClean="0"/>
              <a:t>Bütün çocuklar için özgür ve yapılandırılmamış oyun</a:t>
            </a:r>
            <a:r>
              <a:rPr lang="en-US" sz="1800" dirty="0" smtClean="0"/>
              <a:t>.</a:t>
            </a:r>
            <a:endParaRPr lang="en-US" sz="1800" dirty="0"/>
          </a:p>
          <a:p>
            <a:pPr marL="0" indent="0">
              <a:buNone/>
            </a:pPr>
            <a:r>
              <a:rPr lang="tr-TR" sz="1800" i="1" dirty="0" smtClean="0"/>
              <a:t>        </a:t>
            </a:r>
            <a:r>
              <a:rPr lang="tr-TR" sz="1800" i="1" dirty="0"/>
              <a:t>S</a:t>
            </a:r>
            <a:r>
              <a:rPr lang="tr-TR" sz="1800" i="1" dirty="0" smtClean="0"/>
              <a:t>abah atıştırması- evden kendileri ne isterlerse getiriyor</a:t>
            </a:r>
            <a:r>
              <a:rPr lang="en-US" sz="1800" i="1" dirty="0" smtClean="0"/>
              <a:t>.</a:t>
            </a:r>
            <a:endParaRPr lang="en-US" sz="1800" dirty="0"/>
          </a:p>
          <a:p>
            <a:r>
              <a:rPr lang="en-US" sz="1800" dirty="0"/>
              <a:t>10:30</a:t>
            </a:r>
            <a:br>
              <a:rPr lang="en-US" sz="1800" dirty="0"/>
            </a:br>
            <a:r>
              <a:rPr lang="tr-TR" sz="1800" dirty="0" smtClean="0"/>
              <a:t>   </a:t>
            </a:r>
            <a:r>
              <a:rPr lang="tr-TR" sz="1800" i="1" dirty="0" smtClean="0"/>
              <a:t>Sabah toplanması- Sabah selamlama şarkısını söyleme ve</a:t>
            </a:r>
            <a:r>
              <a:rPr lang="en-US" sz="1800" dirty="0" smtClean="0"/>
              <a:t> </a:t>
            </a:r>
            <a:r>
              <a:rPr lang="tr-TR" sz="1800" dirty="0" smtClean="0"/>
              <a:t>bugün için yapılacaklar  konusunda herkesin fikrini alma</a:t>
            </a:r>
            <a:r>
              <a:rPr lang="en-US" sz="1800" dirty="0" smtClean="0"/>
              <a:t>. </a:t>
            </a:r>
            <a:r>
              <a:rPr lang="tr-TR" sz="1800" dirty="0" smtClean="0"/>
              <a:t>Öğretmenin araştırma konusu için bir öneri sunması. Çocuk kendi katılımını belirlemede özgür, ister çok ister az. Serbest oyun ve kendi kendine çalışma devam</a:t>
            </a:r>
            <a:r>
              <a:rPr lang="en-US" sz="1800" dirty="0" smtClean="0"/>
              <a:t>. </a:t>
            </a:r>
            <a:r>
              <a:rPr lang="tr-TR" sz="1800" dirty="0" smtClean="0"/>
              <a:t>Bu süreçte öğretmen çocukları bireysel ve küçük gruplar halinde kontrol ediyor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/>
              <a:t>12:00</a:t>
            </a:r>
            <a:br>
              <a:rPr lang="en-US" sz="1800" dirty="0"/>
            </a:br>
            <a:r>
              <a:rPr lang="tr-TR" sz="1800" dirty="0" smtClean="0"/>
              <a:t>   </a:t>
            </a:r>
            <a:r>
              <a:rPr lang="tr-TR" sz="1800" i="1" dirty="0" smtClean="0"/>
              <a:t>Öğle yemeği piknik</a:t>
            </a:r>
            <a:r>
              <a:rPr lang="en-US" sz="1800" dirty="0" smtClean="0"/>
              <a:t>—</a:t>
            </a:r>
            <a:r>
              <a:rPr lang="tr-TR" sz="1800" dirty="0" smtClean="0"/>
              <a:t>Hep birlikte yemek yeme ve hikaye dinleme</a:t>
            </a:r>
            <a:r>
              <a:rPr lang="en-US" sz="1800" dirty="0" smtClean="0"/>
              <a:t>. </a:t>
            </a:r>
            <a:r>
              <a:rPr lang="tr-TR" sz="1800" dirty="0" smtClean="0"/>
              <a:t>Çocuklar doyup doymadıklarını vücutlarını dinleyerek anlıyor.</a:t>
            </a:r>
            <a:endParaRPr lang="en-US" sz="1800" dirty="0"/>
          </a:p>
          <a:p>
            <a:r>
              <a:rPr lang="en-US" sz="1800" dirty="0"/>
              <a:t>12:45</a:t>
            </a:r>
            <a:br>
              <a:rPr lang="en-US" sz="1800" dirty="0"/>
            </a:br>
            <a:r>
              <a:rPr lang="tr-TR" sz="1800" dirty="0" smtClean="0"/>
              <a:t> </a:t>
            </a:r>
            <a:r>
              <a:rPr lang="tr-TR" sz="1800" i="1" dirty="0" smtClean="0"/>
              <a:t>Rüzgarı dinleme</a:t>
            </a:r>
            <a:r>
              <a:rPr lang="en-US" sz="1800" dirty="0" smtClean="0"/>
              <a:t>—</a:t>
            </a:r>
            <a:r>
              <a:rPr lang="tr-TR" sz="1800" dirty="0" smtClean="0"/>
              <a:t>Gözleri kapama ve çevredekilerin şarkılarını dinleme</a:t>
            </a:r>
            <a:r>
              <a:rPr lang="en-US" sz="1800" dirty="0" smtClean="0"/>
              <a:t>, </a:t>
            </a:r>
            <a:r>
              <a:rPr lang="tr-TR" sz="1800" dirty="0" smtClean="0"/>
              <a:t>derin nefes alma. </a:t>
            </a:r>
            <a:endParaRPr lang="en-US" sz="1800" dirty="0"/>
          </a:p>
          <a:p>
            <a:r>
              <a:rPr lang="en-US" sz="1800" dirty="0"/>
              <a:t>1:00</a:t>
            </a:r>
            <a:br>
              <a:rPr lang="en-US" sz="1800" dirty="0"/>
            </a:br>
            <a:r>
              <a:rPr lang="tr-TR" sz="1800" i="1" dirty="0" smtClean="0"/>
              <a:t>Güle güle</a:t>
            </a:r>
            <a:r>
              <a:rPr lang="en-US" sz="1800" dirty="0" smtClean="0"/>
              <a:t>—</a:t>
            </a:r>
            <a:r>
              <a:rPr lang="tr-TR" sz="1800" dirty="0" smtClean="0"/>
              <a:t>Çocuklar ayrılır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tr-TR" sz="1800" dirty="0" smtClean="0"/>
              <a:t>Öğretmenler toplanır ve günlük gözlem notlarını tartışır</a:t>
            </a:r>
            <a:r>
              <a:rPr lang="en-US" sz="1800" dirty="0" smtClean="0"/>
              <a:t>.</a:t>
            </a:r>
            <a:endParaRPr lang="en-US" sz="1800" dirty="0"/>
          </a:p>
          <a:p>
            <a:pPr marL="0" indent="0">
              <a:buNone/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3823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248472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Karbon ayak izi, bireylerin veya ülkelerin tüketim faaliyetlerinin gezegen üzerinde yol açtığı etkinin boyutunun belirlenmesinde, karşılaştırılmasında ve ortaya çıkan gerek küresel gerekse yerel sorunlara çözümler getirilmesinde önemli bir ölçme </a:t>
            </a:r>
            <a:r>
              <a:rPr lang="tr-TR" dirty="0" smtClean="0"/>
              <a:t>aracıdır.</a:t>
            </a:r>
          </a:p>
          <a:p>
            <a:r>
              <a:rPr lang="tr-TR" b="1" i="1" dirty="0" err="1"/>
              <a:t>Ü</a:t>
            </a:r>
            <a:r>
              <a:rPr lang="tr-TR" b="1" i="1" dirty="0" err="1" smtClean="0"/>
              <a:t>lkemizinde</a:t>
            </a:r>
            <a:r>
              <a:rPr lang="tr-TR" b="1" i="1" dirty="0" smtClean="0"/>
              <a:t> </a:t>
            </a:r>
            <a:r>
              <a:rPr lang="tr-TR" b="1" i="1" dirty="0"/>
              <a:t>kişi başına </a:t>
            </a:r>
            <a:r>
              <a:rPr lang="tr-TR" b="1" i="1" dirty="0" err="1" smtClean="0"/>
              <a:t>ürettilen</a:t>
            </a:r>
            <a:r>
              <a:rPr lang="tr-TR" b="1" i="1" dirty="0" smtClean="0"/>
              <a:t> CO2 </a:t>
            </a:r>
            <a:r>
              <a:rPr lang="tr-TR" b="1" i="1" dirty="0"/>
              <a:t>miktarı : </a:t>
            </a:r>
            <a:endParaRPr lang="tr-TR" b="1" i="1" dirty="0" smtClean="0"/>
          </a:p>
          <a:p>
            <a:pPr marL="0" indent="0">
              <a:buNone/>
            </a:pPr>
            <a:r>
              <a:rPr lang="tr-TR" b="1" i="1" dirty="0" smtClean="0"/>
              <a:t>2002 </a:t>
            </a:r>
            <a:r>
              <a:rPr lang="tr-TR" b="1" i="1" dirty="0"/>
              <a:t>verilerine göre 3 </a:t>
            </a:r>
            <a:r>
              <a:rPr lang="tr-TR" b="1" i="1" dirty="0" smtClean="0"/>
              <a:t>ton </a:t>
            </a:r>
          </a:p>
          <a:p>
            <a:pPr marL="0" indent="0">
              <a:buNone/>
            </a:pPr>
            <a:r>
              <a:rPr lang="tr-TR" b="1" i="1" dirty="0" smtClean="0"/>
              <a:t>2010 </a:t>
            </a:r>
            <a:r>
              <a:rPr lang="tr-TR" b="1" i="1" dirty="0"/>
              <a:t>verilerine göre 4,1 ton </a:t>
            </a:r>
            <a:r>
              <a:rPr lang="tr-TR" b="1" i="1" dirty="0" smtClean="0"/>
              <a:t> </a:t>
            </a:r>
            <a:endParaRPr lang="tr-TR" b="1" i="1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074" name="Picture 2" descr="karbon ayak iz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6673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94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arbon ayak izi hesaplam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7686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25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tr-TR" b="1" dirty="0"/>
              <a:t>Karbon Ayak İzinizi En Aza İndirin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960440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Kullanmadığınız cihazlarınızı tamamen kapatın (ışıklar, televizyon, DVD çalıcı, </a:t>
            </a:r>
            <a:r>
              <a:rPr lang="tr-TR" dirty="0" smtClean="0"/>
              <a:t>bilgisayar</a:t>
            </a:r>
            <a:r>
              <a:rPr lang="tr-TR" dirty="0"/>
              <a:t>, vs.).</a:t>
            </a:r>
          </a:p>
          <a:p>
            <a:r>
              <a:rPr lang="tr-TR" dirty="0"/>
              <a:t>Cep telefonunuz şarj olur olmaz şarjdan alın.</a:t>
            </a:r>
          </a:p>
          <a:p>
            <a:r>
              <a:rPr lang="tr-TR" dirty="0"/>
              <a:t>Enerji tasarruflu ışık </a:t>
            </a:r>
            <a:r>
              <a:rPr lang="tr-TR" dirty="0" smtClean="0"/>
              <a:t>ampulleri kullanın</a:t>
            </a:r>
          </a:p>
          <a:p>
            <a:r>
              <a:rPr lang="tr-TR" dirty="0"/>
              <a:t>Kendi bölgenizde yetişen meyve ve sebzeleri tercih edin ve mümkünse kendi meyve ve sebzelerinizi kendiniz yetiştirin.</a:t>
            </a:r>
          </a:p>
          <a:p>
            <a:r>
              <a:rPr lang="tr-TR" dirty="0"/>
              <a:t>Mevsimi dışında taze meyve ve sebze satın almayın; bunlar uzak yerlerden getirilmiş olabilir</a:t>
            </a:r>
            <a:r>
              <a:rPr lang="tr-TR" dirty="0" smtClean="0"/>
              <a:t>.</a:t>
            </a:r>
          </a:p>
          <a:p>
            <a:r>
              <a:rPr lang="tr-TR" dirty="0"/>
              <a:t>Aşırı ambalajlanmış ürünleri satın almayın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/>
              <a:t>Mümkün olduğunda geri dönüşüm yapın</a:t>
            </a:r>
            <a:r>
              <a:rPr lang="tr-TR" dirty="0" smtClean="0"/>
              <a:t>.</a:t>
            </a:r>
          </a:p>
          <a:p>
            <a:r>
              <a:rPr lang="tr-TR" dirty="0"/>
              <a:t>Gereksiz çıktı </a:t>
            </a:r>
            <a:r>
              <a:rPr lang="tr-TR" dirty="0" smtClean="0"/>
              <a:t>almayın. </a:t>
            </a:r>
            <a:r>
              <a:rPr lang="tr-TR" dirty="0"/>
              <a:t>Sayfanın her iki tarafına baskı almanız mümkün değil mi?</a:t>
            </a:r>
          </a:p>
          <a:p>
            <a:endParaRPr lang="tr-TR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1576853" y="5877272"/>
            <a:ext cx="59902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dirty="0"/>
              <a:t>http://ekolojikayakizim.org/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576853" y="5230941"/>
            <a:ext cx="6176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/>
              <a:t>http://www.karbonayakizi.com/</a:t>
            </a:r>
          </a:p>
        </p:txBody>
      </p:sp>
    </p:spTree>
    <p:extLst>
      <p:ext uri="{BB962C8B-B14F-4D97-AF65-F5344CB8AC3E}">
        <p14:creationId xmlns:p14="http://schemas.microsoft.com/office/powerpoint/2010/main" val="10791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59941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81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274510" cy="668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2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2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6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i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ORMAN OKULLARI</a:t>
            </a:r>
            <a:br>
              <a:rPr lang="tr-TR" i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</a:br>
            <a:endParaRPr lang="tr-TR" dirty="0"/>
          </a:p>
        </p:txBody>
      </p:sp>
      <p:pic>
        <p:nvPicPr>
          <p:cNvPr id="14338" name="Picture 2" descr="http://www.intothewoodsnursery.co.uk/images/photoframedsnackti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8187915" cy="5472608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1763689" y="6237312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http://www.</a:t>
            </a:r>
            <a:r>
              <a:rPr lang="tr-TR" sz="2400" b="1" dirty="0" err="1" smtClean="0"/>
              <a:t>forestschoolassociation</a:t>
            </a:r>
            <a:r>
              <a:rPr lang="tr-TR" sz="2400" b="1" dirty="0" smtClean="0"/>
              <a:t>.org/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Genel İlkeler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tr-TR" b="1" dirty="0" smtClean="0"/>
              <a:t>Düzenli etkinliklerden oluşan uzun dönemli bir süreç</a:t>
            </a:r>
          </a:p>
          <a:p>
            <a:pPr fontAlgn="base"/>
            <a:r>
              <a:rPr lang="tr-TR" b="1" dirty="0" smtClean="0"/>
              <a:t>Planlama, gözlem, uyarlama ve yeniden gözden geçirme önemli</a:t>
            </a:r>
          </a:p>
          <a:p>
            <a:pPr fontAlgn="base"/>
            <a:r>
              <a:rPr lang="tr-TR" b="1" dirty="0" smtClean="0"/>
              <a:t>Ormanlık alanda ya da doğal ortamlarda, doğal dünya ile öğrenici arasındaki ilişkiyi destekleme</a:t>
            </a:r>
          </a:p>
          <a:p>
            <a:pPr fontAlgn="base"/>
            <a:r>
              <a:rPr lang="tr-TR" b="1" dirty="0" smtClean="0"/>
              <a:t>Çocuk merkezli</a:t>
            </a:r>
          </a:p>
          <a:p>
            <a:pPr fontAlgn="base"/>
            <a:r>
              <a:rPr lang="tr-TR" b="1" dirty="0" smtClean="0"/>
              <a:t>Dayanıklı, katılımcı, kendine güveni olan, bağımsız ve yaratıcı bireyler için gelişimi bütüncül olarak destekleme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261</Words>
  <Application>Microsoft Office PowerPoint</Application>
  <PresentationFormat>Ekran Gösterisi (4:3)</PresentationFormat>
  <Paragraphs>46</Paragraphs>
  <Slides>16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Aharoni</vt:lpstr>
      <vt:lpstr>Arial</vt:lpstr>
      <vt:lpstr>Baskerville Old Face</vt:lpstr>
      <vt:lpstr>Calibri</vt:lpstr>
      <vt:lpstr>Ofis Teması</vt:lpstr>
      <vt:lpstr>Karbon Ayak İzi</vt:lpstr>
      <vt:lpstr>PowerPoint Sunusu</vt:lpstr>
      <vt:lpstr>PowerPoint Sunusu</vt:lpstr>
      <vt:lpstr>Karbon Ayak İzinizi En Aza İndirin</vt:lpstr>
      <vt:lpstr>PowerPoint Sunusu</vt:lpstr>
      <vt:lpstr>PowerPoint Sunusu</vt:lpstr>
      <vt:lpstr>PowerPoint Sunusu</vt:lpstr>
      <vt:lpstr>ORMAN OKULLARI </vt:lpstr>
      <vt:lpstr>Genel İlkeler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Günlük Akış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Okullarda Orman Programı </dc:title>
  <dc:creator>AYSEGUL</dc:creator>
  <cp:lastModifiedBy>Bd2_bb3</cp:lastModifiedBy>
  <cp:revision>98</cp:revision>
  <dcterms:created xsi:type="dcterms:W3CDTF">2014-09-22T11:21:14Z</dcterms:created>
  <dcterms:modified xsi:type="dcterms:W3CDTF">2018-01-30T14:58:18Z</dcterms:modified>
</cp:coreProperties>
</file>