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77DD7-1951-4E76-884B-6F2ABE84E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A90FBD-8606-4F39-9B97-C7084936E1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2B2D8-588E-4747-8D4D-146BF3EF1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AAF3-A760-4716-AC33-B38D07D6400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2FAF6-CFD9-41A6-9545-4B43299AF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23807D-E231-4E04-A2B8-EB07FD7EA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6E39-9C27-4CA3-A174-DC6FACAD6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46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23AC0-66A6-4745-A114-8DAD51B73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243DD0-3076-4AA0-8134-E258736EBD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40093-2B44-419D-96F3-DA31C045A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AAF3-A760-4716-AC33-B38D07D6400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8939B-3962-45C4-A04D-ECEF29B4D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B46C75-C60D-4411-AEE4-3B047C787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6E39-9C27-4CA3-A174-DC6FACAD6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746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08756F-12D0-44F9-947C-E8977E21AF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9BAFD4-B2EE-49A6-947E-104BE2DDAF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72022D-7B83-4B01-A9ED-2529AD8D1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AAF3-A760-4716-AC33-B38D07D6400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8A62D-43F3-482C-A238-3348285BC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B164B-9E3C-493C-94D0-FEC94C96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6E39-9C27-4CA3-A174-DC6FACAD6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266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17792-417D-413E-B6EF-78B3AF582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CCAD7-FB5F-4507-AC4D-9BDEED7A1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1B993-714B-4F4C-910A-181BCC0DE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AAF3-A760-4716-AC33-B38D07D6400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A0EB7-055D-49CD-9771-7628872A0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CE735-6D7D-473B-AA49-98D0B500F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6E39-9C27-4CA3-A174-DC6FACAD6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267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2C698-A0F0-4D5F-B51A-B8516F7EE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B3F7AC-9698-4F81-B924-D3026AEEF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EFA29-5DB1-469B-A2AA-5A11218B6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AAF3-A760-4716-AC33-B38D07D6400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782A51-A985-42F3-A303-A5335BB4B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B354C-1F2E-4B0F-906F-944F4CE3A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6E39-9C27-4CA3-A174-DC6FACAD6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067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93681-085A-48C7-8DDE-3EE8F6D31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E4F34-EE33-422C-824B-6C21D66361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5F6B88-A69A-4929-A740-D6B807905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E90D51-A700-4605-9557-D252CBC90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AAF3-A760-4716-AC33-B38D07D6400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BEBDE9-E10D-4292-AF7D-495447378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9BEDA0-F857-4CD9-89EB-35939DB9B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6E39-9C27-4CA3-A174-DC6FACAD6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894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26A77-5309-4C5F-AEB5-6EE7FFCCF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656C60-92E5-434B-88AA-BE0E0FC54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E9AA1C-3E39-4E85-9F9F-429FB8C715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ECF235-AF5C-41D1-84CC-A4AF0A80FB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B54554-C6C1-4BC2-91AB-68A49CC9C5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468F9-8295-4FC7-81E2-2D1314E42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AAF3-A760-4716-AC33-B38D07D6400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248CA6-0F10-4697-A653-EFC2C8FC6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73D37E-4EFF-42C7-A3DA-8C08FCE45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6E39-9C27-4CA3-A174-DC6FACAD6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19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C35A1-C626-41DE-A939-5BD3585A9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A4BF4F-5E8F-42E3-9A80-73C5ADDD4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AAF3-A760-4716-AC33-B38D07D6400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40836B-6ACD-4B93-B870-20B6D8BDA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7A0CF2-81D4-4470-9921-CB76B1BAF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6E39-9C27-4CA3-A174-DC6FACAD6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416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6E2189-82EB-4731-8C54-4014CB2EF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AAF3-A760-4716-AC33-B38D07D6400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C84D2E-830B-4132-9A11-FDA87D689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7427F9-49BD-46C0-91AD-225A2FA3D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6E39-9C27-4CA3-A174-DC6FACAD6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4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DDFCA-AC84-4EB2-BA23-58B719BC2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FE6C9-F1CA-4B3D-B215-C854981C8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8AE22-0F41-49FC-8BFB-F7C1A3E69D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B4D44F-8278-4445-A312-6D66CA227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AAF3-A760-4716-AC33-B38D07D6400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662E0A-5FFC-4632-A8E2-1E2A16665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F29E44-B936-4A87-82D1-6BA28201F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6E39-9C27-4CA3-A174-DC6FACAD6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70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C0898-4300-4815-934C-2BA041C5C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52F94F-C820-45A3-8B5A-9C2901A996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2AC8BA-1425-4A42-969B-365214C857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0E5B79-DDCF-49A1-A9D9-6A1CE5B57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AAF3-A760-4716-AC33-B38D07D6400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DF232C-B18A-4E84-924A-0AE4A1690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D32572-3A81-4DF8-96F9-551220C42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6E39-9C27-4CA3-A174-DC6FACAD6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219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1176D-99E0-4B08-BC8E-373D46EAF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6FE4EC-B258-4C99-A5B8-68C2C2849A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3586F-509E-4D63-A474-50554E39DD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6AAF3-A760-4716-AC33-B38D07D6400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C831A-E173-4F74-982F-E400DF773E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2A028-DD32-4C0C-8012-9601BD4FB5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66E39-9C27-4CA3-A174-DC6FACAD6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483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9DCBA-3F3C-43B7-9FA2-B2C46B8615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Systems of Government</a:t>
            </a:r>
            <a:br>
              <a:rPr lang="en-US" sz="2800" dirty="0"/>
            </a:br>
            <a:r>
              <a:rPr lang="en-US" sz="2800" dirty="0"/>
              <a:t>Parties and Party Systems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1E4B1D-860F-49DB-82E3-90884F4A0E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331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14E9A-633F-41CD-BE8E-75233AB7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038BE-4655-40B9-B9FE-A7F5F2C6E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/>
              <a:t>Aristotle classified contemporary regimes of 158 Greek states along two dimensions: who rules and in whose interest?</a:t>
            </a:r>
          </a:p>
          <a:p>
            <a:pPr algn="just"/>
            <a:r>
              <a:rPr lang="en-US" sz="2000" dirty="0"/>
              <a:t>According to the Aristotelian scheme, the three ideal constitutions are </a:t>
            </a:r>
            <a:r>
              <a:rPr lang="en-US" sz="2000" b="1" dirty="0"/>
              <a:t>monarchy</a:t>
            </a:r>
            <a:r>
              <a:rPr lang="en-US" sz="2000" dirty="0"/>
              <a:t>, </a:t>
            </a:r>
            <a:r>
              <a:rPr lang="en-US" sz="2000" b="1" dirty="0"/>
              <a:t>aristocracy</a:t>
            </a:r>
            <a:r>
              <a:rPr lang="en-US" sz="2000" dirty="0"/>
              <a:t> and </a:t>
            </a:r>
            <a:r>
              <a:rPr lang="en-US" sz="2000" b="1" dirty="0"/>
              <a:t>polity</a:t>
            </a:r>
            <a:r>
              <a:rPr lang="en-US" sz="2000" dirty="0"/>
              <a:t> because in these constitutions government is conducted in the interests of all; the three respective deviations are </a:t>
            </a:r>
            <a:r>
              <a:rPr lang="en-US" sz="2000" b="1" dirty="0"/>
              <a:t>tyranny</a:t>
            </a:r>
            <a:r>
              <a:rPr lang="en-US" sz="2000" dirty="0"/>
              <a:t>, </a:t>
            </a:r>
            <a:r>
              <a:rPr lang="en-US" sz="2000" b="1" dirty="0"/>
              <a:t>oligarchy</a:t>
            </a:r>
            <a:r>
              <a:rPr lang="en-US" sz="2000" dirty="0"/>
              <a:t> and </a:t>
            </a:r>
            <a:r>
              <a:rPr lang="en-US" sz="2000" b="1" dirty="0"/>
              <a:t>democracy, </a:t>
            </a:r>
            <a:r>
              <a:rPr lang="en-US" sz="2000" dirty="0"/>
              <a:t>where the rulers act in their own interests</a:t>
            </a:r>
          </a:p>
          <a:p>
            <a:pPr algn="just"/>
            <a:r>
              <a:rPr lang="en-US" sz="2000" dirty="0"/>
              <a:t>There is a binary opposition between </a:t>
            </a:r>
            <a:r>
              <a:rPr lang="en-US" sz="2000" b="1" dirty="0"/>
              <a:t>authoritarian</a:t>
            </a:r>
            <a:r>
              <a:rPr lang="en-US" sz="2000" dirty="0"/>
              <a:t> and </a:t>
            </a:r>
            <a:r>
              <a:rPr lang="en-US" sz="2000" b="1" dirty="0"/>
              <a:t>democratic</a:t>
            </a:r>
            <a:r>
              <a:rPr lang="en-US" sz="2000" dirty="0"/>
              <a:t> regimes</a:t>
            </a:r>
          </a:p>
          <a:p>
            <a:pPr algn="just"/>
            <a:r>
              <a:rPr lang="en-US" sz="2000" dirty="0"/>
              <a:t>There are three sub-types of authoritarian regime:  despotic regimes</a:t>
            </a:r>
          </a:p>
          <a:p>
            <a:pPr marL="0" indent="0" algn="just">
              <a:buNone/>
            </a:pPr>
            <a:r>
              <a:rPr lang="en-US" sz="2000" dirty="0"/>
              <a:t>                                                                                                 military regimes</a:t>
            </a:r>
          </a:p>
          <a:p>
            <a:pPr marL="0" indent="0" algn="just">
              <a:buNone/>
            </a:pPr>
            <a:r>
              <a:rPr lang="en-US" sz="2000" dirty="0"/>
              <a:t>                                                                                                 totalitarianism (modern version of         authoritarianism) </a:t>
            </a:r>
          </a:p>
          <a:p>
            <a:pPr marL="0" indent="0" algn="just">
              <a:buNone/>
            </a:pPr>
            <a:r>
              <a:rPr lang="en-US" sz="2000" dirty="0"/>
              <a:t>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009402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8C724-565E-42D1-8CBD-5F0362423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1CB44-E897-4985-96EC-028E999A2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/>
              <a:t>The main features of democratic regimes are equality in political participation, civil liberties and governmental accountability.</a:t>
            </a:r>
          </a:p>
          <a:p>
            <a:pPr algn="just"/>
            <a:r>
              <a:rPr lang="en-US" sz="2000" dirty="0"/>
              <a:t>There are two  main forms of democracy: </a:t>
            </a:r>
            <a:r>
              <a:rPr lang="en-US" sz="2000" b="1" dirty="0"/>
              <a:t>direct democracy </a:t>
            </a:r>
            <a:r>
              <a:rPr lang="en-US" sz="2000" dirty="0"/>
              <a:t>and </a:t>
            </a:r>
            <a:r>
              <a:rPr lang="en-US" sz="2000" b="1" dirty="0"/>
              <a:t>representative democracy</a:t>
            </a:r>
          </a:p>
          <a:p>
            <a:pPr algn="just"/>
            <a:r>
              <a:rPr lang="en-US" sz="2000" b="1" dirty="0"/>
              <a:t>Direct democracy</a:t>
            </a:r>
            <a:r>
              <a:rPr lang="en-US" sz="2000" dirty="0"/>
              <a:t>: citizens must be directly involved in decision-making processes. A variant of direct or participatory, democracy is </a:t>
            </a:r>
            <a:r>
              <a:rPr lang="en-US" sz="2000" b="1" dirty="0" err="1"/>
              <a:t>plebiscitory</a:t>
            </a:r>
            <a:r>
              <a:rPr lang="en-US" sz="2000" b="1" dirty="0"/>
              <a:t>  democracy</a:t>
            </a:r>
            <a:r>
              <a:rPr lang="en-US" sz="2000" dirty="0"/>
              <a:t>, which relies on plebiscites (or referendums) to establish a direct link between government and the governed.</a:t>
            </a:r>
          </a:p>
          <a:p>
            <a:pPr algn="just"/>
            <a:r>
              <a:rPr lang="en-US" sz="2000" b="1" dirty="0"/>
              <a:t>Representative democracy</a:t>
            </a:r>
            <a:r>
              <a:rPr lang="en-US" sz="2000" dirty="0"/>
              <a:t>: citizens delegate responsibility for decision-making to elected representatives. One </a:t>
            </a:r>
            <a:r>
              <a:rPr lang="en-US" sz="2000" dirty="0" err="1"/>
              <a:t>spieces</a:t>
            </a:r>
            <a:r>
              <a:rPr lang="en-US" sz="2000" dirty="0"/>
              <a:t> of representative democracy is parliamentary democracy, which operates through a popularly elected assembly. A more radical form of representative democracy that has developed in states such as Belgium and Switzerland is </a:t>
            </a:r>
            <a:r>
              <a:rPr lang="en-US" sz="2000" b="1" dirty="0" err="1"/>
              <a:t>consociational</a:t>
            </a:r>
            <a:r>
              <a:rPr lang="en-US" sz="2000" b="1" dirty="0"/>
              <a:t> democracy. </a:t>
            </a:r>
            <a:r>
              <a:rPr lang="en-US" sz="2000" dirty="0"/>
              <a:t>It is particularly appropriate for societies with deep political, cultural and social cleavages.</a:t>
            </a:r>
          </a:p>
        </p:txBody>
      </p:sp>
    </p:spTree>
    <p:extLst>
      <p:ext uri="{BB962C8B-B14F-4D97-AF65-F5344CB8AC3E}">
        <p14:creationId xmlns:p14="http://schemas.microsoft.com/office/powerpoint/2010/main" val="3276369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846E0-66F7-4354-AC07-0196795C1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8ABB6-AC37-4946-9A61-059FA31C9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Liberal democracy: spread as a result of </a:t>
            </a:r>
            <a:r>
              <a:rPr lang="en-US" sz="2000" b="1" dirty="0"/>
              <a:t>democratization</a:t>
            </a:r>
            <a:r>
              <a:rPr lang="en-US" sz="2000" dirty="0"/>
              <a:t> and the disintegration of the Soviet bloc. It is democratic because elections are held at regular  intervals so that a legislative assembly can be formed </a:t>
            </a:r>
          </a:p>
          <a:p>
            <a:r>
              <a:rPr lang="en-US" sz="2000" dirty="0"/>
              <a:t>It is a liberal because citizens posses a wide array of civil rights and natural rights, often enshrined in a constitution </a:t>
            </a:r>
          </a:p>
          <a:p>
            <a:r>
              <a:rPr lang="en-US" sz="2000" dirty="0"/>
              <a:t>Some authors prefer the term </a:t>
            </a:r>
            <a:r>
              <a:rPr lang="en-US" sz="2000" b="1" dirty="0"/>
              <a:t>polyarchy </a:t>
            </a:r>
            <a:r>
              <a:rPr lang="en-US" sz="2000" dirty="0"/>
              <a:t>(rule by many) because suggests that modern so-called democratic states do not conform with the democratic ideal</a:t>
            </a:r>
          </a:p>
        </p:txBody>
      </p:sp>
    </p:spTree>
    <p:extLst>
      <p:ext uri="{BB962C8B-B14F-4D97-AF65-F5344CB8AC3E}">
        <p14:creationId xmlns:p14="http://schemas.microsoft.com/office/powerpoint/2010/main" val="3024244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E3D7A-B418-441D-ACB1-18F891212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B63DB-6E12-4596-9FD0-0E3243F3AE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/>
              <a:t>A common distinction is that between </a:t>
            </a:r>
            <a:r>
              <a:rPr lang="en-US" sz="2000" b="1" dirty="0"/>
              <a:t>cadre parties </a:t>
            </a:r>
            <a:r>
              <a:rPr lang="en-US" sz="2000" dirty="0"/>
              <a:t>and </a:t>
            </a:r>
            <a:r>
              <a:rPr lang="en-US" sz="2000" b="1" dirty="0"/>
              <a:t>mass parties</a:t>
            </a:r>
          </a:p>
          <a:p>
            <a:pPr algn="just"/>
            <a:r>
              <a:rPr lang="en-US" sz="2000" dirty="0"/>
              <a:t>Cadre parties: membership is restricted to a trained and mass parties. One such example was the Communist Party of the Soviet Union.</a:t>
            </a:r>
          </a:p>
          <a:p>
            <a:pPr algn="just"/>
            <a:r>
              <a:rPr lang="en-US" sz="2000" dirty="0"/>
              <a:t>Mass parties: try to </a:t>
            </a:r>
            <a:r>
              <a:rPr lang="en-US" sz="2000" dirty="0" err="1"/>
              <a:t>boarden</a:t>
            </a:r>
            <a:r>
              <a:rPr lang="en-US" sz="2000" dirty="0"/>
              <a:t> their electoral base by extending membership to all.</a:t>
            </a:r>
          </a:p>
          <a:p>
            <a:pPr algn="just"/>
            <a:r>
              <a:rPr lang="en-US" sz="2000" dirty="0"/>
              <a:t>Another distinction is between </a:t>
            </a:r>
            <a:r>
              <a:rPr lang="en-US" sz="2000" b="1" dirty="0"/>
              <a:t>left-wing</a:t>
            </a:r>
            <a:r>
              <a:rPr lang="en-US" sz="2000" dirty="0"/>
              <a:t>, </a:t>
            </a:r>
            <a:r>
              <a:rPr lang="en-US" sz="2000" b="1" dirty="0"/>
              <a:t>right-wing</a:t>
            </a:r>
            <a:r>
              <a:rPr lang="en-US" sz="2000" dirty="0"/>
              <a:t> and </a:t>
            </a:r>
            <a:r>
              <a:rPr lang="en-US" sz="2000" b="1" dirty="0"/>
              <a:t>center parties</a:t>
            </a:r>
          </a:p>
          <a:p>
            <a:pPr algn="just"/>
            <a:r>
              <a:rPr lang="en-US" sz="2000" dirty="0"/>
              <a:t>The major party systems found in modern states are </a:t>
            </a:r>
            <a:r>
              <a:rPr lang="en-US" sz="2000" b="1" dirty="0"/>
              <a:t>one-party systems, two-party systems, dominant-party systems and multiparty systems.</a:t>
            </a:r>
          </a:p>
          <a:p>
            <a:pPr algn="just"/>
            <a:r>
              <a:rPr lang="en-US" sz="2000" b="1" dirty="0"/>
              <a:t>One-party system </a:t>
            </a:r>
            <a:r>
              <a:rPr lang="en-US" sz="2000" dirty="0"/>
              <a:t>tend to erode the distinction between </a:t>
            </a:r>
            <a:r>
              <a:rPr lang="en-US" sz="2000" b="1" dirty="0"/>
              <a:t>party </a:t>
            </a:r>
            <a:r>
              <a:rPr lang="en-US" sz="2000" dirty="0"/>
              <a:t>and </a:t>
            </a:r>
            <a:r>
              <a:rPr lang="en-US" sz="2000" b="1" dirty="0"/>
              <a:t>state.</a:t>
            </a:r>
          </a:p>
          <a:p>
            <a:pPr algn="just"/>
            <a:r>
              <a:rPr lang="en-US" sz="2000" b="1" dirty="0"/>
              <a:t>Two-party systems </a:t>
            </a:r>
            <a:r>
              <a:rPr lang="en-US" sz="2000" dirty="0"/>
              <a:t>have been praised for allowing </a:t>
            </a:r>
            <a:r>
              <a:rPr lang="en-US" sz="2000" b="1" dirty="0"/>
              <a:t>party government </a:t>
            </a:r>
            <a:r>
              <a:rPr lang="en-US" sz="2000" dirty="0"/>
              <a:t>which results in stability</a:t>
            </a:r>
          </a:p>
          <a:p>
            <a:pPr algn="just"/>
            <a:r>
              <a:rPr lang="en-US" sz="2000" b="1" dirty="0"/>
              <a:t>Dominant- party system </a:t>
            </a:r>
            <a:r>
              <a:rPr lang="en-US" sz="2000" dirty="0"/>
              <a:t>a political dominates government over several decades, which can breed arrogance and corruption.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77606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E8161-C219-4E27-9EFA-A4788AA74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BF0EE-FCEA-471F-B675-E114A0AD9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/>
              <a:t>Multiparty system: several political parties exist. Multiparty systems discourage single-party government, making coalitions more likely. The drawback is that coalition government have been associated with instability and an emphasis on compromise.</a:t>
            </a:r>
          </a:p>
          <a:p>
            <a:pPr algn="just"/>
            <a:endParaRPr lang="en-US" sz="2000" dirty="0"/>
          </a:p>
          <a:p>
            <a:pPr marL="0" indent="0" algn="just">
              <a:buNone/>
            </a:pPr>
            <a:r>
              <a:rPr lang="en-US" sz="2000" b="1" dirty="0"/>
              <a:t>Prepositions dependent on adjective and nouns </a:t>
            </a:r>
          </a:p>
          <a:p>
            <a:pPr marL="0" indent="0" algn="just">
              <a:buNone/>
            </a:pPr>
            <a:r>
              <a:rPr lang="en-US" sz="2000" dirty="0" err="1"/>
              <a:t>Absorded</a:t>
            </a:r>
            <a:r>
              <a:rPr lang="en-US" sz="2000" dirty="0"/>
              <a:t> in</a:t>
            </a:r>
          </a:p>
          <a:p>
            <a:pPr marL="0" indent="0" algn="just">
              <a:buNone/>
            </a:pPr>
            <a:r>
              <a:rPr lang="en-US" sz="2000" dirty="0" err="1"/>
              <a:t>Acountable</a:t>
            </a:r>
            <a:r>
              <a:rPr lang="en-US" sz="2000" dirty="0"/>
              <a:t> to sb</a:t>
            </a:r>
          </a:p>
          <a:p>
            <a:pPr marL="0" indent="0" algn="just">
              <a:buNone/>
            </a:pPr>
            <a:r>
              <a:rPr lang="en-US" sz="2000" dirty="0"/>
              <a:t>                      for </a:t>
            </a:r>
            <a:r>
              <a:rPr lang="en-US" sz="2000" dirty="0" err="1"/>
              <a:t>sth</a:t>
            </a:r>
            <a:endParaRPr lang="en-US" sz="2000" dirty="0"/>
          </a:p>
          <a:p>
            <a:pPr marL="0" indent="0" algn="just">
              <a:buNone/>
            </a:pP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Addicted to</a:t>
            </a:r>
          </a:p>
          <a:p>
            <a:pPr marL="0" indent="0" algn="just">
              <a:buNone/>
            </a:pPr>
            <a:r>
              <a:rPr lang="en-US" sz="2000" dirty="0"/>
              <a:t>Admiration for</a:t>
            </a:r>
          </a:p>
          <a:p>
            <a:pPr marL="0" indent="0" algn="just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59240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A69BD-7912-4AEB-AE5D-E6AEF9310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E545F-C2DB-4C51-8671-471C78CA79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/>
              <a:t>Advantage in </a:t>
            </a:r>
            <a:r>
              <a:rPr lang="en-US" sz="2000" dirty="0" err="1"/>
              <a:t>sth</a:t>
            </a:r>
            <a:r>
              <a:rPr lang="en-US" sz="2000" dirty="0"/>
              <a:t>/-</a:t>
            </a:r>
            <a:r>
              <a:rPr lang="en-US" sz="2000" dirty="0" err="1"/>
              <a:t>ing</a:t>
            </a:r>
            <a:r>
              <a:rPr lang="en-US" sz="2000" dirty="0"/>
              <a:t>                                                                      appeal to</a:t>
            </a:r>
          </a:p>
          <a:p>
            <a:pPr marL="0" indent="0">
              <a:buNone/>
            </a:pPr>
            <a:r>
              <a:rPr lang="en-US" sz="2000" dirty="0"/>
              <a:t>                    over sb/</a:t>
            </a:r>
            <a:r>
              <a:rPr lang="en-US" sz="2000" dirty="0" err="1"/>
              <a:t>sth</a:t>
            </a:r>
            <a:r>
              <a:rPr lang="en-US" sz="2000" dirty="0"/>
              <a:t>                                                                     approach to</a:t>
            </a:r>
          </a:p>
          <a:p>
            <a:pPr marL="0" indent="0">
              <a:buNone/>
            </a:pPr>
            <a:r>
              <a:rPr lang="en-US" sz="2000" dirty="0"/>
              <a:t>Afraid of                                                                                             ashamed of</a:t>
            </a:r>
          </a:p>
          <a:p>
            <a:pPr marL="0" indent="0">
              <a:buNone/>
            </a:pPr>
            <a:r>
              <a:rPr lang="en-US" sz="2000" dirty="0"/>
              <a:t>Allegiance to                                                                                      attack on</a:t>
            </a:r>
          </a:p>
          <a:p>
            <a:pPr marL="0" indent="0">
              <a:buNone/>
            </a:pPr>
            <a:r>
              <a:rPr lang="en-US" sz="2000" dirty="0"/>
              <a:t>Allied to/with                                                                                     attempt at -</a:t>
            </a:r>
            <a:r>
              <a:rPr lang="en-US" sz="2000" dirty="0" err="1"/>
              <a:t>ing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Alternative to                                                                                                     on sb’s life </a:t>
            </a:r>
          </a:p>
          <a:p>
            <a:pPr marL="0" indent="0">
              <a:buNone/>
            </a:pPr>
            <a:r>
              <a:rPr lang="en-US" sz="2000" dirty="0"/>
              <a:t>Angry about </a:t>
            </a:r>
            <a:r>
              <a:rPr lang="en-US" sz="2000" dirty="0" err="1"/>
              <a:t>sth</a:t>
            </a:r>
            <a:r>
              <a:rPr lang="en-US" sz="2000" dirty="0"/>
              <a:t>                                                                                 attentive to</a:t>
            </a:r>
          </a:p>
          <a:p>
            <a:pPr marL="0" indent="0">
              <a:buNone/>
            </a:pPr>
            <a:r>
              <a:rPr lang="en-US" sz="2000" dirty="0"/>
              <a:t>            at –</a:t>
            </a:r>
            <a:r>
              <a:rPr lang="en-US" sz="2000" dirty="0" err="1"/>
              <a:t>ing</a:t>
            </a:r>
            <a:r>
              <a:rPr lang="en-US" sz="2000" dirty="0"/>
              <a:t>                                                                                      attitude to/towards</a:t>
            </a:r>
          </a:p>
          <a:p>
            <a:pPr marL="0" indent="0">
              <a:buNone/>
            </a:pPr>
            <a:r>
              <a:rPr lang="en-US" sz="2000" dirty="0"/>
              <a:t>            with sb for –</a:t>
            </a:r>
            <a:r>
              <a:rPr lang="en-US" sz="2000" dirty="0" err="1"/>
              <a:t>ing</a:t>
            </a:r>
            <a:r>
              <a:rPr lang="en-US" sz="2000" dirty="0"/>
              <a:t>                                                                       authority on</a:t>
            </a:r>
          </a:p>
          <a:p>
            <a:pPr marL="0" indent="0">
              <a:buNone/>
            </a:pPr>
            <a:r>
              <a:rPr lang="en-US" sz="2000" dirty="0"/>
              <a:t>Answer to                                                                                             aware of</a:t>
            </a:r>
          </a:p>
          <a:p>
            <a:pPr marL="0" indent="0">
              <a:buNone/>
            </a:pPr>
            <a:r>
              <a:rPr lang="en-US" sz="2000"/>
              <a:t>Anxious about                                                                                    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19176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0C1D5-DF68-4749-94A8-64052910E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C8CD6-C82A-4699-8E1C-AF895B73E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Moreover</a:t>
            </a:r>
          </a:p>
          <a:p>
            <a:r>
              <a:rPr lang="en-US" dirty="0"/>
              <a:t>Furthermore</a:t>
            </a:r>
          </a:p>
          <a:p>
            <a:r>
              <a:rPr lang="en-US" dirty="0"/>
              <a:t>In </a:t>
            </a:r>
            <a:r>
              <a:rPr lang="en-US" dirty="0" err="1"/>
              <a:t>addionto</a:t>
            </a:r>
            <a:endParaRPr lang="en-US" dirty="0"/>
          </a:p>
          <a:p>
            <a:r>
              <a:rPr lang="en-US" dirty="0"/>
              <a:t>Also</a:t>
            </a:r>
          </a:p>
          <a:p>
            <a:r>
              <a:rPr lang="en-US" dirty="0"/>
              <a:t>Besides</a:t>
            </a:r>
          </a:p>
          <a:p>
            <a:r>
              <a:rPr lang="en-US" dirty="0"/>
              <a:t>Too/As well</a:t>
            </a:r>
          </a:p>
          <a:p>
            <a:r>
              <a:rPr lang="en-US" dirty="0"/>
              <a:t>As regards </a:t>
            </a:r>
          </a:p>
          <a:p>
            <a:r>
              <a:rPr lang="en-US" dirty="0"/>
              <a:t>As to</a:t>
            </a:r>
          </a:p>
          <a:p>
            <a:r>
              <a:rPr lang="en-US" dirty="0"/>
              <a:t>Let us consider the </a:t>
            </a:r>
            <a:r>
              <a:rPr lang="en-US"/>
              <a:t>issue of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737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1484</TotalTime>
  <Words>590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Systems of Government Parties and Party Systems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Additions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Systems of Government Parties and Party Systems</dc:title>
  <dc:creator>christos teazis</dc:creator>
  <cp:lastModifiedBy>christos</cp:lastModifiedBy>
  <cp:revision>16</cp:revision>
  <dcterms:created xsi:type="dcterms:W3CDTF">2021-03-08T19:14:42Z</dcterms:created>
  <dcterms:modified xsi:type="dcterms:W3CDTF">2021-09-10T06:26:07Z</dcterms:modified>
</cp:coreProperties>
</file>