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sat alatli" initials="ra" lastIdx="1" clrIdx="0">
    <p:extLst>
      <p:ext uri="{19B8F6BF-5375-455C-9EA6-DF929625EA0E}">
        <p15:presenceInfo xmlns:p15="http://schemas.microsoft.com/office/powerpoint/2012/main" userId="cf3594c6bede7f7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703AC4F8-2D75-4741-9F84-50546E173784}" type="datetimeFigureOut">
              <a:rPr lang="tr-TR" smtClean="0"/>
              <a:t>26.04.2017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DE61CC-8330-4EB8-9546-303A73CF06F1}" type="slidenum">
              <a:rPr lang="tr-TR" smtClean="0"/>
              <a:t>‹#›</a:t>
            </a:fld>
            <a:endParaRPr lang="tr-TR"/>
          </a:p>
        </p:txBody>
      </p:sp>
    </p:spTree>
    <p:extLst>
      <p:ext uri="{BB962C8B-B14F-4D97-AF65-F5344CB8AC3E}">
        <p14:creationId xmlns:p14="http://schemas.microsoft.com/office/powerpoint/2010/main" val="1211074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03AC4F8-2D75-4741-9F84-50546E173784}" type="datetimeFigureOut">
              <a:rPr lang="tr-TR" smtClean="0"/>
              <a:t>26.04.2017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DE61CC-8330-4EB8-9546-303A73CF06F1}" type="slidenum">
              <a:rPr lang="tr-TR" smtClean="0"/>
              <a:t>‹#›</a:t>
            </a:fld>
            <a:endParaRPr lang="tr-TR"/>
          </a:p>
        </p:txBody>
      </p:sp>
    </p:spTree>
    <p:extLst>
      <p:ext uri="{BB962C8B-B14F-4D97-AF65-F5344CB8AC3E}">
        <p14:creationId xmlns:p14="http://schemas.microsoft.com/office/powerpoint/2010/main" val="704042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03AC4F8-2D75-4741-9F84-50546E173784}" type="datetimeFigureOut">
              <a:rPr lang="tr-TR" smtClean="0"/>
              <a:t>26.04.2017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DE61CC-8330-4EB8-9546-303A73CF06F1}"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149700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03AC4F8-2D75-4741-9F84-50546E173784}" type="datetimeFigureOut">
              <a:rPr lang="tr-TR" smtClean="0"/>
              <a:t>26.04.2017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DE61CC-8330-4EB8-9546-303A73CF06F1}" type="slidenum">
              <a:rPr lang="tr-TR" smtClean="0"/>
              <a:t>‹#›</a:t>
            </a:fld>
            <a:endParaRPr lang="tr-TR"/>
          </a:p>
        </p:txBody>
      </p:sp>
    </p:spTree>
    <p:extLst>
      <p:ext uri="{BB962C8B-B14F-4D97-AF65-F5344CB8AC3E}">
        <p14:creationId xmlns:p14="http://schemas.microsoft.com/office/powerpoint/2010/main" val="3102944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03AC4F8-2D75-4741-9F84-50546E173784}" type="datetimeFigureOut">
              <a:rPr lang="tr-TR" smtClean="0"/>
              <a:t>26.04.2017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DE61CC-8330-4EB8-9546-303A73CF06F1}"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912301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03AC4F8-2D75-4741-9F84-50546E173784}" type="datetimeFigureOut">
              <a:rPr lang="tr-TR" smtClean="0"/>
              <a:t>26.04.2017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DE61CC-8330-4EB8-9546-303A73CF06F1}" type="slidenum">
              <a:rPr lang="tr-TR" smtClean="0"/>
              <a:t>‹#›</a:t>
            </a:fld>
            <a:endParaRPr lang="tr-TR"/>
          </a:p>
        </p:txBody>
      </p:sp>
    </p:spTree>
    <p:extLst>
      <p:ext uri="{BB962C8B-B14F-4D97-AF65-F5344CB8AC3E}">
        <p14:creationId xmlns:p14="http://schemas.microsoft.com/office/powerpoint/2010/main" val="25377132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03AC4F8-2D75-4741-9F84-50546E173784}" type="datetimeFigureOut">
              <a:rPr lang="tr-TR" smtClean="0"/>
              <a:t>26.04.2017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DE61CC-8330-4EB8-9546-303A73CF06F1}" type="slidenum">
              <a:rPr lang="tr-TR" smtClean="0"/>
              <a:t>‹#›</a:t>
            </a:fld>
            <a:endParaRPr lang="tr-TR"/>
          </a:p>
        </p:txBody>
      </p:sp>
    </p:spTree>
    <p:extLst>
      <p:ext uri="{BB962C8B-B14F-4D97-AF65-F5344CB8AC3E}">
        <p14:creationId xmlns:p14="http://schemas.microsoft.com/office/powerpoint/2010/main" val="34032939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03AC4F8-2D75-4741-9F84-50546E173784}" type="datetimeFigureOut">
              <a:rPr lang="tr-TR" smtClean="0"/>
              <a:t>26.04.2017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DE61CC-8330-4EB8-9546-303A73CF06F1}" type="slidenum">
              <a:rPr lang="tr-TR" smtClean="0"/>
              <a:t>‹#›</a:t>
            </a:fld>
            <a:endParaRPr lang="tr-TR"/>
          </a:p>
        </p:txBody>
      </p:sp>
    </p:spTree>
    <p:extLst>
      <p:ext uri="{BB962C8B-B14F-4D97-AF65-F5344CB8AC3E}">
        <p14:creationId xmlns:p14="http://schemas.microsoft.com/office/powerpoint/2010/main" val="1416403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03AC4F8-2D75-4741-9F84-50546E173784}" type="datetimeFigureOut">
              <a:rPr lang="tr-TR" smtClean="0"/>
              <a:t>26.04.2017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DE61CC-8330-4EB8-9546-303A73CF06F1}" type="slidenum">
              <a:rPr lang="tr-TR" smtClean="0"/>
              <a:t>‹#›</a:t>
            </a:fld>
            <a:endParaRPr lang="tr-TR"/>
          </a:p>
        </p:txBody>
      </p:sp>
    </p:spTree>
    <p:extLst>
      <p:ext uri="{BB962C8B-B14F-4D97-AF65-F5344CB8AC3E}">
        <p14:creationId xmlns:p14="http://schemas.microsoft.com/office/powerpoint/2010/main" val="188162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03AC4F8-2D75-4741-9F84-50546E173784}" type="datetimeFigureOut">
              <a:rPr lang="tr-TR" smtClean="0"/>
              <a:t>26.04.2017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DE61CC-8330-4EB8-9546-303A73CF06F1}" type="slidenum">
              <a:rPr lang="tr-TR" smtClean="0"/>
              <a:t>‹#›</a:t>
            </a:fld>
            <a:endParaRPr lang="tr-TR"/>
          </a:p>
        </p:txBody>
      </p:sp>
    </p:spTree>
    <p:extLst>
      <p:ext uri="{BB962C8B-B14F-4D97-AF65-F5344CB8AC3E}">
        <p14:creationId xmlns:p14="http://schemas.microsoft.com/office/powerpoint/2010/main" val="154899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03AC4F8-2D75-4741-9F84-50546E173784}" type="datetimeFigureOut">
              <a:rPr lang="tr-TR" smtClean="0"/>
              <a:t>26.04.2017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6DE61CC-8330-4EB8-9546-303A73CF06F1}" type="slidenum">
              <a:rPr lang="tr-TR" smtClean="0"/>
              <a:t>‹#›</a:t>
            </a:fld>
            <a:endParaRPr lang="tr-TR"/>
          </a:p>
        </p:txBody>
      </p:sp>
    </p:spTree>
    <p:extLst>
      <p:ext uri="{BB962C8B-B14F-4D97-AF65-F5344CB8AC3E}">
        <p14:creationId xmlns:p14="http://schemas.microsoft.com/office/powerpoint/2010/main" val="460512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03AC4F8-2D75-4741-9F84-50546E173784}" type="datetimeFigureOut">
              <a:rPr lang="tr-TR" smtClean="0"/>
              <a:t>26.04.2017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6DE61CC-8330-4EB8-9546-303A73CF06F1}" type="slidenum">
              <a:rPr lang="tr-TR" smtClean="0"/>
              <a:t>‹#›</a:t>
            </a:fld>
            <a:endParaRPr lang="tr-TR"/>
          </a:p>
        </p:txBody>
      </p:sp>
    </p:spTree>
    <p:extLst>
      <p:ext uri="{BB962C8B-B14F-4D97-AF65-F5344CB8AC3E}">
        <p14:creationId xmlns:p14="http://schemas.microsoft.com/office/powerpoint/2010/main" val="3893621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03AC4F8-2D75-4741-9F84-50546E173784}" type="datetimeFigureOut">
              <a:rPr lang="tr-TR" smtClean="0"/>
              <a:t>26.04.2017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6DE61CC-8330-4EB8-9546-303A73CF06F1}" type="slidenum">
              <a:rPr lang="tr-TR" smtClean="0"/>
              <a:t>‹#›</a:t>
            </a:fld>
            <a:endParaRPr lang="tr-TR"/>
          </a:p>
        </p:txBody>
      </p:sp>
    </p:spTree>
    <p:extLst>
      <p:ext uri="{BB962C8B-B14F-4D97-AF65-F5344CB8AC3E}">
        <p14:creationId xmlns:p14="http://schemas.microsoft.com/office/powerpoint/2010/main" val="1148872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3AC4F8-2D75-4741-9F84-50546E173784}" type="datetimeFigureOut">
              <a:rPr lang="tr-TR" smtClean="0"/>
              <a:t>26.04.2017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6DE61CC-8330-4EB8-9546-303A73CF06F1}" type="slidenum">
              <a:rPr lang="tr-TR" smtClean="0"/>
              <a:t>‹#›</a:t>
            </a:fld>
            <a:endParaRPr lang="tr-TR"/>
          </a:p>
        </p:txBody>
      </p:sp>
    </p:spTree>
    <p:extLst>
      <p:ext uri="{BB962C8B-B14F-4D97-AF65-F5344CB8AC3E}">
        <p14:creationId xmlns:p14="http://schemas.microsoft.com/office/powerpoint/2010/main" val="339595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03AC4F8-2D75-4741-9F84-50546E173784}" type="datetimeFigureOut">
              <a:rPr lang="tr-TR" smtClean="0"/>
              <a:t>26.04.2017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6DE61CC-8330-4EB8-9546-303A73CF06F1}" type="slidenum">
              <a:rPr lang="tr-TR" smtClean="0"/>
              <a:t>‹#›</a:t>
            </a:fld>
            <a:endParaRPr lang="tr-TR"/>
          </a:p>
        </p:txBody>
      </p:sp>
    </p:spTree>
    <p:extLst>
      <p:ext uri="{BB962C8B-B14F-4D97-AF65-F5344CB8AC3E}">
        <p14:creationId xmlns:p14="http://schemas.microsoft.com/office/powerpoint/2010/main" val="3112184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03AC4F8-2D75-4741-9F84-50546E173784}" type="datetimeFigureOut">
              <a:rPr lang="tr-TR" smtClean="0"/>
              <a:t>26.04.2017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6DE61CC-8330-4EB8-9546-303A73CF06F1}" type="slidenum">
              <a:rPr lang="tr-TR" smtClean="0"/>
              <a:t>‹#›</a:t>
            </a:fld>
            <a:endParaRPr lang="tr-TR"/>
          </a:p>
        </p:txBody>
      </p:sp>
    </p:spTree>
    <p:extLst>
      <p:ext uri="{BB962C8B-B14F-4D97-AF65-F5344CB8AC3E}">
        <p14:creationId xmlns:p14="http://schemas.microsoft.com/office/powerpoint/2010/main" val="2225335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03AC4F8-2D75-4741-9F84-50546E173784}" type="datetimeFigureOut">
              <a:rPr lang="tr-TR" smtClean="0"/>
              <a:t>26.04.2017</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6DE61CC-8330-4EB8-9546-303A73CF06F1}" type="slidenum">
              <a:rPr lang="tr-TR" smtClean="0"/>
              <a:t>‹#›</a:t>
            </a:fld>
            <a:endParaRPr lang="tr-TR"/>
          </a:p>
        </p:txBody>
      </p:sp>
    </p:spTree>
    <p:extLst>
      <p:ext uri="{BB962C8B-B14F-4D97-AF65-F5344CB8AC3E}">
        <p14:creationId xmlns:p14="http://schemas.microsoft.com/office/powerpoint/2010/main" val="32081626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pPr algn="ctr"/>
            <a:r>
              <a:rPr lang="tr-TR" dirty="0" smtClean="0"/>
              <a:t>NOT VERME VE MEZUNİYET</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6714038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Değerlendirme Sistemi</a:t>
            </a:r>
            <a:endParaRPr lang="tr-TR" dirty="0"/>
          </a:p>
        </p:txBody>
      </p:sp>
      <p:sp>
        <p:nvSpPr>
          <p:cNvPr id="3" name="İçerik Yer Tutucusu 2"/>
          <p:cNvSpPr>
            <a:spLocks noGrp="1"/>
          </p:cNvSpPr>
          <p:nvPr>
            <p:ph idx="1"/>
          </p:nvPr>
        </p:nvSpPr>
        <p:spPr>
          <a:xfrm>
            <a:off x="677334" y="2160589"/>
            <a:ext cx="8596668" cy="4697411"/>
          </a:xfrm>
        </p:spPr>
        <p:txBody>
          <a:bodyPr>
            <a:normAutofit/>
          </a:bodyPr>
          <a:lstStyle/>
          <a:p>
            <a:r>
              <a:rPr lang="tr-TR" dirty="0" smtClean="0"/>
              <a:t>Geleneksel değerlendirme sistemi</a:t>
            </a:r>
          </a:p>
          <a:p>
            <a:r>
              <a:rPr lang="tr-TR" dirty="0" smtClean="0"/>
              <a:t>Sınavlarda uyarlamalar yapılması</a:t>
            </a:r>
          </a:p>
          <a:p>
            <a:pPr lvl="1"/>
            <a:r>
              <a:rPr lang="tr-TR" dirty="0" smtClean="0"/>
              <a:t>Sınav süresinde uyarlama yapmak</a:t>
            </a:r>
          </a:p>
          <a:p>
            <a:pPr lvl="1"/>
            <a:r>
              <a:rPr lang="tr-TR" dirty="0" smtClean="0"/>
              <a:t>Sınavdan önce yardım etmek</a:t>
            </a:r>
          </a:p>
          <a:p>
            <a:pPr lvl="1"/>
            <a:r>
              <a:rPr lang="tr-TR" dirty="0" smtClean="0"/>
              <a:t>Sınav sırasında yardım etmek</a:t>
            </a:r>
          </a:p>
          <a:p>
            <a:pPr lvl="1"/>
            <a:r>
              <a:rPr lang="tr-TR" dirty="0" smtClean="0"/>
              <a:t>Motivasyonu artırmak</a:t>
            </a:r>
          </a:p>
          <a:p>
            <a:pPr lvl="1"/>
            <a:r>
              <a:rPr lang="tr-TR" dirty="0" smtClean="0"/>
              <a:t>Sınav ortamını uyarlamak</a:t>
            </a:r>
          </a:p>
          <a:p>
            <a:pPr lvl="1"/>
            <a:r>
              <a:rPr lang="tr-TR" dirty="0" smtClean="0"/>
              <a:t>Sınav yönergelerinde uyarlamalar yapmak</a:t>
            </a:r>
          </a:p>
          <a:p>
            <a:pPr lvl="1"/>
            <a:r>
              <a:rPr lang="tr-TR" dirty="0" smtClean="0"/>
              <a:t>Sınav formatını değiştirmek</a:t>
            </a:r>
          </a:p>
          <a:p>
            <a:pPr lvl="1"/>
            <a:r>
              <a:rPr lang="tr-TR" dirty="0" smtClean="0"/>
              <a:t>Sözlük, hesap makinası, cetvel ve imla kılavuzu gibi yardımcı ders araçlarının kullanımını sağlamak</a:t>
            </a:r>
          </a:p>
          <a:p>
            <a:pPr marL="0" indent="0">
              <a:buNone/>
            </a:pPr>
            <a:endParaRPr lang="tr-TR" dirty="0" smtClean="0"/>
          </a:p>
          <a:p>
            <a:pPr marL="457200" lvl="1" indent="0">
              <a:buNone/>
            </a:pPr>
            <a:endParaRPr lang="tr-TR" dirty="0" smtClean="0"/>
          </a:p>
        </p:txBody>
      </p:sp>
    </p:spTree>
    <p:extLst>
      <p:ext uri="{BB962C8B-B14F-4D97-AF65-F5344CB8AC3E}">
        <p14:creationId xmlns:p14="http://schemas.microsoft.com/office/powerpoint/2010/main" val="15858278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Alternatif Not Verme Sistemleri</a:t>
            </a:r>
          </a:p>
          <a:p>
            <a:pPr lvl="1"/>
            <a:r>
              <a:rPr lang="tr-TR" dirty="0" err="1" smtClean="0"/>
              <a:t>Bep’i</a:t>
            </a:r>
            <a:r>
              <a:rPr lang="tr-TR" dirty="0" smtClean="0"/>
              <a:t> Temel Alan Değerlendirme</a:t>
            </a:r>
          </a:p>
          <a:p>
            <a:pPr lvl="1"/>
            <a:r>
              <a:rPr lang="tr-TR" dirty="0" smtClean="0"/>
              <a:t>Çok Kaynaklı Değerlendirme</a:t>
            </a:r>
          </a:p>
          <a:p>
            <a:pPr lvl="1"/>
            <a:r>
              <a:rPr lang="tr-TR" dirty="0" smtClean="0"/>
              <a:t>Sözleşmeli Değerlendirme</a:t>
            </a:r>
          </a:p>
          <a:p>
            <a:pPr lvl="1"/>
            <a:r>
              <a:rPr lang="tr-TR" dirty="0" smtClean="0"/>
              <a:t>Ölçüt Bağımlı Değerlendirme</a:t>
            </a:r>
          </a:p>
          <a:p>
            <a:pPr lvl="1"/>
            <a:r>
              <a:rPr lang="tr-TR" dirty="0" smtClean="0"/>
              <a:t>Güçlük Düzeyi Temel Alınan Değerlendirme</a:t>
            </a:r>
          </a:p>
          <a:p>
            <a:pPr lvl="1"/>
            <a:r>
              <a:rPr lang="tr-TR" dirty="0" smtClean="0"/>
              <a:t>Kontrol Listeleri İle Değerlendirme</a:t>
            </a:r>
          </a:p>
          <a:p>
            <a:pPr lvl="1"/>
            <a:r>
              <a:rPr lang="tr-TR" dirty="0" err="1" smtClean="0"/>
              <a:t>Portfolyo</a:t>
            </a:r>
            <a:r>
              <a:rPr lang="tr-TR" dirty="0" smtClean="0"/>
              <a:t> Temel Alınarak Yapılan Değerlendirme</a:t>
            </a:r>
          </a:p>
          <a:p>
            <a:pPr lvl="1"/>
            <a:r>
              <a:rPr lang="tr-TR" dirty="0" smtClean="0"/>
              <a:t>Paylaşımcı Değerlendirme</a:t>
            </a:r>
            <a:endParaRPr lang="tr-TR" dirty="0"/>
          </a:p>
        </p:txBody>
      </p:sp>
    </p:spTree>
    <p:extLst>
      <p:ext uri="{BB962C8B-B14F-4D97-AF65-F5344CB8AC3E}">
        <p14:creationId xmlns:p14="http://schemas.microsoft.com/office/powerpoint/2010/main" val="738634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Mezuniyet ve Diploma</a:t>
            </a:r>
            <a:endParaRPr lang="tr-TR" dirty="0"/>
          </a:p>
        </p:txBody>
      </p:sp>
      <p:sp>
        <p:nvSpPr>
          <p:cNvPr id="3" name="İçerik Yer Tutucusu 2"/>
          <p:cNvSpPr>
            <a:spLocks noGrp="1"/>
          </p:cNvSpPr>
          <p:nvPr>
            <p:ph idx="1"/>
          </p:nvPr>
        </p:nvSpPr>
        <p:spPr/>
        <p:txBody>
          <a:bodyPr/>
          <a:lstStyle/>
          <a:p>
            <a:r>
              <a:rPr lang="tr-TR" dirty="0" smtClean="0"/>
              <a:t>Genel Diploma</a:t>
            </a:r>
          </a:p>
          <a:p>
            <a:r>
              <a:rPr lang="tr-TR" dirty="0" smtClean="0"/>
              <a:t>Özel Diploma</a:t>
            </a:r>
          </a:p>
          <a:p>
            <a:r>
              <a:rPr lang="tr-TR" dirty="0" smtClean="0"/>
              <a:t>Katılım Sertifikası</a:t>
            </a:r>
            <a:endParaRPr lang="tr-TR" dirty="0"/>
          </a:p>
        </p:txBody>
      </p:sp>
    </p:spTree>
    <p:extLst>
      <p:ext uri="{BB962C8B-B14F-4D97-AF65-F5344CB8AC3E}">
        <p14:creationId xmlns:p14="http://schemas.microsoft.com/office/powerpoint/2010/main" val="2868908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573 sayılı Özel Eğitimde K.H.K 73 sayılı maddesi</a:t>
            </a:r>
          </a:p>
          <a:p>
            <a:pPr lvl="1" algn="just"/>
            <a:r>
              <a:rPr lang="tr-TR" i="1" dirty="0" smtClean="0">
                <a:solidFill>
                  <a:srgbClr val="FF0000"/>
                </a:solidFill>
              </a:rPr>
              <a:t>Kaynaştırma uygulamalarında eğitimlerini sürdüren öğrenciler devam ettikleri okulun sınıf geçme ve sınav yönetmeliğine göre değerlendirilirler. Ancak bireysel ve gelişim özellikleri dikkate alınarak, sınavlarda gerekli önlemler alınır ve düzenlemeler yapılır. Değerlendirmede, öncelikle bireyselleştirilmiş eğitim programlarındaki hedeflerin gerçekleştirilmesi esas alınır.</a:t>
            </a:r>
          </a:p>
          <a:p>
            <a:pPr marL="800100" lvl="1" indent="-342900">
              <a:buFont typeface="+mj-lt"/>
              <a:buAutoNum type="alphaUcPeriod"/>
            </a:pPr>
            <a:r>
              <a:rPr lang="tr-TR" i="1" dirty="0" smtClean="0">
                <a:solidFill>
                  <a:schemeClr val="tx1"/>
                </a:solidFill>
              </a:rPr>
              <a:t>Heterojen</a:t>
            </a:r>
          </a:p>
          <a:p>
            <a:pPr marL="800100" lvl="1" indent="-342900">
              <a:buFont typeface="+mj-lt"/>
              <a:buAutoNum type="alphaUcPeriod"/>
            </a:pPr>
            <a:r>
              <a:rPr lang="tr-TR" i="1" dirty="0" smtClean="0">
                <a:solidFill>
                  <a:schemeClr val="tx1"/>
                </a:solidFill>
              </a:rPr>
              <a:t>Engellerin derecesi</a:t>
            </a:r>
          </a:p>
          <a:p>
            <a:pPr marL="800100" lvl="1" indent="-342900">
              <a:buFont typeface="+mj-lt"/>
              <a:buAutoNum type="alphaUcPeriod"/>
            </a:pPr>
            <a:r>
              <a:rPr lang="tr-TR" i="1" dirty="0" smtClean="0">
                <a:solidFill>
                  <a:schemeClr val="tx1"/>
                </a:solidFill>
              </a:rPr>
              <a:t>Sınıf müfredatı mı </a:t>
            </a:r>
            <a:r>
              <a:rPr lang="tr-TR" i="1" dirty="0" err="1" smtClean="0">
                <a:solidFill>
                  <a:schemeClr val="tx1"/>
                </a:solidFill>
              </a:rPr>
              <a:t>BEP’’mi</a:t>
            </a:r>
            <a:endParaRPr lang="tr-TR" i="1" dirty="0" smtClean="0">
              <a:solidFill>
                <a:schemeClr val="tx1"/>
              </a:solidFill>
            </a:endParaRPr>
          </a:p>
          <a:p>
            <a:pPr marL="800100" lvl="1" indent="-342900">
              <a:buFont typeface="+mj-lt"/>
              <a:buAutoNum type="alphaUcPeriod"/>
            </a:pPr>
            <a:r>
              <a:rPr lang="tr-TR" i="1" dirty="0" smtClean="0">
                <a:solidFill>
                  <a:schemeClr val="tx1"/>
                </a:solidFill>
              </a:rPr>
              <a:t>Sınıf öğretmeni ve diğer eğitimciler</a:t>
            </a:r>
            <a:endParaRPr lang="tr-TR" i="1" dirty="0">
              <a:solidFill>
                <a:schemeClr val="tx1"/>
              </a:solidFill>
            </a:endParaRPr>
          </a:p>
        </p:txBody>
      </p:sp>
    </p:spTree>
    <p:extLst>
      <p:ext uri="{BB962C8B-B14F-4D97-AF65-F5344CB8AC3E}">
        <p14:creationId xmlns:p14="http://schemas.microsoft.com/office/powerpoint/2010/main" val="4072932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Kaynaştırma Uygulamalarında Başarının Değerlendirilmesi ve Not Verme</a:t>
            </a:r>
            <a:endParaRPr lang="tr-TR" dirty="0"/>
          </a:p>
        </p:txBody>
      </p:sp>
      <p:sp>
        <p:nvSpPr>
          <p:cNvPr id="3" name="İçerik Yer Tutucusu 2"/>
          <p:cNvSpPr>
            <a:spLocks noGrp="1"/>
          </p:cNvSpPr>
          <p:nvPr>
            <p:ph idx="1"/>
          </p:nvPr>
        </p:nvSpPr>
        <p:spPr/>
        <p:txBody>
          <a:bodyPr/>
          <a:lstStyle/>
          <a:p>
            <a:r>
              <a:rPr lang="tr-TR" dirty="0" smtClean="0"/>
              <a:t>Genel eğitim okullarındaki değerlendirme sistemleri engelli öğrencilerin gereksinimlerini karşılamak için gerekli bireyselleştirmeyi yapmada yetersiz kalmaktadır.</a:t>
            </a:r>
          </a:p>
          <a:p>
            <a:r>
              <a:rPr lang="tr-TR" dirty="0" smtClean="0"/>
              <a:t>Kaynaştırma öğrencileri genellikle düşük not almakta ve başarısız olmaktadır.</a:t>
            </a:r>
          </a:p>
          <a:p>
            <a:r>
              <a:rPr lang="tr-TR" dirty="0" smtClean="0"/>
              <a:t>Sınıf öğretmenleri ve özel eğitim öğretmenleri işbirliği içinde gerekli sistemi uyarlama konusunda yetersiz kalmaktadır.</a:t>
            </a:r>
          </a:p>
          <a:p>
            <a:r>
              <a:rPr lang="tr-TR" dirty="0" smtClean="0"/>
              <a:t>Bu sebeple birçok öğrenci gerçek performanslarını yansıtmayan notlar almaktadır.</a:t>
            </a:r>
          </a:p>
          <a:p>
            <a:r>
              <a:rPr lang="tr-TR" dirty="0" smtClean="0"/>
              <a:t>Ülkemiz için durum çok karışık</a:t>
            </a:r>
            <a:endParaRPr lang="tr-TR" dirty="0"/>
          </a:p>
        </p:txBody>
      </p:sp>
    </p:spTree>
    <p:extLst>
      <p:ext uri="{BB962C8B-B14F-4D97-AF65-F5344CB8AC3E}">
        <p14:creationId xmlns:p14="http://schemas.microsoft.com/office/powerpoint/2010/main" val="2707342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Neden not veririz?</a:t>
            </a:r>
            <a:endParaRPr lang="tr-TR" dirty="0"/>
          </a:p>
        </p:txBody>
      </p:sp>
      <p:sp>
        <p:nvSpPr>
          <p:cNvPr id="3" name="İçerik Yer Tutucusu 2"/>
          <p:cNvSpPr>
            <a:spLocks noGrp="1"/>
          </p:cNvSpPr>
          <p:nvPr>
            <p:ph idx="1"/>
          </p:nvPr>
        </p:nvSpPr>
        <p:spPr/>
        <p:txBody>
          <a:bodyPr/>
          <a:lstStyle/>
          <a:p>
            <a:r>
              <a:rPr lang="tr-TR" dirty="0" smtClean="0"/>
              <a:t>Programın amaçlarına ilişkin başarıyı değerlendirmek</a:t>
            </a:r>
          </a:p>
          <a:p>
            <a:r>
              <a:rPr lang="tr-TR" dirty="0" smtClean="0"/>
              <a:t>Öğrenmede belli zaman dilimindeki başarıyı değerlendirmek</a:t>
            </a:r>
          </a:p>
          <a:p>
            <a:r>
              <a:rPr lang="tr-TR" dirty="0" smtClean="0"/>
              <a:t>Öğrencinin öğrenme sürecinde ortaya koyduğu çabayı değerlendirmek</a:t>
            </a:r>
          </a:p>
          <a:p>
            <a:r>
              <a:rPr lang="tr-TR" dirty="0" smtClean="0"/>
              <a:t>Öğrencilerin güçlü zayıf yönlerini belirlemek, grup oluşturmak</a:t>
            </a:r>
          </a:p>
          <a:p>
            <a:r>
              <a:rPr lang="tr-TR" dirty="0" smtClean="0"/>
              <a:t>Programın etkililiğini değerlendirmek</a:t>
            </a:r>
          </a:p>
          <a:p>
            <a:r>
              <a:rPr lang="tr-TR" dirty="0" smtClean="0"/>
              <a:t>Öğrenciye ve aileye gelişme ve başarıya ilişkin geri bildirim vermek</a:t>
            </a:r>
          </a:p>
          <a:p>
            <a:r>
              <a:rPr lang="tr-TR" dirty="0" smtClean="0"/>
              <a:t>Öğrencinin yerleştirilmesinde kullanmak</a:t>
            </a:r>
          </a:p>
          <a:p>
            <a:r>
              <a:rPr lang="tr-TR" dirty="0" smtClean="0"/>
              <a:t>Üst programlar geçiş veya takdir ve teşekkür için dereceleme yapabilmek</a:t>
            </a:r>
            <a:endParaRPr lang="tr-TR" dirty="0"/>
          </a:p>
        </p:txBody>
      </p:sp>
    </p:spTree>
    <p:extLst>
      <p:ext uri="{BB962C8B-B14F-4D97-AF65-F5344CB8AC3E}">
        <p14:creationId xmlns:p14="http://schemas.microsoft.com/office/powerpoint/2010/main" val="813454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Kaynaştırma Uygulamalarına Devam Eden Öğrencilerin Özellikleri</a:t>
            </a:r>
            <a:endParaRPr lang="tr-TR" dirty="0"/>
          </a:p>
        </p:txBody>
      </p:sp>
      <p:sp>
        <p:nvSpPr>
          <p:cNvPr id="3" name="İçerik Yer Tutucusu 2"/>
          <p:cNvSpPr>
            <a:spLocks noGrp="1"/>
          </p:cNvSpPr>
          <p:nvPr>
            <p:ph idx="1"/>
          </p:nvPr>
        </p:nvSpPr>
        <p:spPr/>
        <p:txBody>
          <a:bodyPr/>
          <a:lstStyle/>
          <a:p>
            <a:r>
              <a:rPr lang="tr-TR" dirty="0" smtClean="0"/>
              <a:t>Hafif derecede yetersizlikleri olanlar</a:t>
            </a:r>
          </a:p>
          <a:p>
            <a:pPr lvl="1"/>
            <a:r>
              <a:rPr lang="tr-TR" dirty="0" smtClean="0"/>
              <a:t>Müfredatı takip edebilen öğrencilerdir.</a:t>
            </a:r>
          </a:p>
          <a:p>
            <a:pPr lvl="1"/>
            <a:r>
              <a:rPr lang="tr-TR" dirty="0" smtClean="0"/>
              <a:t>Az gören </a:t>
            </a:r>
            <a:r>
              <a:rPr lang="tr-TR" dirty="0" smtClean="0"/>
              <a:t>veya </a:t>
            </a:r>
            <a:r>
              <a:rPr lang="tr-TR" dirty="0" smtClean="0"/>
              <a:t>görme </a:t>
            </a:r>
            <a:r>
              <a:rPr lang="tr-TR" dirty="0" smtClean="0"/>
              <a:t>engelli </a:t>
            </a:r>
            <a:r>
              <a:rPr lang="tr-TR" dirty="0" smtClean="0"/>
              <a:t>olan</a:t>
            </a:r>
          </a:p>
          <a:p>
            <a:pPr lvl="1"/>
            <a:r>
              <a:rPr lang="tr-TR" dirty="0" smtClean="0"/>
              <a:t>Yazım hatası yapan</a:t>
            </a:r>
          </a:p>
          <a:p>
            <a:pPr lvl="1"/>
            <a:r>
              <a:rPr lang="tr-TR" dirty="0" smtClean="0"/>
              <a:t>Okuyamayan/okuduğunu anlayamayan fakat sözlü sınavlarda başarılı olan</a:t>
            </a:r>
          </a:p>
          <a:p>
            <a:pPr lvl="1"/>
            <a:r>
              <a:rPr lang="tr-TR" dirty="0"/>
              <a:t>S</a:t>
            </a:r>
            <a:r>
              <a:rPr lang="tr-TR" dirty="0" smtClean="0"/>
              <a:t>ınavda </a:t>
            </a:r>
            <a:r>
              <a:rPr lang="tr-TR" dirty="0"/>
              <a:t>ne yapması gerektiğini </a:t>
            </a:r>
            <a:r>
              <a:rPr lang="tr-TR" dirty="0" smtClean="0"/>
              <a:t>bilmeyen fakat akranları ile aynı bilişsel düzeye sahip otistik öğrenci</a:t>
            </a:r>
          </a:p>
          <a:p>
            <a:pPr lvl="1"/>
            <a:endParaRPr lang="tr-TR" dirty="0"/>
          </a:p>
        </p:txBody>
      </p:sp>
    </p:spTree>
    <p:extLst>
      <p:ext uri="{BB962C8B-B14F-4D97-AF65-F5344CB8AC3E}">
        <p14:creationId xmlns:p14="http://schemas.microsoft.com/office/powerpoint/2010/main" val="713183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Ağır Derecede Yetersizlikleri Olan Öğrenciler</a:t>
            </a:r>
          </a:p>
          <a:p>
            <a:pPr lvl="1"/>
            <a:r>
              <a:rPr lang="tr-TR" dirty="0" smtClean="0"/>
              <a:t>Öğrenmede akranlarından belirgin derecede farklılıkları olan öğrenciler</a:t>
            </a:r>
          </a:p>
          <a:p>
            <a:pPr lvl="1"/>
            <a:r>
              <a:rPr lang="tr-TR" dirty="0" smtClean="0"/>
              <a:t>Bu öğrenciler için asıl hedef müfredata paralel olarak hazırlanan BEP hedeflerine ulaşılmasıdır.</a:t>
            </a:r>
          </a:p>
          <a:p>
            <a:pPr lvl="1"/>
            <a:r>
              <a:rPr lang="tr-TR" dirty="0" smtClean="0"/>
              <a:t>Değerlendirme yapılırken normal gelişim gösteren öğrencilere </a:t>
            </a:r>
            <a:r>
              <a:rPr lang="tr-TR" dirty="0" smtClean="0"/>
              <a:t>uygulanan </a:t>
            </a:r>
            <a:r>
              <a:rPr lang="tr-TR" dirty="0" smtClean="0"/>
              <a:t>değerlendirme uygun olmayacaktır.</a:t>
            </a:r>
            <a:endParaRPr lang="tr-TR" dirty="0"/>
          </a:p>
        </p:txBody>
      </p:sp>
    </p:spTree>
    <p:extLst>
      <p:ext uri="{BB962C8B-B14F-4D97-AF65-F5344CB8AC3E}">
        <p14:creationId xmlns:p14="http://schemas.microsoft.com/office/powerpoint/2010/main" val="705504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Üstün Zihinsel Becerilere Sahip Öğrenciler</a:t>
            </a:r>
          </a:p>
          <a:p>
            <a:pPr lvl="1"/>
            <a:r>
              <a:rPr lang="tr-TR" dirty="0" smtClean="0"/>
              <a:t>Bilişsel olarak akranlarından daha iyi bilişsel becerilere sahip gruptur.</a:t>
            </a:r>
          </a:p>
          <a:p>
            <a:pPr lvl="1"/>
            <a:r>
              <a:rPr lang="tr-TR" dirty="0" smtClean="0"/>
              <a:t>Değerlendirmeleri yapılırken performanslarını daha iyi yansıtacak değerlendirme tekniklerinin kullanılması önemlidir.</a:t>
            </a:r>
          </a:p>
          <a:p>
            <a:pPr lvl="1"/>
            <a:r>
              <a:rPr lang="tr-TR" dirty="0" smtClean="0"/>
              <a:t>Hem değerlendirmede hem de öğretimde uyarlama ve düzenlemelere gidilmezse süreçte kayıp öğrencilere dönüşebilirler.</a:t>
            </a:r>
            <a:endParaRPr lang="tr-TR" dirty="0"/>
          </a:p>
        </p:txBody>
      </p:sp>
    </p:spTree>
    <p:extLst>
      <p:ext uri="{BB962C8B-B14F-4D97-AF65-F5344CB8AC3E}">
        <p14:creationId xmlns:p14="http://schemas.microsoft.com/office/powerpoint/2010/main" val="878000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Özel </a:t>
            </a:r>
            <a:r>
              <a:rPr lang="tr-TR" dirty="0" err="1"/>
              <a:t>G</a:t>
            </a:r>
            <a:r>
              <a:rPr lang="tr-TR" dirty="0" err="1" smtClean="0"/>
              <a:t>ereksinimli</a:t>
            </a:r>
            <a:r>
              <a:rPr lang="tr-TR" dirty="0" smtClean="0"/>
              <a:t> Öğrencilerin Sınavlarda Karşılaştıkları Güçlükler</a:t>
            </a:r>
            <a:endParaRPr lang="tr-TR" dirty="0"/>
          </a:p>
        </p:txBody>
      </p:sp>
      <p:sp>
        <p:nvSpPr>
          <p:cNvPr id="3" name="İçerik Yer Tutucusu 2"/>
          <p:cNvSpPr>
            <a:spLocks noGrp="1"/>
          </p:cNvSpPr>
          <p:nvPr>
            <p:ph idx="1"/>
          </p:nvPr>
        </p:nvSpPr>
        <p:spPr/>
        <p:txBody>
          <a:bodyPr/>
          <a:lstStyle/>
          <a:p>
            <a:r>
              <a:rPr lang="tr-TR" dirty="0" smtClean="0">
                <a:solidFill>
                  <a:srgbClr val="FF0000"/>
                </a:solidFill>
              </a:rPr>
              <a:t>Anlamada Güçlük: </a:t>
            </a:r>
            <a:r>
              <a:rPr lang="tr-TR" dirty="0" smtClean="0">
                <a:solidFill>
                  <a:schemeClr val="tx1"/>
                </a:solidFill>
              </a:rPr>
              <a:t>Sınavlarda söylenenleri veya okunanları anlamada güçlüklerinin olmasıdır.</a:t>
            </a:r>
          </a:p>
          <a:p>
            <a:r>
              <a:rPr lang="tr-TR" dirty="0" smtClean="0">
                <a:solidFill>
                  <a:srgbClr val="FF0000"/>
                </a:solidFill>
              </a:rPr>
              <a:t>İşitsel ve Görsel Algı Problemleri</a:t>
            </a:r>
            <a:r>
              <a:rPr lang="tr-TR" u="sng" dirty="0" smtClean="0">
                <a:solidFill>
                  <a:srgbClr val="FF0000"/>
                </a:solidFill>
              </a:rPr>
              <a:t>:</a:t>
            </a:r>
            <a:r>
              <a:rPr lang="tr-TR" u="sng" dirty="0" smtClean="0">
                <a:solidFill>
                  <a:schemeClr val="tx1"/>
                </a:solidFill>
              </a:rPr>
              <a:t> İşitsel algı problemi </a:t>
            </a:r>
            <a:r>
              <a:rPr lang="tr-TR" dirty="0" smtClean="0">
                <a:solidFill>
                  <a:schemeClr val="tx1"/>
                </a:solidFill>
              </a:rPr>
              <a:t>yaşayan öğrenciler sınıf içerisindeki gürültü sebebiyle söylenen açıklamaları anlamada, dikte şeklinde yapılan çalışmalarda veya değerlendirmelerde başarısız olurlar</a:t>
            </a:r>
          </a:p>
          <a:p>
            <a:pPr marL="0" indent="0">
              <a:buNone/>
            </a:pPr>
            <a:r>
              <a:rPr lang="tr-TR" dirty="0">
                <a:solidFill>
                  <a:schemeClr val="tx1"/>
                </a:solidFill>
              </a:rPr>
              <a:t>	</a:t>
            </a:r>
            <a:r>
              <a:rPr lang="tr-TR" u="sng" dirty="0" smtClean="0">
                <a:solidFill>
                  <a:schemeClr val="tx1"/>
                </a:solidFill>
              </a:rPr>
              <a:t>Görsel Algı </a:t>
            </a:r>
            <a:r>
              <a:rPr lang="tr-TR" dirty="0" smtClean="0">
                <a:solidFill>
                  <a:schemeClr val="tx1"/>
                </a:solidFill>
              </a:rPr>
              <a:t>problemi yaşan öğrenciler gördüklerini algılamada problem 	yaşarlar. Bu da tahtadan deftere yazı geçirme, hatalı sözcük yazımı, satırları 	takip etme gibi sorunlar yaşamlarına sebep olur. Çoktan seçmeli, boşluk 	doldurma, eşleştirme ve cümle tamamlamada güçlük yaşayabilirler.</a:t>
            </a:r>
          </a:p>
          <a:p>
            <a:endParaRPr lang="tr-TR" dirty="0">
              <a:solidFill>
                <a:srgbClr val="FF0000"/>
              </a:solidFill>
            </a:endParaRPr>
          </a:p>
        </p:txBody>
      </p:sp>
    </p:spTree>
    <p:extLst>
      <p:ext uri="{BB962C8B-B14F-4D97-AF65-F5344CB8AC3E}">
        <p14:creationId xmlns:p14="http://schemas.microsoft.com/office/powerpoint/2010/main" val="12850437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solidFill>
                  <a:srgbClr val="FF0000"/>
                </a:solidFill>
              </a:rPr>
              <a:t>Sınav Sürelerinin Yetersizliği: </a:t>
            </a:r>
            <a:r>
              <a:rPr lang="tr-TR" dirty="0" smtClean="0">
                <a:solidFill>
                  <a:schemeClr val="tx1"/>
                </a:solidFill>
              </a:rPr>
              <a:t>Yetersizliği bulunan kaynaştırma öğrencisi için sınav sürelerinde uyarlamaya gidilmesi önemlidir. Dikkatleri kolay dağılabilir, tepki süreleri yavaş olabilir. Bu sebeplerden dolayı ekstra süre verilmesi değerlendirmenin etkililiğini artıracaktır.</a:t>
            </a:r>
          </a:p>
          <a:p>
            <a:pPr marL="0" indent="0">
              <a:buNone/>
            </a:pPr>
            <a:endParaRPr lang="tr-TR" dirty="0" smtClean="0">
              <a:solidFill>
                <a:srgbClr val="FF0000"/>
              </a:solidFill>
            </a:endParaRPr>
          </a:p>
          <a:p>
            <a:r>
              <a:rPr lang="tr-TR" dirty="0" smtClean="0">
                <a:solidFill>
                  <a:srgbClr val="FF0000"/>
                </a:solidFill>
              </a:rPr>
              <a:t>Kaygı: </a:t>
            </a:r>
            <a:r>
              <a:rPr lang="tr-TR" dirty="0" smtClean="0">
                <a:solidFill>
                  <a:schemeClr val="tx1"/>
                </a:solidFill>
              </a:rPr>
              <a:t>Başarılı bir performansı etkileyen en önemli değişkenlerden bir tanesidir. Öğretmenler öğrenci kaygılarını azaltmak için 3 soruyu kendilerine sormalıdır;</a:t>
            </a:r>
          </a:p>
          <a:p>
            <a:pPr marL="800100" lvl="1" indent="-342900">
              <a:buFont typeface="+mj-lt"/>
              <a:buAutoNum type="arabicPeriod"/>
            </a:pPr>
            <a:r>
              <a:rPr lang="tr-TR" i="1" dirty="0" smtClean="0">
                <a:solidFill>
                  <a:schemeClr val="tx1"/>
                </a:solidFill>
              </a:rPr>
              <a:t>Sınavlarda, çocuğun var olan yetersizliğinin etkisini azaltmak için ne tür uyarlamalar yapmamız gerekmektedir?</a:t>
            </a:r>
          </a:p>
          <a:p>
            <a:pPr marL="800100" lvl="1" indent="-342900">
              <a:buFont typeface="+mj-lt"/>
              <a:buAutoNum type="arabicPeriod"/>
            </a:pPr>
            <a:r>
              <a:rPr lang="tr-TR" i="1" dirty="0" smtClean="0">
                <a:solidFill>
                  <a:schemeClr val="tx1"/>
                </a:solidFill>
              </a:rPr>
              <a:t>Öğrencinin sınava dahil edilen konuları/becerileri öğrenebilmek için yeterli zamanı oldu mu?</a:t>
            </a:r>
          </a:p>
          <a:p>
            <a:pPr marL="800100" lvl="1" indent="-342900">
              <a:buFont typeface="+mj-lt"/>
              <a:buAutoNum type="arabicPeriod"/>
            </a:pPr>
            <a:r>
              <a:rPr lang="tr-TR" i="1" dirty="0" smtClean="0">
                <a:solidFill>
                  <a:schemeClr val="tx1"/>
                </a:solidFill>
              </a:rPr>
              <a:t>Öğrencilerin sınav becerileri var mı? Yeterli mi?</a:t>
            </a:r>
          </a:p>
          <a:p>
            <a:pPr marL="457200" lvl="1" indent="0">
              <a:buNone/>
            </a:pPr>
            <a:endParaRPr lang="tr-TR" dirty="0" smtClean="0">
              <a:solidFill>
                <a:schemeClr val="tx1"/>
              </a:solidFill>
            </a:endParaRPr>
          </a:p>
        </p:txBody>
      </p:sp>
    </p:spTree>
    <p:extLst>
      <p:ext uri="{BB962C8B-B14F-4D97-AF65-F5344CB8AC3E}">
        <p14:creationId xmlns:p14="http://schemas.microsoft.com/office/powerpoint/2010/main" val="1934864821"/>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146</TotalTime>
  <Words>533</Words>
  <Application>Microsoft Office PowerPoint</Application>
  <PresentationFormat>Geniş ekran</PresentationFormat>
  <Paragraphs>71</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Trebuchet MS</vt:lpstr>
      <vt:lpstr>Wingdings 3</vt:lpstr>
      <vt:lpstr>Yüzeyler</vt:lpstr>
      <vt:lpstr>NOT VERME VE MEZUNİYET</vt:lpstr>
      <vt:lpstr>PowerPoint Sunusu</vt:lpstr>
      <vt:lpstr>Kaynaştırma Uygulamalarında Başarının Değerlendirilmesi ve Not Verme</vt:lpstr>
      <vt:lpstr>Neden not veririz?</vt:lpstr>
      <vt:lpstr>Kaynaştırma Uygulamalarına Devam Eden Öğrencilerin Özellikleri</vt:lpstr>
      <vt:lpstr>PowerPoint Sunusu</vt:lpstr>
      <vt:lpstr>PowerPoint Sunusu</vt:lpstr>
      <vt:lpstr>Özel Gereksinimli Öğrencilerin Sınavlarda Karşılaştıkları Güçlükler</vt:lpstr>
      <vt:lpstr>PowerPoint Sunusu</vt:lpstr>
      <vt:lpstr>Değerlendirme Sistemi</vt:lpstr>
      <vt:lpstr>PowerPoint Sunusu</vt:lpstr>
      <vt:lpstr>Mezuniyet ve Diploma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VERME VE MEZUNİYET</dc:title>
  <dc:creator>resat alatli</dc:creator>
  <cp:lastModifiedBy>resat alatli</cp:lastModifiedBy>
  <cp:revision>15</cp:revision>
  <dcterms:created xsi:type="dcterms:W3CDTF">2017-04-25T10:02:22Z</dcterms:created>
  <dcterms:modified xsi:type="dcterms:W3CDTF">2017-04-26T09:17:49Z</dcterms:modified>
</cp:coreProperties>
</file>