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37"/>
  </p:handoutMasterIdLst>
  <p:sldIdLst>
    <p:sldId id="256" r:id="rId2"/>
    <p:sldId id="275" r:id="rId3"/>
    <p:sldId id="310" r:id="rId4"/>
    <p:sldId id="265" r:id="rId5"/>
    <p:sldId id="267" r:id="rId6"/>
    <p:sldId id="268" r:id="rId7"/>
    <p:sldId id="291" r:id="rId8"/>
    <p:sldId id="269" r:id="rId9"/>
    <p:sldId id="293" r:id="rId10"/>
    <p:sldId id="295" r:id="rId11"/>
    <p:sldId id="294" r:id="rId12"/>
    <p:sldId id="292" r:id="rId13"/>
    <p:sldId id="297" r:id="rId14"/>
    <p:sldId id="271" r:id="rId15"/>
    <p:sldId id="276" r:id="rId16"/>
    <p:sldId id="277" r:id="rId17"/>
    <p:sldId id="278" r:id="rId18"/>
    <p:sldId id="289" r:id="rId19"/>
    <p:sldId id="288" r:id="rId20"/>
    <p:sldId id="299" r:id="rId21"/>
    <p:sldId id="272" r:id="rId22"/>
    <p:sldId id="287" r:id="rId23"/>
    <p:sldId id="300" r:id="rId24"/>
    <p:sldId id="302" r:id="rId25"/>
    <p:sldId id="305" r:id="rId26"/>
    <p:sldId id="303" r:id="rId27"/>
    <p:sldId id="307" r:id="rId28"/>
    <p:sldId id="306" r:id="rId29"/>
    <p:sldId id="304" r:id="rId30"/>
    <p:sldId id="308" r:id="rId31"/>
    <p:sldId id="309" r:id="rId32"/>
    <p:sldId id="296" r:id="rId33"/>
    <p:sldId id="290" r:id="rId34"/>
    <p:sldId id="301" r:id="rId35"/>
    <p:sldId id="312" r:id="rId3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E9BA-507C-4537-AFBF-1C9C2CA306A7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BFF55-2769-43E5-B628-ECE7FA087D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6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59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2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7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8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4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2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3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3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6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7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081975"/>
            <a:ext cx="11687504" cy="1113170"/>
          </a:xfrm>
        </p:spPr>
        <p:txBody>
          <a:bodyPr>
            <a:noAutofit/>
          </a:bodyPr>
          <a:lstStyle/>
          <a:p>
            <a:r>
              <a:rPr lang="tr-TR" sz="6000" dirty="0" err="1" smtClean="0">
                <a:solidFill>
                  <a:srgbClr val="FF0000"/>
                </a:solidFill>
              </a:rPr>
              <a:t>Mılk</a:t>
            </a:r>
            <a:r>
              <a:rPr lang="tr-TR" sz="6000" dirty="0" smtClean="0">
                <a:solidFill>
                  <a:srgbClr val="FF0000"/>
                </a:solidFill>
              </a:rPr>
              <a:t> </a:t>
            </a:r>
            <a:r>
              <a:rPr lang="tr-TR" sz="6000" dirty="0" err="1" smtClean="0">
                <a:solidFill>
                  <a:srgbClr val="FF0000"/>
                </a:solidFill>
              </a:rPr>
              <a:t>hygıene</a:t>
            </a:r>
            <a:r>
              <a:rPr lang="tr-TR" sz="6000" dirty="0" smtClean="0">
                <a:solidFill>
                  <a:srgbClr val="FF0000"/>
                </a:solidFill>
              </a:rPr>
              <a:t> </a:t>
            </a:r>
            <a:r>
              <a:rPr lang="tr-TR" sz="6000" dirty="0" smtClean="0">
                <a:solidFill>
                  <a:srgbClr val="FF0000"/>
                </a:solidFill>
              </a:rPr>
              <a:t/>
            </a:r>
            <a:br>
              <a:rPr lang="tr-TR" sz="6000" dirty="0" smtClean="0">
                <a:solidFill>
                  <a:srgbClr val="FF0000"/>
                </a:solidFill>
              </a:rPr>
            </a:br>
            <a:r>
              <a:rPr lang="tr-TR" sz="6000" cap="none" dirty="0" err="1" smtClean="0">
                <a:solidFill>
                  <a:srgbClr val="FF0000"/>
                </a:solidFill>
              </a:rPr>
              <a:t>and</a:t>
            </a:r>
            <a:r>
              <a:rPr lang="tr-TR" sz="6000" cap="none" dirty="0" smtClean="0">
                <a:solidFill>
                  <a:srgbClr val="FF0000"/>
                </a:solidFill>
              </a:rPr>
              <a:t> </a:t>
            </a:r>
            <a:r>
              <a:rPr lang="tr-TR" sz="6000" dirty="0" err="1" smtClean="0">
                <a:solidFill>
                  <a:srgbClr val="FF0000"/>
                </a:solidFill>
              </a:rPr>
              <a:t>technology</a:t>
            </a:r>
            <a:endParaRPr lang="tr-TR" sz="60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94251" y="3553605"/>
            <a:ext cx="6899002" cy="106417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Res. Assist, DVM Bahar ONARAN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Ankara University, Faculty of Veterinary Medicine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Department of Food Hygiene and Technology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304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lut Belirtme Çizgisi 6"/>
          <p:cNvSpPr/>
          <p:nvPr/>
        </p:nvSpPr>
        <p:spPr>
          <a:xfrm>
            <a:off x="765202" y="1883331"/>
            <a:ext cx="2743542" cy="2869422"/>
          </a:xfrm>
          <a:prstGeom prst="cloudCallout">
            <a:avLst>
              <a:gd name="adj1" fmla="val 72921"/>
              <a:gd name="adj2" fmla="val 713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ulut Belirtme Çizgisi 4"/>
          <p:cNvSpPr/>
          <p:nvPr/>
        </p:nvSpPr>
        <p:spPr>
          <a:xfrm>
            <a:off x="6499723" y="580599"/>
            <a:ext cx="4090940" cy="3036058"/>
          </a:xfrm>
          <a:prstGeom prst="cloudCallout">
            <a:avLst>
              <a:gd name="adj1" fmla="val -107858"/>
              <a:gd name="adj2" fmla="val -238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8059" y="464918"/>
            <a:ext cx="3317983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lıpıds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146072" y="3963046"/>
            <a:ext cx="5678412" cy="1831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smtClean="0">
                <a:sym typeface="Wingdings" panose="05000000000000000000" pitchFamily="2" charset="2"/>
              </a:rPr>
              <a:t>A, D, E, K </a:t>
            </a:r>
            <a:r>
              <a:rPr lang="tr-TR" sz="2800" cap="none" dirty="0" err="1" smtClean="0">
                <a:sym typeface="Wingdings" panose="05000000000000000000" pitchFamily="2" charset="2"/>
              </a:rPr>
              <a:t>Vitamins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High Beta-</a:t>
            </a:r>
            <a:r>
              <a:rPr lang="tr-TR" sz="2800" cap="none" dirty="0" err="1" smtClean="0">
                <a:sym typeface="Wingdings" panose="05000000000000000000" pitchFamily="2" charset="2"/>
              </a:rPr>
              <a:t>carotene</a:t>
            </a:r>
            <a:r>
              <a:rPr lang="tr-TR" sz="2800" cap="none" dirty="0" smtClean="0">
                <a:sym typeface="Wingdings" panose="05000000000000000000" pitchFamily="2" charset="2"/>
              </a:rPr>
              <a:t> (</a:t>
            </a:r>
            <a:r>
              <a:rPr lang="tr-TR" sz="2800" cap="none" dirty="0" err="1" smtClean="0">
                <a:sym typeface="Wingdings" panose="05000000000000000000" pitchFamily="2" charset="2"/>
              </a:rPr>
              <a:t>Vit</a:t>
            </a:r>
            <a:r>
              <a:rPr lang="tr-TR" sz="2800" cap="none" dirty="0" smtClean="0">
                <a:sym typeface="Wingdings" panose="05000000000000000000" pitchFamily="2" charset="2"/>
              </a:rPr>
              <a:t> A), </a:t>
            </a: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Low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Vit</a:t>
            </a:r>
            <a:r>
              <a:rPr lang="tr-TR" sz="2800" cap="none" dirty="0" smtClean="0">
                <a:sym typeface="Wingdings" panose="05000000000000000000" pitchFamily="2" charset="2"/>
              </a:rPr>
              <a:t> D</a:t>
            </a:r>
          </a:p>
          <a:p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6664814" y="1337533"/>
            <a:ext cx="3693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ym typeface="Wingdings" panose="05000000000000000000" pitchFamily="2" charset="2"/>
              </a:rPr>
              <a:t>98 % </a:t>
            </a:r>
            <a:r>
              <a:rPr lang="tr-TR" sz="2800" dirty="0" err="1">
                <a:sym typeface="Wingdings" panose="05000000000000000000" pitchFamily="2" charset="2"/>
              </a:rPr>
              <a:t>Triglycerides</a:t>
            </a:r>
            <a:endParaRPr lang="tr-TR" sz="2800" dirty="0">
              <a:sym typeface="Wingdings" panose="05000000000000000000" pitchFamily="2" charset="2"/>
            </a:endParaRPr>
          </a:p>
          <a:p>
            <a:pPr algn="ctr"/>
            <a:r>
              <a:rPr lang="tr-TR" sz="2800" dirty="0">
                <a:sym typeface="Wingdings" panose="05000000000000000000" pitchFamily="2" charset="2"/>
              </a:rPr>
              <a:t>0,2-1 % </a:t>
            </a:r>
            <a:r>
              <a:rPr lang="tr-TR" sz="2800" dirty="0" err="1">
                <a:sym typeface="Wingdings" panose="05000000000000000000" pitchFamily="2" charset="2"/>
              </a:rPr>
              <a:t>Phospholipids</a:t>
            </a:r>
            <a:endParaRPr lang="tr-TR" sz="2800" dirty="0">
              <a:sym typeface="Wingdings" panose="05000000000000000000" pitchFamily="2" charset="2"/>
            </a:endParaRPr>
          </a:p>
          <a:p>
            <a:pPr algn="ctr"/>
            <a:r>
              <a:rPr lang="tr-TR" sz="2800" dirty="0">
                <a:sym typeface="Wingdings" panose="05000000000000000000" pitchFamily="2" charset="2"/>
              </a:rPr>
              <a:t>0,2-0,4 % </a:t>
            </a:r>
            <a:r>
              <a:rPr lang="tr-TR" sz="2800" dirty="0" err="1" smtClean="0">
                <a:sym typeface="Wingdings" panose="05000000000000000000" pitchFamily="2" charset="2"/>
              </a:rPr>
              <a:t>Sterols</a:t>
            </a:r>
            <a:endParaRPr lang="tr-TR" sz="2800" dirty="0">
              <a:sym typeface="Wingdings" panose="05000000000000000000" pitchFamily="2" charset="2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95" y="2261621"/>
            <a:ext cx="1186956" cy="21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lut Belirtme Çizgisi 8"/>
          <p:cNvSpPr/>
          <p:nvPr/>
        </p:nvSpPr>
        <p:spPr>
          <a:xfrm>
            <a:off x="545910" y="3807725"/>
            <a:ext cx="4544705" cy="2895918"/>
          </a:xfrm>
          <a:prstGeom prst="cloudCallout">
            <a:avLst>
              <a:gd name="adj1" fmla="val 84016"/>
              <a:gd name="adj2" fmla="val -87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ulut Belirtme Çizgisi 5"/>
          <p:cNvSpPr/>
          <p:nvPr/>
        </p:nvSpPr>
        <p:spPr>
          <a:xfrm>
            <a:off x="7841512" y="852435"/>
            <a:ext cx="3923414" cy="2549984"/>
          </a:xfrm>
          <a:prstGeom prst="cloudCallout">
            <a:avLst>
              <a:gd name="adj1" fmla="val -64125"/>
              <a:gd name="adj2" fmla="val 478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71958" y="1825944"/>
            <a:ext cx="7030753" cy="1754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MILK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contains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more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than</a:t>
            </a:r>
            <a:r>
              <a:rPr lang="tr-TR" sz="2800" cap="none" dirty="0" smtClean="0">
                <a:sym typeface="Wingdings" panose="05000000000000000000" pitchFamily="2" charset="2"/>
              </a:rPr>
              <a:t> 400 </a:t>
            </a:r>
            <a:r>
              <a:rPr lang="tr-TR" sz="2800" cap="none" dirty="0" err="1" smtClean="0">
                <a:sym typeface="Wingdings" panose="05000000000000000000" pitchFamily="2" charset="2"/>
              </a:rPr>
              <a:t>fatty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acids</a:t>
            </a:r>
            <a:r>
              <a:rPr lang="tr-TR" sz="2800" cap="none" dirty="0" smtClean="0">
                <a:sym typeface="Wingdings" panose="05000000000000000000" pitchFamily="2" charset="2"/>
              </a:rPr>
              <a:t>…</a:t>
            </a:r>
          </a:p>
          <a:p>
            <a:endParaRPr lang="tr-TR" sz="2800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cap="none" dirty="0" err="1" smtClean="0"/>
              <a:t>Predominantly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found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fatty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acids</a:t>
            </a:r>
            <a:r>
              <a:rPr lang="tr-TR" sz="2800" cap="none" dirty="0" smtClean="0"/>
              <a:t> in </a:t>
            </a:r>
            <a:r>
              <a:rPr lang="tr-TR" sz="2800" cap="none" dirty="0" err="1" smtClean="0"/>
              <a:t>bovine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milk</a:t>
            </a:r>
            <a:r>
              <a:rPr lang="tr-TR" sz="2800" cap="none" dirty="0" smtClean="0"/>
              <a:t>;</a:t>
            </a:r>
          </a:p>
          <a:p>
            <a:pPr marL="0" indent="0">
              <a:buNone/>
            </a:pPr>
            <a:endParaRPr lang="tr-TR" sz="2400" cap="none" dirty="0"/>
          </a:p>
          <a:p>
            <a:pPr marL="0" indent="0">
              <a:buNone/>
            </a:pPr>
            <a:endParaRPr lang="tr-TR" sz="2400" cap="none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8648978" y="1248612"/>
            <a:ext cx="22910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err="1"/>
              <a:t>myristic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/>
              <a:t>palmitic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/>
              <a:t>stearic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/>
              <a:t>oleic</a:t>
            </a:r>
            <a:r>
              <a:rPr lang="tr-TR" sz="2800" dirty="0"/>
              <a:t> </a:t>
            </a:r>
            <a:r>
              <a:rPr lang="tr-TR" sz="2800" dirty="0" err="1" smtClean="0"/>
              <a:t>acid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53198" y="4212422"/>
            <a:ext cx="36909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65% saturated, </a:t>
            </a:r>
            <a:endParaRPr lang="tr-TR" sz="2800" dirty="0"/>
          </a:p>
          <a:p>
            <a:pPr algn="r"/>
            <a:r>
              <a:rPr lang="en-US" sz="2800" dirty="0"/>
              <a:t>30% monounsaturated, </a:t>
            </a:r>
            <a:endParaRPr lang="tr-TR" sz="2800" dirty="0"/>
          </a:p>
          <a:p>
            <a:pPr algn="r"/>
            <a:r>
              <a:rPr lang="en-US" sz="2800" dirty="0" smtClean="0"/>
              <a:t>5</a:t>
            </a:r>
            <a:r>
              <a:rPr lang="en-US" sz="2800" dirty="0"/>
              <a:t>% polyunsaturated </a:t>
            </a:r>
            <a:endParaRPr lang="tr-TR" sz="2800" dirty="0" smtClean="0"/>
          </a:p>
          <a:p>
            <a:pPr algn="r"/>
            <a:r>
              <a:rPr lang="en-US" sz="2800" dirty="0" smtClean="0"/>
              <a:t>fatty </a:t>
            </a:r>
            <a:r>
              <a:rPr lang="en-US" sz="2800" dirty="0"/>
              <a:t>acids.</a:t>
            </a:r>
            <a:r>
              <a:rPr lang="en-US" sz="2400" dirty="0"/>
              <a:t> 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6693001" y="4594782"/>
            <a:ext cx="5371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MILK FAT </a:t>
            </a:r>
            <a:r>
              <a:rPr lang="en-US" sz="2800" dirty="0" smtClean="0"/>
              <a:t>contains approximately</a:t>
            </a:r>
            <a:r>
              <a:rPr lang="tr-TR" sz="2800" dirty="0" smtClean="0"/>
              <a:t>…</a:t>
            </a:r>
            <a:r>
              <a:rPr lang="en-US" sz="2800" dirty="0" smtClean="0"/>
              <a:t> 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236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ut Belirtme Çizgisi 4"/>
          <p:cNvSpPr/>
          <p:nvPr/>
        </p:nvSpPr>
        <p:spPr>
          <a:xfrm>
            <a:off x="7138837" y="655094"/>
            <a:ext cx="5053163" cy="2821595"/>
          </a:xfrm>
          <a:prstGeom prst="cloudCallout">
            <a:avLst>
              <a:gd name="adj1" fmla="val -31113"/>
              <a:gd name="adj2" fmla="val 10718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32160" y="794744"/>
            <a:ext cx="6228450" cy="3381472"/>
          </a:xfrm>
        </p:spPr>
        <p:txBody>
          <a:bodyPr>
            <a:noAutofit/>
          </a:bodyPr>
          <a:lstStyle/>
          <a:p>
            <a:r>
              <a:rPr lang="tr-TR" sz="2800" u="sng" cap="none" dirty="0" smtClean="0"/>
              <a:t>F</a:t>
            </a:r>
            <a:r>
              <a:rPr lang="en-US" sz="2800" u="sng" cap="none" dirty="0" smtClean="0"/>
              <a:t>rom a nutritional perspective</a:t>
            </a:r>
            <a:r>
              <a:rPr lang="en-US" sz="2800" cap="none" dirty="0" smtClean="0"/>
              <a:t>, </a:t>
            </a:r>
            <a:endParaRPr lang="tr-TR" sz="2800" cap="none" dirty="0" smtClean="0"/>
          </a:p>
          <a:p>
            <a:pPr>
              <a:buNone/>
            </a:pPr>
            <a:r>
              <a:rPr lang="en-US" sz="2800" cap="none" dirty="0" smtClean="0"/>
              <a:t>not all fatty acids are created equal. </a:t>
            </a:r>
            <a:endParaRPr lang="tr-TR" sz="2800" cap="none" dirty="0" smtClean="0"/>
          </a:p>
          <a:p>
            <a:pPr>
              <a:lnSpc>
                <a:spcPct val="10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sz="2800" dirty="0" smtClean="0">
                <a:solidFill>
                  <a:srgbClr val="FF0000"/>
                </a:solidFill>
              </a:rPr>
              <a:t>FREE FATTY ACIDS </a:t>
            </a:r>
          </a:p>
          <a:p>
            <a:pPr>
              <a:lnSpc>
                <a:spcPct val="150000"/>
              </a:lnSpc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/>
              <a:t>are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fairly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water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soluble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and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are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situated</a:t>
            </a:r>
            <a:r>
              <a:rPr lang="tr-TR" sz="2800" cap="none" dirty="0" smtClean="0"/>
              <a:t> in </a:t>
            </a:r>
            <a:r>
              <a:rPr lang="tr-TR" sz="2800" cap="none" dirty="0" err="1" smtClean="0"/>
              <a:t>milk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plasma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and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fat</a:t>
            </a:r>
            <a:r>
              <a:rPr lang="tr-TR" sz="2800" cap="none" dirty="0" smtClean="0"/>
              <a:t>.</a:t>
            </a:r>
          </a:p>
          <a:p>
            <a:pPr marL="0" indent="0">
              <a:buNone/>
            </a:pPr>
            <a:endParaRPr lang="tr-TR" sz="2800" cap="none" dirty="0" smtClean="0"/>
          </a:p>
          <a:p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782873" y="1082100"/>
            <a:ext cx="3694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/>
              <a:t>Whole</a:t>
            </a:r>
            <a:r>
              <a:rPr lang="tr-TR" sz="2800" dirty="0"/>
              <a:t> </a:t>
            </a:r>
            <a:r>
              <a:rPr lang="tr-TR" sz="2800" dirty="0" err="1"/>
              <a:t>milk</a:t>
            </a:r>
            <a:r>
              <a:rPr lang="tr-TR" sz="2800" dirty="0"/>
              <a:t> </a:t>
            </a:r>
            <a:r>
              <a:rPr lang="tr-TR" sz="2800" dirty="0" err="1"/>
              <a:t>contains</a:t>
            </a:r>
            <a:r>
              <a:rPr lang="tr-TR" sz="2800" dirty="0"/>
              <a:t> </a:t>
            </a:r>
            <a:endParaRPr lang="tr-TR" sz="2800" dirty="0" smtClean="0"/>
          </a:p>
          <a:p>
            <a:pPr algn="ctr"/>
            <a:r>
              <a:rPr lang="tr-TR" sz="2800" dirty="0" smtClean="0"/>
              <a:t>10-20 </a:t>
            </a:r>
            <a:r>
              <a:rPr lang="tr-TR" sz="2800" dirty="0"/>
              <a:t>mg /100 g </a:t>
            </a:r>
            <a:r>
              <a:rPr lang="tr-TR" sz="2800" dirty="0" err="1"/>
              <a:t>cholosterol</a:t>
            </a:r>
            <a:endParaRPr lang="tr-TR" sz="2800" dirty="0"/>
          </a:p>
          <a:p>
            <a:pPr algn="ctr"/>
            <a:r>
              <a:rPr lang="tr-TR" sz="2800" dirty="0">
                <a:sym typeface="Wingdings" panose="05000000000000000000" pitchFamily="2" charset="2"/>
              </a:rPr>
              <a:t> </a:t>
            </a:r>
            <a:r>
              <a:rPr lang="tr-TR" sz="2800" dirty="0" err="1">
                <a:sym typeface="Wingdings" panose="05000000000000000000" pitchFamily="2" charset="2"/>
              </a:rPr>
              <a:t>Located</a:t>
            </a:r>
            <a:r>
              <a:rPr lang="tr-TR" sz="2800" dirty="0">
                <a:sym typeface="Wingdings" panose="05000000000000000000" pitchFamily="2" charset="2"/>
              </a:rPr>
              <a:t> in </a:t>
            </a:r>
            <a:r>
              <a:rPr lang="tr-TR" sz="2800" dirty="0" err="1">
                <a:sym typeface="Wingdings" panose="05000000000000000000" pitchFamily="2" charset="2"/>
              </a:rPr>
              <a:t>the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MFG</a:t>
            </a:r>
            <a:r>
              <a:rPr lang="tr-T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M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996288" y="4162567"/>
            <a:ext cx="72330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ATURATED FATTY ACIDS 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are associated with high blood CHOLESTEROL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and heart disease. </a:t>
            </a:r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310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95662" y="1053417"/>
            <a:ext cx="9977138" cy="517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dirty="0" err="1" smtClean="0">
                <a:solidFill>
                  <a:srgbClr val="FF0000"/>
                </a:solidFill>
              </a:rPr>
              <a:t>Short</a:t>
            </a:r>
            <a:r>
              <a:rPr lang="tr-TR" sz="2800" dirty="0" smtClean="0">
                <a:solidFill>
                  <a:srgbClr val="FF0000"/>
                </a:solidFill>
              </a:rPr>
              <a:t> CHAIN </a:t>
            </a:r>
            <a:r>
              <a:rPr lang="tr-TR" sz="2800" dirty="0" err="1" smtClean="0">
                <a:solidFill>
                  <a:srgbClr val="FF0000"/>
                </a:solidFill>
              </a:rPr>
              <a:t>free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fatty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acıds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en-US" sz="2800" cap="none" dirty="0" smtClean="0"/>
              <a:t>(4 </a:t>
            </a:r>
            <a:r>
              <a:rPr lang="en-US" sz="2800" cap="none" dirty="0"/>
              <a:t>to 8 </a:t>
            </a:r>
            <a:r>
              <a:rPr lang="en-US" sz="2800" cap="none" dirty="0" smtClean="0"/>
              <a:t>carbons) </a:t>
            </a:r>
            <a:endParaRPr lang="tr-TR" sz="2800" cap="none" dirty="0" smtClean="0"/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/>
              <a:t>situated</a:t>
            </a:r>
            <a:r>
              <a:rPr lang="tr-TR" sz="2800" cap="none" dirty="0" smtClean="0"/>
              <a:t> in </a:t>
            </a:r>
            <a:r>
              <a:rPr lang="tr-TR" sz="2800" cap="none" dirty="0" err="1" smtClean="0"/>
              <a:t>milk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plasma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are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ionized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and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more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water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soluble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than</a:t>
            </a:r>
            <a:r>
              <a:rPr lang="tr-TR" sz="2800" cap="none" dirty="0" smtClean="0"/>
              <a:t> </a:t>
            </a:r>
          </a:p>
          <a:p>
            <a:pPr marL="0" indent="0">
              <a:buNone/>
            </a:pPr>
            <a:r>
              <a:rPr lang="tr-TR" sz="2800" cap="none" dirty="0" smtClean="0"/>
              <a:t>LONG </a:t>
            </a:r>
            <a:r>
              <a:rPr lang="en-US" sz="2800" cap="none" dirty="0" smtClean="0"/>
              <a:t>CHA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N</a:t>
            </a:r>
            <a:r>
              <a:rPr lang="tr-TR" sz="2800" cap="none" dirty="0" smtClean="0"/>
              <a:t> FATTY ACIDS </a:t>
            </a:r>
            <a:r>
              <a:rPr lang="en-US" sz="2800" cap="none" dirty="0" smtClean="0"/>
              <a:t>(16 </a:t>
            </a:r>
            <a:r>
              <a:rPr lang="en-US" sz="2800" cap="none" dirty="0"/>
              <a:t>to 18 carbons) </a:t>
            </a:r>
            <a:endParaRPr lang="tr-TR" sz="2800" cap="none" dirty="0" smtClean="0"/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en-US" sz="2800" cap="none" dirty="0" smtClean="0"/>
              <a:t>and </a:t>
            </a:r>
            <a:r>
              <a:rPr lang="en-US" sz="2800" cap="none" dirty="0"/>
              <a:t>are not considered to be a factor in heart disease. </a:t>
            </a:r>
            <a:endParaRPr lang="tr-TR" sz="2800" cap="none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 smtClean="0"/>
              <a:t>HOWEVER, </a:t>
            </a:r>
            <a:r>
              <a:rPr lang="tr-TR" sz="2800" cap="none" dirty="0" err="1" smtClean="0"/>
              <a:t>they</a:t>
            </a:r>
            <a:r>
              <a:rPr lang="tr-TR" sz="2800" cap="none" dirty="0" smtClean="0"/>
              <a:t> </a:t>
            </a:r>
            <a:r>
              <a:rPr lang="en-US" sz="2800" cap="none" dirty="0" smtClean="0"/>
              <a:t>conjugated </a:t>
            </a:r>
            <a:r>
              <a:rPr lang="tr-TR" sz="2800" cap="none" dirty="0" err="1" smtClean="0"/>
              <a:t>with</a:t>
            </a:r>
            <a:r>
              <a:rPr lang="tr-TR" sz="2800" cap="none" dirty="0" smtClean="0"/>
              <a:t> </a:t>
            </a:r>
            <a:r>
              <a:rPr lang="en-US" sz="2800" cap="none" dirty="0" err="1" smtClean="0"/>
              <a:t>linoleic</a:t>
            </a:r>
            <a:r>
              <a:rPr lang="en-US" sz="2800" cap="none" dirty="0" smtClean="0"/>
              <a:t> </a:t>
            </a:r>
            <a:r>
              <a:rPr lang="en-US" sz="2800" cap="none" dirty="0"/>
              <a:t>acid </a:t>
            </a:r>
            <a:r>
              <a:rPr lang="tr-TR" sz="2800" cap="none" dirty="0" smtClean="0"/>
              <a:t>(</a:t>
            </a:r>
            <a:r>
              <a:rPr lang="en-US" sz="2800" cap="none" dirty="0" smtClean="0"/>
              <a:t>is </a:t>
            </a:r>
            <a:r>
              <a:rPr lang="en-US" sz="2800" cap="none" dirty="0"/>
              <a:t>a trans fatty acid in </a:t>
            </a:r>
            <a:r>
              <a:rPr lang="en-US" sz="2800" cap="none" dirty="0" smtClean="0"/>
              <a:t>milk</a:t>
            </a:r>
            <a:r>
              <a:rPr lang="tr-TR" sz="2800" cap="none" dirty="0" smtClean="0"/>
              <a:t> </a:t>
            </a:r>
            <a:r>
              <a:rPr lang="en-US" sz="2800" cap="none" dirty="0" smtClean="0"/>
              <a:t>fat</a:t>
            </a:r>
            <a:r>
              <a:rPr lang="tr-TR" sz="2800" cap="none" dirty="0" smtClean="0"/>
              <a:t>)</a:t>
            </a:r>
          </a:p>
          <a:p>
            <a:pPr>
              <a:buNone/>
            </a:pPr>
            <a:r>
              <a:rPr lang="tr-TR" sz="2800" cap="none" dirty="0" smtClean="0">
                <a:sym typeface="Wingdings" pitchFamily="2" charset="2"/>
              </a:rPr>
              <a:t></a:t>
            </a:r>
            <a:r>
              <a:rPr lang="en-US" sz="2800" cap="none" dirty="0" smtClean="0"/>
              <a:t> </a:t>
            </a:r>
            <a:r>
              <a:rPr lang="en-US" sz="2800" cap="none" dirty="0"/>
              <a:t>that is beneficial to humans in many way</a:t>
            </a:r>
            <a:r>
              <a:rPr lang="tr-TR" sz="2800" cap="none" dirty="0"/>
              <a:t>.</a:t>
            </a:r>
            <a:endParaRPr lang="en-US" sz="2800" cap="none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798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ut Belirtme Çizgisi 4"/>
          <p:cNvSpPr/>
          <p:nvPr/>
        </p:nvSpPr>
        <p:spPr>
          <a:xfrm>
            <a:off x="7656394" y="0"/>
            <a:ext cx="2999016" cy="2197817"/>
          </a:xfrm>
          <a:prstGeom prst="cloudCallout">
            <a:avLst>
              <a:gd name="adj1" fmla="val 61127"/>
              <a:gd name="adj2" fmla="val 1078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0479" y="416073"/>
            <a:ext cx="4625788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Proteıns</a:t>
            </a:r>
            <a:r>
              <a:rPr lang="tr-TR" sz="4400" dirty="0" smtClean="0">
                <a:solidFill>
                  <a:srgbClr val="FF0000"/>
                </a:solidFill>
              </a:rPr>
              <a:t>…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23080" y="1957659"/>
            <a:ext cx="8543499" cy="40656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z="2800" cap="none" dirty="0" smtClean="0"/>
              <a:t>c</a:t>
            </a:r>
            <a:r>
              <a:rPr lang="en-US" sz="2800" cap="none" dirty="0" err="1" smtClean="0"/>
              <a:t>ontain</a:t>
            </a:r>
            <a:r>
              <a:rPr lang="en-US" sz="2800" cap="none" dirty="0" smtClean="0"/>
              <a:t> all</a:t>
            </a:r>
            <a:r>
              <a:rPr lang="tr-TR" sz="2800" cap="none" dirty="0" smtClean="0"/>
              <a:t> </a:t>
            </a:r>
            <a:r>
              <a:rPr lang="en-US" sz="2800" cap="none" dirty="0" smtClean="0"/>
              <a:t>ESSENTIAL amino acids required by humans.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/>
              <a:t>are</a:t>
            </a:r>
            <a:r>
              <a:rPr lang="tr-TR" sz="2800" cap="none" dirty="0"/>
              <a:t> </a:t>
            </a:r>
            <a:r>
              <a:rPr lang="tr-TR" sz="2800" cap="none" dirty="0" err="1"/>
              <a:t>less</a:t>
            </a:r>
            <a:r>
              <a:rPr lang="tr-TR" sz="2800" cap="none" dirty="0"/>
              <a:t> in </a:t>
            </a:r>
            <a:r>
              <a:rPr lang="tr-TR" sz="2800" cap="none" dirty="0" err="1"/>
              <a:t>human</a:t>
            </a:r>
            <a:r>
              <a:rPr lang="tr-TR" sz="2800" cap="none" dirty="0"/>
              <a:t> </a:t>
            </a:r>
            <a:r>
              <a:rPr lang="tr-TR" sz="2800" cap="none" dirty="0" err="1"/>
              <a:t>than</a:t>
            </a:r>
            <a:r>
              <a:rPr lang="tr-TR" sz="2800" cap="none" dirty="0"/>
              <a:t> in </a:t>
            </a:r>
            <a:r>
              <a:rPr lang="tr-TR" sz="2800" cap="none" dirty="0" err="1"/>
              <a:t>cow’s</a:t>
            </a:r>
            <a:r>
              <a:rPr lang="tr-TR" sz="2800" cap="none" dirty="0"/>
              <a:t> </a:t>
            </a:r>
            <a:r>
              <a:rPr lang="tr-TR" sz="2800" cap="none" dirty="0" err="1" smtClean="0"/>
              <a:t>milk</a:t>
            </a:r>
            <a:r>
              <a:rPr lang="tr-TR" sz="2800" cap="none" dirty="0" smtClean="0"/>
              <a:t>.</a:t>
            </a:r>
            <a:endParaRPr lang="tr-TR" sz="2800" cap="none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2800" cap="none" dirty="0" err="1" smtClean="0"/>
              <a:t>All</a:t>
            </a:r>
            <a:r>
              <a:rPr lang="tr-TR" sz="2800" cap="none" dirty="0" smtClean="0"/>
              <a:t> </a:t>
            </a:r>
            <a:r>
              <a:rPr lang="tr-TR" sz="2800" cap="none" dirty="0" err="1"/>
              <a:t>milk</a:t>
            </a:r>
            <a:r>
              <a:rPr lang="tr-TR" sz="2800" cap="none" dirty="0"/>
              <a:t> </a:t>
            </a:r>
            <a:r>
              <a:rPr lang="tr-TR" sz="2800" cap="none" dirty="0" err="1"/>
              <a:t>proteins</a:t>
            </a:r>
            <a:r>
              <a:rPr lang="tr-TR" sz="2800" cap="none" dirty="0"/>
              <a:t> </a:t>
            </a:r>
            <a:r>
              <a:rPr lang="tr-TR" sz="2800" cap="none" dirty="0" err="1"/>
              <a:t>synthesized</a:t>
            </a:r>
            <a:r>
              <a:rPr lang="tr-TR" sz="2800" cap="none" dirty="0"/>
              <a:t> in </a:t>
            </a:r>
            <a:r>
              <a:rPr lang="tr-TR" sz="2800" cap="none" dirty="0" err="1"/>
              <a:t>mammary</a:t>
            </a:r>
            <a:r>
              <a:rPr lang="tr-TR" sz="2800" cap="none" dirty="0"/>
              <a:t> </a:t>
            </a:r>
            <a:r>
              <a:rPr lang="tr-TR" sz="2800" cap="none" dirty="0" err="1" smtClean="0"/>
              <a:t>gland</a:t>
            </a:r>
            <a:r>
              <a:rPr lang="tr-TR" sz="2800" cap="none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cap="none" dirty="0" err="1" smtClean="0">
                <a:solidFill>
                  <a:srgbClr val="0070C0"/>
                </a:solidFill>
              </a:rPr>
              <a:t>Temperature</a:t>
            </a:r>
            <a:r>
              <a:rPr lang="tr-TR" sz="2800" b="1" cap="none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cap="none" dirty="0" err="1">
                <a:solidFill>
                  <a:srgbClr val="0070C0"/>
                </a:solidFill>
              </a:rPr>
              <a:t>I</a:t>
            </a:r>
            <a:r>
              <a:rPr lang="tr-TR" sz="2800" b="1" cap="none" dirty="0" err="1" smtClean="0">
                <a:solidFill>
                  <a:srgbClr val="0070C0"/>
                </a:solidFill>
              </a:rPr>
              <a:t>onic</a:t>
            </a:r>
            <a:r>
              <a:rPr lang="tr-TR" sz="2800" b="1" cap="none" dirty="0" smtClean="0">
                <a:solidFill>
                  <a:srgbClr val="0070C0"/>
                </a:solidFill>
              </a:rPr>
              <a:t> </a:t>
            </a:r>
            <a:r>
              <a:rPr lang="tr-TR" sz="2800" b="1" cap="none" dirty="0" err="1" smtClean="0">
                <a:solidFill>
                  <a:srgbClr val="0070C0"/>
                </a:solidFill>
              </a:rPr>
              <a:t>strenght</a:t>
            </a:r>
            <a:endParaRPr lang="tr-TR" sz="2800" b="1" cap="none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cap="none" dirty="0" err="1" smtClean="0">
                <a:solidFill>
                  <a:srgbClr val="0070C0"/>
                </a:solidFill>
              </a:rPr>
              <a:t>pH</a:t>
            </a:r>
            <a:endParaRPr lang="tr-TR" sz="2800" b="1" cap="non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800" cap="none" dirty="0"/>
          </a:p>
          <a:p>
            <a:pPr algn="just">
              <a:buFont typeface="Wingdings" panose="05000000000000000000" pitchFamily="2" charset="2"/>
              <a:buChar char="ü"/>
            </a:pPr>
            <a:endParaRPr lang="tr-TR" sz="2800" cap="none" dirty="0" smtClean="0"/>
          </a:p>
          <a:p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8052555" y="412557"/>
            <a:ext cx="21187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/>
              <a:t>M</a:t>
            </a:r>
            <a:r>
              <a:rPr lang="en-US" sz="2800" dirty="0"/>
              <a:t>ilk contains </a:t>
            </a:r>
            <a:endParaRPr lang="tr-TR" sz="2800" dirty="0" smtClean="0"/>
          </a:p>
          <a:p>
            <a:pPr algn="ctr"/>
            <a:r>
              <a:rPr lang="en-US" sz="2800" dirty="0" smtClean="0"/>
              <a:t>3.</a:t>
            </a:r>
            <a:r>
              <a:rPr lang="tr-TR" sz="2800" dirty="0"/>
              <a:t>6 </a:t>
            </a:r>
            <a:r>
              <a:rPr lang="en-US" sz="2800" dirty="0"/>
              <a:t>% </a:t>
            </a:r>
            <a:endParaRPr lang="tr-TR" sz="2800" dirty="0" smtClean="0"/>
          </a:p>
          <a:p>
            <a:pPr algn="ctr"/>
            <a:r>
              <a:rPr lang="en-US" sz="2800" dirty="0" smtClean="0"/>
              <a:t>total </a:t>
            </a:r>
            <a:r>
              <a:rPr lang="en-US" sz="2800" dirty="0"/>
              <a:t>protein. </a:t>
            </a:r>
            <a:endParaRPr lang="tr-TR" sz="28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576739" y="5288591"/>
            <a:ext cx="450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effect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protein </a:t>
            </a:r>
            <a:r>
              <a:rPr lang="tr-TR" sz="2800" dirty="0" err="1"/>
              <a:t>confirmation</a:t>
            </a:r>
            <a:endParaRPr lang="tr-TR" sz="2800" dirty="0"/>
          </a:p>
        </p:txBody>
      </p:sp>
      <p:sp>
        <p:nvSpPr>
          <p:cNvPr id="9" name="Sağ Ayraç 8"/>
          <p:cNvSpPr/>
          <p:nvPr/>
        </p:nvSpPr>
        <p:spPr>
          <a:xfrm>
            <a:off x="2853679" y="4764559"/>
            <a:ext cx="606056" cy="1554353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4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7229" y="381585"/>
            <a:ext cx="7285938" cy="1596177"/>
          </a:xfrm>
        </p:spPr>
        <p:txBody>
          <a:bodyPr>
            <a:normAutofit/>
          </a:bodyPr>
          <a:lstStyle/>
          <a:p>
            <a:pPr algn="l"/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proteıns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839434"/>
            <a:ext cx="10363826" cy="39517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 smtClean="0"/>
              <a:t>high</a:t>
            </a:r>
            <a:r>
              <a:rPr lang="tr-TR" sz="2800" cap="none" dirty="0" smtClean="0"/>
              <a:t> protein </a:t>
            </a:r>
            <a:r>
              <a:rPr lang="tr-TR" sz="2800" cap="none" dirty="0" err="1" smtClean="0"/>
              <a:t>digestibility</a:t>
            </a:r>
            <a:r>
              <a:rPr lang="tr-TR" sz="2800" cap="none" dirty="0" smtClean="0"/>
              <a:t> (85-95%)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 smtClean="0"/>
              <a:t>high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biological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value</a:t>
            </a:r>
            <a:r>
              <a:rPr lang="tr-TR" sz="2800" cap="none" dirty="0" smtClean="0"/>
              <a:t> </a:t>
            </a: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consists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all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essential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aminoacids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                            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easily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digested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                      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esily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absorbed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                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easily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metabolized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cap="none" dirty="0"/>
              <a:t>there are 2 major categories of milk protein that are broadly defined by their chemical composition and physical properties. </a:t>
            </a:r>
            <a:endParaRPr lang="tr-TR" sz="2800" cap="none" dirty="0"/>
          </a:p>
          <a:p>
            <a:pPr marL="0" indent="0">
              <a:buNone/>
            </a:pPr>
            <a:endParaRPr lang="tr-TR" sz="2800" cap="non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610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1644" y="226700"/>
            <a:ext cx="5179157" cy="1596177"/>
          </a:xfrm>
        </p:spPr>
        <p:txBody>
          <a:bodyPr>
            <a:normAutofit/>
          </a:bodyPr>
          <a:lstStyle/>
          <a:p>
            <a:pPr algn="l"/>
            <a:r>
              <a:rPr lang="tr-TR" sz="4400" dirty="0" err="1" smtClean="0">
                <a:solidFill>
                  <a:srgbClr val="FF0000"/>
                </a:solidFill>
              </a:rPr>
              <a:t>Types</a:t>
            </a:r>
            <a:r>
              <a:rPr lang="tr-TR" sz="4400" dirty="0" smtClean="0">
                <a:solidFill>
                  <a:srgbClr val="FF0000"/>
                </a:solidFill>
              </a:rPr>
              <a:t> of </a:t>
            </a:r>
            <a:r>
              <a:rPr lang="tr-TR" sz="4400" dirty="0" err="1" smtClean="0">
                <a:solidFill>
                  <a:srgbClr val="FF0000"/>
                </a:solidFill>
              </a:rPr>
              <a:t>proteıns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99854" y="1536274"/>
            <a:ext cx="10363826" cy="50965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Caseın</a:t>
            </a:r>
            <a:r>
              <a:rPr lang="tr-TR" sz="2800" dirty="0" smtClean="0">
                <a:latin typeface="+mj-lt"/>
                <a:cs typeface="Arial" panose="020B0604020202020204" pitchFamily="34" charset="0"/>
              </a:rPr>
              <a:t> (83 %) 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en-US" sz="2800" cap="none" dirty="0" smtClean="0">
                <a:latin typeface="+mj-lt"/>
                <a:cs typeface="Arial" panose="020B0604020202020204" pitchFamily="34" charset="0"/>
              </a:rPr>
              <a:t>contains </a:t>
            </a:r>
            <a:r>
              <a:rPr lang="en-US" sz="2800" cap="none" dirty="0">
                <a:latin typeface="+mj-lt"/>
                <a:cs typeface="Arial" panose="020B0604020202020204" pitchFamily="34" charset="0"/>
              </a:rPr>
              <a:t>phosphorus and will coagulate or precipitate at </a:t>
            </a:r>
            <a:r>
              <a:rPr lang="en-US" sz="2800" cap="none" dirty="0" err="1">
                <a:latin typeface="+mj-lt"/>
                <a:cs typeface="Arial" panose="020B0604020202020204" pitchFamily="34" charset="0"/>
              </a:rPr>
              <a:t>ph</a:t>
            </a:r>
            <a:r>
              <a:rPr lang="en-US" sz="2800" cap="none" dirty="0">
                <a:latin typeface="+mj-lt"/>
                <a:cs typeface="Arial" panose="020B0604020202020204" pitchFamily="34" charset="0"/>
              </a:rPr>
              <a:t> 4.6. </a:t>
            </a:r>
            <a:endParaRPr lang="tr-TR" sz="2800" cap="none" dirty="0" smtClean="0">
              <a:latin typeface="+mj-lt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</a:pP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Alpha-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casein</a:t>
            </a:r>
            <a:r>
              <a:rPr lang="tr-TR" sz="2800" cap="none" dirty="0">
                <a:latin typeface="+mj-lt"/>
                <a:cs typeface="Arial" panose="020B0604020202020204" pitchFamily="34" charset="0"/>
              </a:rPr>
              <a:t>,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 Beta-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casein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Kappa-Casein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, Gamma-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Casein</a:t>
            </a:r>
            <a:endParaRPr lang="tr-TR" sz="2800" cap="none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SERUM (WHEY) PROTEINS </a:t>
            </a:r>
            <a:endParaRPr lang="tr-TR" sz="2800" cap="none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cap="none" dirty="0" smtClean="0">
                <a:latin typeface="+mj-lt"/>
                <a:cs typeface="Arial" panose="020B0604020202020204" pitchFamily="34" charset="0"/>
              </a:rPr>
              <a:t>do </a:t>
            </a:r>
            <a:r>
              <a:rPr lang="en-US" sz="2800" cap="none" dirty="0">
                <a:latin typeface="+mj-lt"/>
                <a:cs typeface="Arial" panose="020B0604020202020204" pitchFamily="34" charset="0"/>
              </a:rPr>
              <a:t>not contain phosphorus, and these proteins remain in solution in milk at </a:t>
            </a:r>
            <a:r>
              <a:rPr lang="en-US" sz="2800" cap="none" dirty="0" smtClean="0">
                <a:latin typeface="+mj-lt"/>
                <a:cs typeface="Arial" panose="020B0604020202020204" pitchFamily="34" charset="0"/>
              </a:rPr>
              <a:t>p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H</a:t>
            </a:r>
            <a:r>
              <a:rPr lang="en-US" sz="2800" cap="non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+mj-lt"/>
                <a:cs typeface="Arial" panose="020B0604020202020204" pitchFamily="34" charset="0"/>
              </a:rPr>
              <a:t>4.6</a:t>
            </a:r>
            <a:r>
              <a:rPr lang="en-US" sz="2800" cap="none" dirty="0" smtClean="0">
                <a:latin typeface="+mj-lt"/>
                <a:cs typeface="Arial" panose="020B0604020202020204" pitchFamily="34" charset="0"/>
              </a:rPr>
              <a:t>.</a:t>
            </a:r>
            <a:r>
              <a:rPr lang="tr-TR" sz="2800" dirty="0">
                <a:latin typeface="+mj-lt"/>
                <a:cs typeface="Arial" panose="020B0604020202020204" pitchFamily="34" charset="0"/>
              </a:rPr>
              <a:t> </a:t>
            </a:r>
            <a:endParaRPr lang="tr-TR" sz="2800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Lactalbumin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Lactoglobulin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Immunglobulins</a:t>
            </a:r>
            <a:r>
              <a:rPr lang="tr-TR" sz="2800" cap="none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tr-TR" sz="2800" cap="none" dirty="0" err="1" smtClean="0">
                <a:latin typeface="+mj-lt"/>
                <a:cs typeface="Arial" panose="020B0604020202020204" pitchFamily="34" charset="0"/>
              </a:rPr>
              <a:t>Proteose-peptones</a:t>
            </a:r>
            <a:endParaRPr lang="tr-TR" sz="2800" cap="none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Mılk</a:t>
            </a:r>
            <a:r>
              <a:rPr lang="tr-TR" sz="28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enzymes</a:t>
            </a:r>
            <a:endParaRPr lang="tr-TR" sz="28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7129525" y="395785"/>
            <a:ext cx="3966105" cy="2257433"/>
          </a:xfrm>
          <a:prstGeom prst="cloudCallout">
            <a:avLst>
              <a:gd name="adj1" fmla="val -99083"/>
              <a:gd name="adj2" fmla="val -113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2684" y="407948"/>
            <a:ext cx="2127137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caseın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23583" y="2358967"/>
            <a:ext cx="9880979" cy="3818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 smtClean="0"/>
              <a:t>It’s</a:t>
            </a:r>
            <a:r>
              <a:rPr lang="tr-TR" sz="2800" cap="none" dirty="0" smtClean="0"/>
              <a:t> a </a:t>
            </a:r>
            <a:r>
              <a:rPr lang="tr-TR" sz="2800" cap="none" dirty="0" err="1" smtClean="0"/>
              <a:t>compound</a:t>
            </a:r>
            <a:r>
              <a:rPr lang="tr-TR" sz="2800" cap="none" dirty="0" smtClean="0"/>
              <a:t> protein</a:t>
            </a:r>
            <a:r>
              <a:rPr lang="tr-TR" sz="2800" cap="none" dirty="0" smtClean="0">
                <a:sym typeface="Wingdings" panose="05000000000000000000" pitchFamily="2" charset="2"/>
              </a:rPr>
              <a:t> </a:t>
            </a:r>
            <a:r>
              <a:rPr lang="tr-TR" sz="2800" cap="none" dirty="0" err="1" smtClean="0">
                <a:sym typeface="Wingdings" panose="05000000000000000000" pitchFamily="2" charset="2"/>
              </a:rPr>
              <a:t>phospho</a:t>
            </a:r>
            <a:r>
              <a:rPr lang="tr-TR" sz="2800" cap="none" dirty="0" smtClean="0">
                <a:sym typeface="Wingdings" panose="05000000000000000000" pitchFamily="2" charset="2"/>
              </a:rPr>
              <a:t>-protein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>
                <a:sym typeface="Wingdings" panose="05000000000000000000" pitchFamily="2" charset="2"/>
              </a:rPr>
              <a:t>H</a:t>
            </a:r>
            <a:r>
              <a:rPr lang="tr-TR" sz="2800" cap="none" dirty="0" smtClean="0">
                <a:sym typeface="Wingdings" panose="05000000000000000000" pitchFamily="2" charset="2"/>
              </a:rPr>
              <a:t>igh </a:t>
            </a:r>
            <a:r>
              <a:rPr lang="tr-TR" sz="2800" cap="none" dirty="0" err="1" smtClean="0">
                <a:sym typeface="Wingdings" panose="05000000000000000000" pitchFamily="2" charset="2"/>
              </a:rPr>
              <a:t>phosphate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content</a:t>
            </a:r>
            <a:r>
              <a:rPr lang="tr-TR" sz="2800" cap="none" dirty="0" smtClean="0">
                <a:sym typeface="Wingdings" panose="05000000000000000000" pitchFamily="2" charset="2"/>
              </a:rPr>
              <a:t> of </a:t>
            </a:r>
            <a:r>
              <a:rPr lang="tr-TR" sz="2800" cap="none" dirty="0" err="1" smtClean="0">
                <a:sym typeface="Wingdings" panose="05000000000000000000" pitchFamily="2" charset="2"/>
              </a:rPr>
              <a:t>casein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allows</a:t>
            </a:r>
            <a:r>
              <a:rPr lang="tr-TR" sz="2800" cap="none" dirty="0" smtClean="0">
                <a:sym typeface="Wingdings" panose="05000000000000000000" pitchFamily="2" charset="2"/>
              </a:rPr>
              <a:t> it </a:t>
            </a:r>
            <a:r>
              <a:rPr lang="tr-TR" sz="2800" cap="none" dirty="0" err="1" smtClean="0">
                <a:sym typeface="Wingdings" panose="05000000000000000000" pitchFamily="2" charset="2"/>
              </a:rPr>
              <a:t>to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associate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with</a:t>
            </a:r>
            <a:r>
              <a:rPr lang="tr-TR" sz="2800" cap="none" dirty="0" smtClean="0">
                <a:sym typeface="Wingdings" panose="05000000000000000000" pitchFamily="2" charset="2"/>
              </a:rPr>
              <a:t> CALCIUM </a:t>
            </a:r>
          </a:p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and</a:t>
            </a:r>
            <a:r>
              <a:rPr lang="tr-TR" sz="2800" cap="none" dirty="0" smtClean="0">
                <a:sym typeface="Wingdings" panose="05000000000000000000" pitchFamily="2" charset="2"/>
              </a:rPr>
              <a:t> form </a:t>
            </a:r>
            <a:r>
              <a:rPr lang="tr-TR" sz="2800" cap="none" dirty="0" err="1" smtClean="0">
                <a:sym typeface="Wingdings" panose="05000000000000000000" pitchFamily="2" charset="2"/>
              </a:rPr>
              <a:t>Calcium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Phosphate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Salts</a:t>
            </a:r>
            <a:endParaRPr lang="tr-TR" sz="2800" cap="none" dirty="0" smtClean="0">
              <a:sym typeface="Wingdings" panose="05000000000000000000" pitchFamily="2" charset="2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179927" y="780720"/>
            <a:ext cx="3656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is </a:t>
            </a:r>
            <a:r>
              <a:rPr lang="tr-TR" sz="2800" dirty="0" err="1"/>
              <a:t>the</a:t>
            </a:r>
            <a:r>
              <a:rPr lang="tr-TR" sz="2800" dirty="0"/>
              <a:t> main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endParaRPr lang="tr-TR" sz="2800" dirty="0" smtClean="0"/>
          </a:p>
          <a:p>
            <a:pPr algn="ctr"/>
            <a:r>
              <a:rPr lang="tr-TR" sz="2800" dirty="0" err="1" smtClean="0"/>
              <a:t>most</a:t>
            </a:r>
            <a:r>
              <a:rPr lang="tr-TR" sz="2800" dirty="0" smtClean="0"/>
              <a:t> dominant </a:t>
            </a:r>
          </a:p>
          <a:p>
            <a:pPr algn="ctr"/>
            <a:r>
              <a:rPr lang="tr-TR" sz="2800" dirty="0" err="1" smtClean="0"/>
              <a:t>milk</a:t>
            </a:r>
            <a:r>
              <a:rPr lang="tr-TR" sz="2800" dirty="0" smtClean="0"/>
              <a:t> </a:t>
            </a:r>
            <a:r>
              <a:rPr lang="tr-TR" sz="2800" dirty="0"/>
              <a:t>protein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222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787276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caseın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972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smtClean="0">
                <a:sym typeface="Wingdings" panose="05000000000000000000" pitchFamily="2" charset="2"/>
              </a:rPr>
              <a:t>At normal </a:t>
            </a:r>
            <a:r>
              <a:rPr lang="tr-TR" sz="2800" cap="none" dirty="0" err="1" smtClean="0">
                <a:sym typeface="Wingdings" panose="05000000000000000000" pitchFamily="2" charset="2"/>
              </a:rPr>
              <a:t>pH</a:t>
            </a:r>
            <a:r>
              <a:rPr lang="tr-TR" sz="2800" cap="none" dirty="0" smtClean="0">
                <a:sym typeface="Wingdings" panose="05000000000000000000" pitchFamily="2" charset="2"/>
              </a:rPr>
              <a:t> of </a:t>
            </a:r>
            <a:r>
              <a:rPr lang="tr-TR" sz="2800" cap="none" dirty="0" err="1" smtClean="0">
                <a:sym typeface="Wingdings" panose="05000000000000000000" pitchFamily="2" charset="2"/>
              </a:rPr>
              <a:t>fresh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milk</a:t>
            </a:r>
            <a:r>
              <a:rPr lang="tr-TR" sz="2800" cap="none" dirty="0" smtClean="0">
                <a:sym typeface="Wingdings" panose="05000000000000000000" pitchFamily="2" charset="2"/>
              </a:rPr>
              <a:t> (6.6) </a:t>
            </a:r>
            <a:r>
              <a:rPr lang="tr-TR" sz="2800" cap="none" dirty="0" err="1" smtClean="0">
                <a:sym typeface="Wingdings" panose="05000000000000000000" pitchFamily="2" charset="2"/>
              </a:rPr>
              <a:t>casein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present</a:t>
            </a:r>
            <a:r>
              <a:rPr lang="tr-TR" sz="2800" cap="none" dirty="0" smtClean="0">
                <a:sym typeface="Wingdings" panose="05000000000000000000" pitchFamily="2" charset="2"/>
              </a:rPr>
              <a:t> as </a:t>
            </a:r>
            <a:r>
              <a:rPr lang="tr-TR" sz="2800" cap="none" dirty="0" err="1" smtClean="0">
                <a:sym typeface="Wingdings" panose="05000000000000000000" pitchFamily="2" charset="2"/>
              </a:rPr>
              <a:t>insoluble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CA. CASEINATE-PHOSPHATE COMPLEX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 smtClean="0">
                <a:sym typeface="Wingdings" panose="05000000000000000000" pitchFamily="2" charset="2"/>
              </a:rPr>
              <a:t>Very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heat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stable</a:t>
            </a:r>
            <a:r>
              <a:rPr lang="tr-TR" sz="2800" cap="none" dirty="0" smtClean="0">
                <a:sym typeface="Wingdings" panose="05000000000000000000" pitchFamily="2" charset="2"/>
              </a:rPr>
              <a:t> (</a:t>
            </a:r>
            <a:r>
              <a:rPr lang="tr-TR" sz="2800" cap="none" dirty="0" err="1" smtClean="0">
                <a:sym typeface="Wingdings" panose="05000000000000000000" pitchFamily="2" charset="2"/>
              </a:rPr>
              <a:t>till</a:t>
            </a:r>
            <a:r>
              <a:rPr lang="tr-TR" sz="2800" cap="none" dirty="0" smtClean="0">
                <a:sym typeface="Wingdings" panose="05000000000000000000" pitchFamily="2" charset="2"/>
              </a:rPr>
              <a:t> 140 °C)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err="1" smtClean="0"/>
              <a:t>Hydrophobicity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High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Phosphate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Content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Low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Sulphur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Content</a:t>
            </a:r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11961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55724" y="673108"/>
            <a:ext cx="7111108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maın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types</a:t>
            </a:r>
            <a:r>
              <a:rPr lang="tr-TR" sz="4400" dirty="0" smtClean="0">
                <a:solidFill>
                  <a:srgbClr val="FF0000"/>
                </a:solidFill>
              </a:rPr>
              <a:t> of </a:t>
            </a:r>
            <a:r>
              <a:rPr lang="tr-TR" sz="4400" dirty="0" err="1" smtClean="0">
                <a:solidFill>
                  <a:srgbClr val="FF0000"/>
                </a:solidFill>
              </a:rPr>
              <a:t>caseın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306473" y="2367092"/>
            <a:ext cx="8356978" cy="3424107"/>
          </a:xfrm>
        </p:spPr>
        <p:txBody>
          <a:bodyPr>
            <a:normAutofit lnSpcReduction="10000"/>
          </a:bodyPr>
          <a:lstStyle/>
          <a:p>
            <a:r>
              <a:rPr lang="tr-TR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Alpha-</a:t>
            </a:r>
            <a:r>
              <a:rPr lang="tr-TR" sz="2800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casein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48% </a:t>
            </a:r>
          </a:p>
          <a:p>
            <a:r>
              <a:rPr lang="tr-TR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Beta-</a:t>
            </a:r>
            <a:r>
              <a:rPr lang="tr-TR" sz="2800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casein</a:t>
            </a:r>
            <a:r>
              <a:rPr lang="tr-TR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36% 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Most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Hydrophobic</a:t>
            </a:r>
            <a:endParaRPr lang="tr-TR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Kappa-casein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13% 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Unlike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other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caseins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ıt’s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not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sensitive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calcium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surrounds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miselles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keeping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them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intact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r>
              <a:rPr lang="tr-TR" sz="2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Gamma-</a:t>
            </a:r>
            <a:r>
              <a:rPr lang="tr-TR" sz="2800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casein</a:t>
            </a:r>
            <a:endParaRPr lang="tr-TR" sz="2800" cap="none" dirty="0">
              <a:solidFill>
                <a:srgbClr val="FF0000"/>
              </a:solidFill>
            </a:endParaRPr>
          </a:p>
        </p:txBody>
      </p:sp>
      <p:pic>
        <p:nvPicPr>
          <p:cNvPr id="18434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549" y="3937378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7541" y="370054"/>
            <a:ext cx="10363825" cy="15961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general,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composition of cow's milk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150350" y="2928210"/>
            <a:ext cx="3918772" cy="3573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cap="none" dirty="0" smtClean="0">
                <a:solidFill>
                  <a:srgbClr val="7030A0"/>
                </a:solidFill>
              </a:rPr>
              <a:t>A- </a:t>
            </a:r>
            <a:r>
              <a:rPr lang="tr-TR" sz="2800" u="sng" cap="none" dirty="0" err="1" smtClean="0">
                <a:solidFill>
                  <a:srgbClr val="7030A0"/>
                </a:solidFill>
              </a:rPr>
              <a:t>Organic</a:t>
            </a:r>
            <a:r>
              <a:rPr lang="tr-TR" sz="2800" u="sng" cap="none" dirty="0" smtClean="0">
                <a:solidFill>
                  <a:srgbClr val="7030A0"/>
                </a:solidFill>
              </a:rPr>
              <a:t> </a:t>
            </a:r>
            <a:r>
              <a:rPr lang="tr-TR" sz="2800" u="sng" cap="none" dirty="0" err="1" smtClean="0">
                <a:solidFill>
                  <a:srgbClr val="7030A0"/>
                </a:solidFill>
              </a:rPr>
              <a:t>Ingredients</a:t>
            </a:r>
            <a:endParaRPr lang="tr-TR" sz="2800" u="sng" cap="none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cap="none" dirty="0" err="1" smtClean="0"/>
              <a:t>Carbohydrates</a:t>
            </a:r>
            <a:r>
              <a:rPr lang="tr-TR" sz="2800" cap="none" dirty="0" smtClean="0"/>
              <a:t> (4,6 </a:t>
            </a:r>
            <a:r>
              <a:rPr lang="tr-TR" sz="2800" cap="none" dirty="0" smtClean="0">
                <a:solidFill>
                  <a:srgbClr val="FF0000"/>
                </a:solidFill>
              </a:rPr>
              <a:t>%</a:t>
            </a:r>
            <a:r>
              <a:rPr lang="tr-TR" sz="2800" cap="non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cap="none" dirty="0" err="1" smtClean="0"/>
              <a:t>Lipids</a:t>
            </a:r>
            <a:r>
              <a:rPr lang="tr-TR" sz="2800" cap="none" dirty="0" smtClean="0"/>
              <a:t> (3,5 </a:t>
            </a:r>
            <a:r>
              <a:rPr lang="tr-TR" sz="2800" cap="none" dirty="0" smtClean="0">
                <a:solidFill>
                  <a:srgbClr val="FF0000"/>
                </a:solidFill>
              </a:rPr>
              <a:t>%</a:t>
            </a:r>
            <a:r>
              <a:rPr lang="tr-TR" sz="2800" cap="non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cap="none" dirty="0" err="1" smtClean="0"/>
              <a:t>Proteins</a:t>
            </a:r>
            <a:r>
              <a:rPr lang="tr-TR" sz="2800" cap="none" dirty="0" smtClean="0"/>
              <a:t> (3,6 </a:t>
            </a:r>
            <a:r>
              <a:rPr lang="tr-TR" sz="2800" cap="none" dirty="0" smtClean="0">
                <a:solidFill>
                  <a:srgbClr val="FF0000"/>
                </a:solidFill>
              </a:rPr>
              <a:t>%</a:t>
            </a:r>
            <a:r>
              <a:rPr lang="tr-TR" sz="2800" cap="none" dirty="0" smtClean="0"/>
              <a:t>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343223" y="2928210"/>
            <a:ext cx="354860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7030A0"/>
                </a:solidFill>
              </a:rPr>
              <a:t>B- </a:t>
            </a:r>
            <a:r>
              <a:rPr lang="tr-TR" sz="2800" u="sng" dirty="0" err="1" smtClean="0">
                <a:solidFill>
                  <a:srgbClr val="7030A0"/>
                </a:solidFill>
              </a:rPr>
              <a:t>Inorganic</a:t>
            </a:r>
            <a:r>
              <a:rPr lang="tr-TR" sz="2800" u="sng" dirty="0" smtClean="0">
                <a:solidFill>
                  <a:srgbClr val="7030A0"/>
                </a:solidFill>
              </a:rPr>
              <a:t> </a:t>
            </a:r>
            <a:r>
              <a:rPr lang="tr-TR" sz="2800" u="sng" dirty="0" err="1">
                <a:solidFill>
                  <a:srgbClr val="7030A0"/>
                </a:solidFill>
              </a:rPr>
              <a:t>Ingredients</a:t>
            </a:r>
            <a:endParaRPr lang="tr-TR" sz="2800" u="sng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err="1" smtClean="0"/>
              <a:t>Minerals</a:t>
            </a:r>
            <a:r>
              <a:rPr lang="tr-TR" sz="2800" dirty="0" smtClean="0"/>
              <a:t> (0,8 </a:t>
            </a:r>
            <a:r>
              <a:rPr lang="tr-TR" sz="2800" dirty="0" smtClean="0">
                <a:solidFill>
                  <a:srgbClr val="FF0000"/>
                </a:solidFill>
              </a:rPr>
              <a:t>%</a:t>
            </a:r>
            <a:r>
              <a:rPr lang="tr-TR" sz="2800" dirty="0" smtClean="0"/>
              <a:t>)</a:t>
            </a:r>
            <a:endParaRPr lang="tr-TR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err="1" smtClean="0"/>
              <a:t>Vitamins</a:t>
            </a:r>
            <a:endParaRPr lang="tr-TR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err="1" smtClean="0"/>
              <a:t>Gases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547311" y="1966231"/>
            <a:ext cx="29023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1- </a:t>
            </a:r>
            <a:r>
              <a:rPr lang="tr-TR" sz="2800" dirty="0" err="1"/>
              <a:t>Water</a:t>
            </a:r>
            <a:r>
              <a:rPr lang="tr-TR" sz="2800" dirty="0"/>
              <a:t> (87,5 </a:t>
            </a:r>
            <a:r>
              <a:rPr lang="tr-TR" sz="2800" dirty="0">
                <a:solidFill>
                  <a:srgbClr val="FF0000"/>
                </a:solidFill>
              </a:rPr>
              <a:t>%</a:t>
            </a:r>
            <a:r>
              <a:rPr lang="tr-TR" sz="2800" dirty="0"/>
              <a:t>)</a:t>
            </a:r>
          </a:p>
          <a:p>
            <a:r>
              <a:rPr lang="tr-TR" sz="2800" dirty="0"/>
              <a:t>2- </a:t>
            </a:r>
            <a:r>
              <a:rPr lang="tr-TR" sz="2800" dirty="0" err="1"/>
              <a:t>Solids</a:t>
            </a:r>
            <a:r>
              <a:rPr lang="tr-TR" sz="2800" dirty="0"/>
              <a:t> (12,5 </a:t>
            </a:r>
            <a:r>
              <a:rPr lang="tr-TR" sz="2800" dirty="0">
                <a:solidFill>
                  <a:srgbClr val="FF0000"/>
                </a:solidFill>
              </a:rPr>
              <a:t>%</a:t>
            </a:r>
            <a:r>
              <a:rPr lang="tr-TR" sz="2800" dirty="0"/>
              <a:t>)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872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2350420" cy="1596177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A2 milk 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66025" y="2040076"/>
            <a:ext cx="8793127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is cow's milk that mostly lacks a form of </a:t>
            </a:r>
            <a:r>
              <a:rPr lang="en-US" sz="2800" dirty="0" smtClean="0">
                <a:solidFill>
                  <a:srgbClr val="7030A0"/>
                </a:solidFill>
              </a:rPr>
              <a:t>β-casein</a:t>
            </a:r>
            <a:r>
              <a:rPr lang="en-US" sz="2800" dirty="0" smtClean="0"/>
              <a:t> proteins called </a:t>
            </a:r>
            <a:r>
              <a:rPr lang="en-US" sz="2800" dirty="0" smtClean="0">
                <a:solidFill>
                  <a:srgbClr val="7030A0"/>
                </a:solidFill>
              </a:rPr>
              <a:t>A1 </a:t>
            </a:r>
            <a:r>
              <a:rPr lang="en-US" sz="2800" dirty="0" smtClean="0"/>
              <a:t>and instead has mostly the A2 form.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387" y="3425511"/>
            <a:ext cx="4210492" cy="23798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1" y="4615444"/>
            <a:ext cx="55054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4" y="285787"/>
            <a:ext cx="3785816" cy="1596177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Caseın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mıselles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998921"/>
            <a:ext cx="10363826" cy="36327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cap="none" dirty="0" smtClean="0"/>
              <a:t>THE CASEIN MICELLES consist of subunits of the different caseins (α, ß</a:t>
            </a:r>
            <a:r>
              <a:rPr lang="tr-TR" sz="2400" cap="none" dirty="0" smtClean="0"/>
              <a:t>, </a:t>
            </a:r>
            <a:r>
              <a:rPr lang="el-G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tr-T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400" cap="none" dirty="0" smtClean="0"/>
              <a:t>) held together by CALCIUM PHOSPHATE BRIDGES on the inside, surrounded by a layer of </a:t>
            </a:r>
            <a:r>
              <a:rPr lang="el-G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 </a:t>
            </a:r>
            <a:r>
              <a:rPr lang="en-US" sz="2400" cap="none" dirty="0" smtClean="0"/>
              <a:t>-casein which helps to stabilize the micelle in solution.</a:t>
            </a:r>
          </a:p>
          <a:p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54772" y="668376"/>
            <a:ext cx="674458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CASEINS in milk form complexes called micelles </a:t>
            </a:r>
            <a:endParaRPr lang="tr-TR" sz="2400" dirty="0"/>
          </a:p>
          <a:p>
            <a:pPr algn="ctr"/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that are dispersed in the water phase of milk.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611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7173" y="413801"/>
            <a:ext cx="5214070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Whey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proteıns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876926"/>
            <a:ext cx="10755062" cy="3914273"/>
          </a:xfrm>
        </p:spPr>
        <p:txBody>
          <a:bodyPr>
            <a:noAutofit/>
          </a:bodyPr>
          <a:lstStyle/>
          <a:p>
            <a:r>
              <a:rPr lang="tr-TR" sz="2800" cap="none" dirty="0" err="1">
                <a:latin typeface="+mj-lt"/>
              </a:rPr>
              <a:t>C</a:t>
            </a:r>
            <a:r>
              <a:rPr lang="tr-TR" sz="2800" cap="none" dirty="0" err="1" smtClean="0">
                <a:latin typeface="+mj-lt"/>
              </a:rPr>
              <a:t>ontain</a:t>
            </a:r>
            <a:r>
              <a:rPr lang="tr-TR" sz="2800" cap="none" dirty="0" smtClean="0">
                <a:latin typeface="+mj-lt"/>
              </a:rPr>
              <a:t> </a:t>
            </a:r>
            <a:r>
              <a:rPr lang="tr-TR" sz="2800" cap="none" dirty="0" err="1" smtClean="0">
                <a:latin typeface="+mj-lt"/>
              </a:rPr>
              <a:t>disulphide</a:t>
            </a:r>
            <a:r>
              <a:rPr lang="tr-TR" sz="2800" cap="none" dirty="0" smtClean="0">
                <a:latin typeface="+mj-lt"/>
              </a:rPr>
              <a:t> </a:t>
            </a:r>
            <a:r>
              <a:rPr lang="tr-TR" sz="2800" cap="none" dirty="0" err="1" smtClean="0">
                <a:latin typeface="+mj-lt"/>
              </a:rPr>
              <a:t>linkages</a:t>
            </a:r>
            <a:endParaRPr lang="tr-TR" sz="2800" cap="none" dirty="0" smtClean="0">
              <a:latin typeface="+mj-lt"/>
            </a:endParaRPr>
          </a:p>
          <a:p>
            <a:r>
              <a:rPr lang="tr-TR" sz="2800" cap="none" dirty="0" err="1" smtClean="0">
                <a:latin typeface="+mj-lt"/>
              </a:rPr>
              <a:t>Poor</a:t>
            </a:r>
            <a:r>
              <a:rPr lang="tr-TR" sz="2800" cap="none" dirty="0" smtClean="0">
                <a:latin typeface="+mj-lt"/>
              </a:rPr>
              <a:t> </a:t>
            </a:r>
            <a:r>
              <a:rPr lang="tr-TR" sz="2800" cap="none" dirty="0" err="1" smtClean="0">
                <a:latin typeface="+mj-lt"/>
              </a:rPr>
              <a:t>heat</a:t>
            </a:r>
            <a:r>
              <a:rPr lang="tr-TR" sz="2800" cap="none" dirty="0" smtClean="0">
                <a:latin typeface="+mj-lt"/>
              </a:rPr>
              <a:t> </a:t>
            </a:r>
            <a:r>
              <a:rPr lang="tr-TR" sz="2800" cap="none" dirty="0" err="1" smtClean="0">
                <a:latin typeface="+mj-lt"/>
              </a:rPr>
              <a:t>stability</a:t>
            </a:r>
            <a:r>
              <a:rPr lang="tr-TR" sz="2800" cap="none" dirty="0" smtClean="0">
                <a:latin typeface="+mj-lt"/>
              </a:rPr>
              <a:t> (</a:t>
            </a:r>
            <a:r>
              <a:rPr lang="tr-TR" sz="2800" cap="none" dirty="0" err="1" smtClean="0">
                <a:latin typeface="+mj-lt"/>
              </a:rPr>
              <a:t>denaturate</a:t>
            </a:r>
            <a:r>
              <a:rPr lang="tr-TR" sz="2800" cap="none" dirty="0" smtClean="0">
                <a:latin typeface="+mj-lt"/>
              </a:rPr>
              <a:t> 75 °C)</a:t>
            </a:r>
          </a:p>
          <a:p>
            <a:pPr>
              <a:buFont typeface="Wingdings" pitchFamily="2" charset="2"/>
              <a:buChar char="ü"/>
            </a:pPr>
            <a:r>
              <a:rPr lang="el-GR" sz="2800" cap="none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α</a:t>
            </a:r>
            <a:r>
              <a:rPr lang="tr-TR" sz="2800" cap="none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lpha-lactalbumin</a:t>
            </a:r>
            <a:r>
              <a:rPr lang="tr-TR" sz="2800" cap="none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cap="none" dirty="0" smtClean="0">
                <a:latin typeface="+mj-lt"/>
                <a:cs typeface="Times New Roman" panose="02020603050405020304" pitchFamily="18" charset="0"/>
              </a:rPr>
              <a:t>(20%)</a:t>
            </a:r>
          </a:p>
          <a:p>
            <a:pPr>
              <a:buFont typeface="Wingdings" pitchFamily="2" charset="2"/>
              <a:buChar char="ü"/>
            </a:pPr>
            <a:r>
              <a:rPr lang="tr-TR" sz="2800" cap="none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beta-</a:t>
            </a:r>
            <a:r>
              <a:rPr lang="tr-TR" sz="2800" cap="none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lactoglobulin</a:t>
            </a:r>
            <a:r>
              <a:rPr lang="tr-TR" sz="2800" cap="none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cap="none" dirty="0" smtClean="0">
                <a:latin typeface="+mj-lt"/>
                <a:cs typeface="Times New Roman" panose="02020603050405020304" pitchFamily="18" charset="0"/>
              </a:rPr>
              <a:t>(40%) </a:t>
            </a:r>
          </a:p>
          <a:p>
            <a:pPr>
              <a:buFont typeface="Wingdings" pitchFamily="2" charset="2"/>
              <a:buChar char="ü"/>
            </a:pPr>
            <a:r>
              <a:rPr lang="tr-TR" sz="2800" cap="none" dirty="0" err="1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proteose</a:t>
            </a:r>
            <a:r>
              <a:rPr lang="tr-TR" sz="2800" cap="none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peptons</a:t>
            </a:r>
            <a:r>
              <a:rPr lang="tr-TR" sz="2800" cap="none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sz="2800" cap="none" dirty="0" err="1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immunglobulins</a:t>
            </a:r>
            <a:r>
              <a:rPr lang="tr-TR" sz="2800" cap="none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sz="2800" cap="none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serum albümin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4954138" y="5158853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/>
          </a:p>
        </p:txBody>
      </p:sp>
      <p:sp>
        <p:nvSpPr>
          <p:cNvPr id="5" name="4 Sağ Ayraç"/>
          <p:cNvSpPr/>
          <p:nvPr/>
        </p:nvSpPr>
        <p:spPr>
          <a:xfrm>
            <a:off x="4217157" y="4626591"/>
            <a:ext cx="518615" cy="1555845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8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913774" y="1214652"/>
            <a:ext cx="10363826" cy="4576548"/>
          </a:xfrm>
        </p:spPr>
        <p:txBody>
          <a:bodyPr>
            <a:noAutofit/>
          </a:bodyPr>
          <a:lstStyle/>
          <a:p>
            <a:r>
              <a:rPr lang="tr-TR" sz="36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BETA-LACTOGLOBULIN</a:t>
            </a:r>
          </a:p>
          <a:p>
            <a:pPr marL="0" indent="0">
              <a:buNone/>
            </a:pPr>
            <a:endParaRPr lang="tr-TR" sz="3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Better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heat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stability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lpha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lactalbumin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sulphydryl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It’s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assosiation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depends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temperature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protein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concentration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ionic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conditions</a:t>
            </a:r>
            <a:endParaRPr lang="tr-TR" sz="2800" cap="none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2967" y="567559"/>
            <a:ext cx="5800924" cy="1406991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enzymes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98918" y="1797269"/>
            <a:ext cx="6259536" cy="471389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tr-TR" sz="2800" cap="none" dirty="0" smtClean="0"/>
              <a:t> </a:t>
            </a:r>
            <a:r>
              <a:rPr lang="en-US" sz="2800" cap="none" dirty="0" smtClean="0"/>
              <a:t>Enzymes are proteins that have biological functions. </a:t>
            </a:r>
            <a:endParaRPr lang="tr-TR" sz="2800" cap="none" dirty="0" smtClean="0"/>
          </a:p>
          <a:p>
            <a:pPr algn="ctr">
              <a:buFont typeface="Wingdings" pitchFamily="2" charset="2"/>
              <a:buChar char="v"/>
            </a:pPr>
            <a:r>
              <a:rPr lang="tr-TR" sz="2800" cap="none" dirty="0" smtClean="0"/>
              <a:t> </a:t>
            </a:r>
            <a:r>
              <a:rPr lang="en-US" sz="2800" cap="none" dirty="0" smtClean="0"/>
              <a:t>EACH ENZYME has a specific site of action on</a:t>
            </a:r>
            <a:r>
              <a:rPr lang="tr-TR" sz="2800" cap="none" dirty="0" smtClean="0"/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cap="none" dirty="0" smtClean="0"/>
              <a:t> its target molecule, </a:t>
            </a:r>
            <a:endParaRPr lang="tr-TR" sz="2800" cap="none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800" cap="none" dirty="0" smtClean="0"/>
              <a:t>and optimal conditions </a:t>
            </a:r>
            <a:endParaRPr lang="tr-TR" sz="2800" cap="none" dirty="0" smtClean="0"/>
          </a:p>
          <a:p>
            <a:pPr algn="ctr">
              <a:buNone/>
            </a:pPr>
            <a:r>
              <a:rPr lang="tr-TR" sz="2800" cap="none" dirty="0" smtClean="0"/>
              <a:t>   </a:t>
            </a:r>
            <a:r>
              <a:rPr lang="en-US" sz="2800" cap="none" dirty="0" smtClean="0"/>
              <a:t>(p</a:t>
            </a:r>
            <a:r>
              <a:rPr lang="tr-TR" sz="2800" cap="none" dirty="0" smtClean="0"/>
              <a:t>H </a:t>
            </a:r>
            <a:r>
              <a:rPr lang="en-US" sz="2800" cap="none" dirty="0" smtClean="0"/>
              <a:t>and temperature)</a:t>
            </a:r>
            <a:r>
              <a:rPr lang="tr-TR" sz="2800" cap="none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800" cap="none" dirty="0" smtClean="0"/>
          </a:p>
          <a:p>
            <a:endParaRPr lang="tr-T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708823" y="1324305"/>
            <a:ext cx="5644681" cy="4072758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cap="none" dirty="0" smtClean="0">
                <a:solidFill>
                  <a:srgbClr val="FF0000"/>
                </a:solidFill>
              </a:rPr>
              <a:t>Milk enzymes come from several sources:</a:t>
            </a:r>
            <a:endParaRPr lang="tr-TR" sz="3200" cap="none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800" cap="none" dirty="0" smtClean="0"/>
              <a:t>The native milk, </a:t>
            </a:r>
            <a:endParaRPr lang="tr-TR" sz="2800" cap="none" dirty="0" smtClean="0"/>
          </a:p>
          <a:p>
            <a:pPr algn="ctr">
              <a:buFont typeface="Wingdings" pitchFamily="2" charset="2"/>
              <a:buChar char="ü"/>
            </a:pPr>
            <a:r>
              <a:rPr lang="en-US" sz="2800" cap="none" dirty="0" smtClean="0"/>
              <a:t>Airborne bacterial contamination, </a:t>
            </a:r>
            <a:endParaRPr lang="tr-TR" sz="2800" cap="none" dirty="0" smtClean="0"/>
          </a:p>
          <a:p>
            <a:pPr algn="ctr">
              <a:buFont typeface="Wingdings" pitchFamily="2" charset="2"/>
              <a:buChar char="ü"/>
            </a:pPr>
            <a:r>
              <a:rPr lang="en-US" sz="2800" cap="none" dirty="0" smtClean="0"/>
              <a:t>Bacteria that are added intentionally for fermentation, </a:t>
            </a:r>
            <a:endParaRPr lang="tr-TR" sz="2800" cap="none" dirty="0" smtClean="0"/>
          </a:p>
          <a:p>
            <a:pPr algn="ctr">
              <a:buFont typeface="Wingdings" pitchFamily="2" charset="2"/>
              <a:buChar char="ü"/>
            </a:pPr>
            <a:r>
              <a:rPr lang="tr-TR" sz="2800" cap="none" dirty="0" err="1" smtClean="0"/>
              <a:t>In</a:t>
            </a:r>
            <a:r>
              <a:rPr lang="en-US" sz="2800" cap="none" dirty="0" smtClean="0"/>
              <a:t> somatic cells present in milk. </a:t>
            </a:r>
            <a:endParaRPr lang="tr-TR" sz="2800" cap="none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4589" y="413565"/>
            <a:ext cx="3989301" cy="159617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Lipases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913774" y="1749972"/>
            <a:ext cx="10516226" cy="40412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are enzymes that degrade fats.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THE MAJOR lipase in milk is lipoprotein lipase.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tr-TR" sz="2800" cap="none" dirty="0" smtClean="0"/>
              <a:t>I</a:t>
            </a:r>
            <a:r>
              <a:rPr lang="en-US" sz="2800" cap="none" dirty="0" smtClean="0"/>
              <a:t>t is associated with the casein micelle.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tr-TR" sz="2800" cap="none" dirty="0" err="1" smtClean="0"/>
              <a:t>Shaking</a:t>
            </a:r>
            <a:r>
              <a:rPr lang="en-US" sz="2800" cap="none" dirty="0" smtClean="0"/>
              <a:t> during processing may bring the lipase into contact with the milk fat resulting in fat degradation and off-flavors. 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PASTEUR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ZAT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ON</a:t>
            </a:r>
            <a:r>
              <a:rPr lang="tr-TR" sz="2800" cap="none" dirty="0" smtClean="0">
                <a:solidFill>
                  <a:schemeClr val="tx2"/>
                </a:solidFill>
              </a:rPr>
              <a:t> </a:t>
            </a:r>
            <a:r>
              <a:rPr lang="en-US" sz="2800" cap="none" dirty="0" smtClean="0"/>
              <a:t>will inactivate the lipase in milk and increase shelf life.</a:t>
            </a:r>
          </a:p>
          <a:p>
            <a:endParaRPr lang="tr-TR" sz="2800" cap="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3776" y="618517"/>
            <a:ext cx="7946446" cy="159617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Alkaline </a:t>
            </a:r>
            <a:r>
              <a:rPr lang="en-US" sz="4800" dirty="0" err="1" smtClean="0">
                <a:solidFill>
                  <a:srgbClr val="FF0000"/>
                </a:solidFill>
              </a:rPr>
              <a:t>phosphatase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is a heat sensitive enzyme in milk that is used as 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ND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CATOR of pasteurization.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tr-TR" sz="2800" cap="none" dirty="0" err="1" smtClean="0"/>
              <a:t>I</a:t>
            </a:r>
            <a:r>
              <a:rPr lang="en-US" sz="2800" cap="none" dirty="0" smtClean="0"/>
              <a:t>f milk is properly pasteurized, alkaline </a:t>
            </a:r>
            <a:r>
              <a:rPr lang="en-US" sz="2800" cap="none" dirty="0" err="1" smtClean="0"/>
              <a:t>phosphatase</a:t>
            </a:r>
            <a:r>
              <a:rPr lang="en-US" sz="2800" cap="none" dirty="0" smtClean="0"/>
              <a:t> is 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NACT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VATED.</a:t>
            </a:r>
          </a:p>
          <a:p>
            <a:pPr>
              <a:buFont typeface="Wingdings" pitchFamily="2" charset="2"/>
              <a:buChar char="ü"/>
            </a:pPr>
            <a:endParaRPr lang="tr-T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3776" y="618517"/>
            <a:ext cx="3421742" cy="159617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Proteases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961070" y="1941423"/>
            <a:ext cx="10363826" cy="34241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are enzymes that degrade proteins.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the MAJOR protease in milk is </a:t>
            </a:r>
            <a:r>
              <a:rPr lang="en-US" sz="2800" cap="none" dirty="0" err="1" smtClean="0">
                <a:solidFill>
                  <a:srgbClr val="FF0000"/>
                </a:solidFill>
              </a:rPr>
              <a:t>plasmin</a:t>
            </a:r>
            <a:r>
              <a:rPr lang="en-US" sz="2800" cap="none" dirty="0" smtClean="0"/>
              <a:t>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protein degradation can be undesirable and result in bitter off-flavors, or it may provide a desirable texture to cheese during ripening.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proteases are important in cheese manufacture, and a considerable amount of information is available in the cheese literature.</a:t>
            </a:r>
          </a:p>
          <a:p>
            <a:pPr>
              <a:buFont typeface="Wingdings" pitchFamily="2" charset="2"/>
              <a:buChar char="ü"/>
            </a:pPr>
            <a:endParaRPr lang="tr-T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1885" y="429332"/>
            <a:ext cx="5613149" cy="117875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Lactoperoxidase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913774" y="1781504"/>
            <a:ext cx="10363826" cy="4009696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is one of the most heat-stable enzymes found in milk. </a:t>
            </a:r>
            <a:endParaRPr lang="tr-TR" sz="2800" cap="none" dirty="0" smtClean="0"/>
          </a:p>
          <a:p>
            <a:r>
              <a:rPr lang="en-US" sz="2800" cap="none" dirty="0" smtClean="0"/>
              <a:t>the presence of </a:t>
            </a:r>
            <a:r>
              <a:rPr lang="en-US" sz="2800" cap="none" dirty="0" err="1" smtClean="0"/>
              <a:t>lactoperoxidase</a:t>
            </a:r>
            <a:r>
              <a:rPr lang="en-US" sz="2800" cap="none" dirty="0" smtClean="0"/>
              <a:t> in raw milk inhibits the disease causing microorganisms (pathogens) present in milk. </a:t>
            </a:r>
            <a:endParaRPr lang="tr-TR" sz="2800" cap="none" dirty="0" smtClean="0"/>
          </a:p>
          <a:p>
            <a:r>
              <a:rPr lang="en-US" sz="2800" cap="none" dirty="0" err="1"/>
              <a:t>lactoperoxidase</a:t>
            </a:r>
            <a:r>
              <a:rPr lang="en-US" sz="2800" cap="none" dirty="0"/>
              <a:t>, when combined with hydrogen peroxide and thiocyanate, has antibacterial properties. </a:t>
            </a:r>
            <a:endParaRPr lang="tr-TR" sz="2800" cap="none" dirty="0" smtClean="0"/>
          </a:p>
          <a:p>
            <a:r>
              <a:rPr lang="en-US" sz="2800" cap="none" dirty="0" smtClean="0"/>
              <a:t>HOWEVER, there is no hydrogen peroxide or thiocyanate present in fresh milk, these compounds would have to be added to milk in order to achieve the antibacterial benefits. </a:t>
            </a:r>
            <a:endParaRPr lang="tr-TR" sz="2800" cap="none" dirty="0" smtClean="0"/>
          </a:p>
          <a:p>
            <a:endParaRPr lang="tr-TR" sz="2800" cap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3775" y="618517"/>
            <a:ext cx="4668159" cy="1596177"/>
          </a:xfrm>
        </p:spPr>
        <p:txBody>
          <a:bodyPr>
            <a:normAutofit/>
          </a:bodyPr>
          <a:lstStyle/>
          <a:p>
            <a:r>
              <a:rPr lang="tr-TR" sz="4400" cap="none" dirty="0" smtClean="0">
                <a:solidFill>
                  <a:srgbClr val="FF0000"/>
                </a:solidFill>
              </a:rPr>
              <a:t>DRY MATTER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913774" y="1923394"/>
            <a:ext cx="8182929" cy="3867806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THE RES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DUE left when water and gases are removed is called </a:t>
            </a:r>
            <a:endParaRPr lang="tr-TR" sz="2800" cap="none" dirty="0" smtClean="0"/>
          </a:p>
          <a:p>
            <a:pPr>
              <a:buNone/>
            </a:pPr>
            <a:r>
              <a:rPr lang="tr-TR" sz="2800" cap="none" dirty="0" smtClean="0">
                <a:sym typeface="Wingdings" pitchFamily="2" charset="2"/>
              </a:rPr>
              <a:t></a:t>
            </a:r>
            <a:r>
              <a:rPr lang="en-US" sz="2800" cap="none" dirty="0" smtClean="0"/>
              <a:t>the dry matter (DM) or total solids content of the milk.</a:t>
            </a:r>
            <a:endParaRPr lang="tr-TR" sz="2800" cap="none" dirty="0" smtClean="0"/>
          </a:p>
          <a:p>
            <a:r>
              <a:rPr lang="tr-TR" sz="2800" cap="none" dirty="0" smtClean="0"/>
              <a:t>DRY MATTER (DM) </a:t>
            </a:r>
            <a:r>
              <a:rPr lang="tr-TR" sz="2800" cap="none" dirty="0" smtClean="0">
                <a:solidFill>
                  <a:srgbClr val="FF0000"/>
                </a:solidFill>
              </a:rPr>
              <a:t>12.5 %</a:t>
            </a:r>
          </a:p>
          <a:p>
            <a:r>
              <a:rPr lang="tr-TR" sz="2800" cap="none" dirty="0" smtClean="0"/>
              <a:t>FAT </a:t>
            </a:r>
            <a:r>
              <a:rPr lang="tr-TR" sz="2800" cap="none" dirty="0" smtClean="0">
                <a:solidFill>
                  <a:srgbClr val="FF0000"/>
                </a:solidFill>
              </a:rPr>
              <a:t>3.5 %</a:t>
            </a:r>
          </a:p>
          <a:p>
            <a:r>
              <a:rPr lang="tr-TR" sz="2800" cap="none" dirty="0" smtClean="0"/>
              <a:t>NON-FAT DRY MATTER (</a:t>
            </a:r>
            <a:r>
              <a:rPr lang="tr-TR" sz="2800" dirty="0" smtClean="0"/>
              <a:t>NFDM) </a:t>
            </a:r>
            <a:r>
              <a:rPr lang="tr-TR" sz="2800" cap="none" dirty="0" smtClean="0">
                <a:solidFill>
                  <a:srgbClr val="FF0000"/>
                </a:solidFill>
              </a:rPr>
              <a:t>9 %</a:t>
            </a:r>
            <a:endParaRPr lang="tr-TR" sz="2800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3775" y="618517"/>
            <a:ext cx="5560597" cy="159617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Lactoperoxidase</a:t>
            </a:r>
            <a:endParaRPr lang="tr-TR" sz="4400" dirty="0"/>
          </a:p>
        </p:txBody>
      </p:sp>
      <p:pic>
        <p:nvPicPr>
          <p:cNvPr id="58372" name="Picture 4" descr="Lactoperoxidase ile ilgili görsel sonucu"/>
          <p:cNvPicPr>
            <a:picLocks noChangeAspect="1" noChangeArrowheads="1"/>
          </p:cNvPicPr>
          <p:nvPr/>
        </p:nvPicPr>
        <p:blipFill rotWithShape="1">
          <a:blip r:embed="rId2"/>
          <a:srcRect l="1752" t="65707" r="85160" b="17446"/>
          <a:stretch/>
        </p:blipFill>
        <p:spPr bwMode="auto">
          <a:xfrm>
            <a:off x="4477408" y="2948405"/>
            <a:ext cx="865742" cy="532764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1559380" y="3276102"/>
            <a:ext cx="20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en-US" dirty="0" smtClean="0"/>
              <a:t>hydrogen peroxide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t="-131" r="85326" b="74089"/>
          <a:stretch/>
        </p:blipFill>
        <p:spPr>
          <a:xfrm>
            <a:off x="2136380" y="2790189"/>
            <a:ext cx="906886" cy="65365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47055" y="2329411"/>
            <a:ext cx="976101" cy="42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LPO</a:t>
            </a:r>
            <a:endParaRPr lang="tr-TR" dirty="0"/>
          </a:p>
        </p:txBody>
      </p:sp>
      <p:sp>
        <p:nvSpPr>
          <p:cNvPr id="14" name="Artı 13"/>
          <p:cNvSpPr/>
          <p:nvPr/>
        </p:nvSpPr>
        <p:spPr>
          <a:xfrm>
            <a:off x="5592586" y="2886410"/>
            <a:ext cx="409903" cy="5444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rtı 14"/>
          <p:cNvSpPr/>
          <p:nvPr/>
        </p:nvSpPr>
        <p:spPr>
          <a:xfrm>
            <a:off x="6361439" y="3794465"/>
            <a:ext cx="447553" cy="4204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Bükülü Ok 15"/>
          <p:cNvSpPr/>
          <p:nvPr/>
        </p:nvSpPr>
        <p:spPr>
          <a:xfrm>
            <a:off x="2589823" y="2307275"/>
            <a:ext cx="2490567" cy="5640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4"/>
          <a:srcRect l="18613" t="20452" r="18122" b="20698"/>
          <a:stretch/>
        </p:blipFill>
        <p:spPr>
          <a:xfrm>
            <a:off x="6393140" y="3036111"/>
            <a:ext cx="384152" cy="357351"/>
          </a:xfrm>
          <a:prstGeom prst="rect">
            <a:avLst/>
          </a:prstGeom>
        </p:spPr>
      </p:pic>
      <p:sp>
        <p:nvSpPr>
          <p:cNvPr id="18" name="Aşağı Ok 17"/>
          <p:cNvSpPr/>
          <p:nvPr/>
        </p:nvSpPr>
        <p:spPr>
          <a:xfrm>
            <a:off x="6408720" y="5016884"/>
            <a:ext cx="400272" cy="450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7204746" y="5628325"/>
            <a:ext cx="226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(</a:t>
            </a:r>
            <a:r>
              <a:rPr lang="tr-TR" sz="2400" dirty="0" err="1" smtClean="0"/>
              <a:t>hypothiocyanite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7058658" y="4292406"/>
            <a:ext cx="176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(</a:t>
            </a:r>
            <a:r>
              <a:rPr lang="en-US" sz="2400" dirty="0" smtClean="0"/>
              <a:t>thiocyanate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6012966" y="5628325"/>
            <a:ext cx="119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OSCN</a:t>
            </a:r>
            <a:r>
              <a:rPr lang="tr-TR" sz="2800" baseline="30000" dirty="0" smtClean="0"/>
              <a:t>-</a:t>
            </a:r>
            <a:endParaRPr lang="tr-TR" sz="28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159053" y="4292406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SCN</a:t>
            </a:r>
            <a:r>
              <a:rPr lang="tr-TR" sz="2800" baseline="30000" dirty="0"/>
              <a:t>-</a:t>
            </a:r>
            <a:endParaRPr lang="tr-TR" sz="2800" dirty="0"/>
          </a:p>
        </p:txBody>
      </p:sp>
      <p:sp>
        <p:nvSpPr>
          <p:cNvPr id="24" name="Bulut Belirtme Çizgisi 23"/>
          <p:cNvSpPr/>
          <p:nvPr/>
        </p:nvSpPr>
        <p:spPr>
          <a:xfrm>
            <a:off x="9797383" y="3235013"/>
            <a:ext cx="2079306" cy="1539317"/>
          </a:xfrm>
          <a:prstGeom prst="cloudCallout">
            <a:avLst>
              <a:gd name="adj1" fmla="val -62212"/>
              <a:gd name="adj2" fmla="val 124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BACTERISID EFFECT</a:t>
            </a:r>
            <a:endParaRPr lang="tr-TR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3775" y="618517"/>
            <a:ext cx="6496018" cy="1596177"/>
          </a:xfrm>
        </p:spPr>
        <p:txBody>
          <a:bodyPr/>
          <a:lstStyle/>
          <a:p>
            <a:r>
              <a:rPr lang="tr-TR" cap="none" dirty="0" err="1" smtClean="0">
                <a:solidFill>
                  <a:srgbClr val="FF0000"/>
                </a:solidFill>
              </a:rPr>
              <a:t>Other</a:t>
            </a:r>
            <a:r>
              <a:rPr lang="tr-TR" cap="none" dirty="0" smtClean="0">
                <a:solidFill>
                  <a:srgbClr val="FF0000"/>
                </a:solidFill>
              </a:rPr>
              <a:t> </a:t>
            </a:r>
            <a:r>
              <a:rPr lang="tr-TR" cap="none" dirty="0" err="1" smtClean="0">
                <a:solidFill>
                  <a:srgbClr val="FF0000"/>
                </a:solidFill>
              </a:rPr>
              <a:t>enzymes</a:t>
            </a:r>
            <a:r>
              <a:rPr lang="tr-TR" cap="none" dirty="0" smtClean="0">
                <a:solidFill>
                  <a:srgbClr val="FF0000"/>
                </a:solidFill>
              </a:rPr>
              <a:t> </a:t>
            </a:r>
            <a:r>
              <a:rPr lang="tr-TR" cap="none" dirty="0" err="1" smtClean="0">
                <a:solidFill>
                  <a:srgbClr val="FF0000"/>
                </a:solidFill>
              </a:rPr>
              <a:t>found</a:t>
            </a:r>
            <a:r>
              <a:rPr lang="tr-TR" cap="none" dirty="0" smtClean="0">
                <a:solidFill>
                  <a:srgbClr val="FF0000"/>
                </a:solidFill>
              </a:rPr>
              <a:t> in </a:t>
            </a:r>
            <a:r>
              <a:rPr lang="tr-TR" cap="none" dirty="0" err="1" smtClean="0">
                <a:solidFill>
                  <a:srgbClr val="FF0000"/>
                </a:solidFill>
              </a:rPr>
              <a:t>milk</a:t>
            </a:r>
            <a:r>
              <a:rPr lang="tr-TR" cap="none" dirty="0" smtClean="0">
                <a:solidFill>
                  <a:srgbClr val="FF0000"/>
                </a:solidFill>
              </a:rPr>
              <a:t> </a:t>
            </a:r>
            <a:r>
              <a:rPr lang="tr-TR" cap="none" dirty="0" err="1" smtClean="0">
                <a:solidFill>
                  <a:srgbClr val="FF0000"/>
                </a:solidFill>
              </a:rPr>
              <a:t>are</a:t>
            </a:r>
            <a:r>
              <a:rPr lang="tr-TR" cap="none" dirty="0" smtClean="0">
                <a:solidFill>
                  <a:srgbClr val="FF0000"/>
                </a:solidFill>
              </a:rPr>
              <a:t>;</a:t>
            </a:r>
            <a:endParaRPr lang="tr-TR" cap="none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803415" y="2099078"/>
            <a:ext cx="5234778" cy="3424107"/>
          </a:xfrm>
        </p:spPr>
        <p:txBody>
          <a:bodyPr>
            <a:noAutofit/>
          </a:bodyPr>
          <a:lstStyle/>
          <a:p>
            <a:pPr algn="ctr"/>
            <a:r>
              <a:rPr lang="tr-TR" sz="2800" cap="none" dirty="0" err="1" smtClean="0"/>
              <a:t>Lysozyme</a:t>
            </a:r>
            <a:r>
              <a:rPr lang="tr-TR" sz="2800" cap="none" dirty="0" smtClean="0"/>
              <a:t>,</a:t>
            </a:r>
          </a:p>
          <a:p>
            <a:pPr algn="ctr"/>
            <a:r>
              <a:rPr lang="tr-TR" sz="2800" cap="none" dirty="0" err="1" smtClean="0"/>
              <a:t>Catalase</a:t>
            </a:r>
            <a:r>
              <a:rPr lang="tr-TR" sz="2800" cap="none" dirty="0" smtClean="0"/>
              <a:t>,</a:t>
            </a:r>
          </a:p>
          <a:p>
            <a:pPr algn="ctr"/>
            <a:r>
              <a:rPr lang="tr-TR" sz="2800" cap="none" dirty="0" err="1" smtClean="0"/>
              <a:t>Xanthine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Oxidase</a:t>
            </a:r>
            <a:r>
              <a:rPr lang="tr-TR" sz="2800" cap="none" dirty="0" smtClean="0"/>
              <a:t>,</a:t>
            </a:r>
          </a:p>
          <a:p>
            <a:pPr algn="ctr"/>
            <a:r>
              <a:rPr lang="tr-TR" sz="2800" cap="none" dirty="0" err="1" smtClean="0"/>
              <a:t>Lipase</a:t>
            </a:r>
            <a:r>
              <a:rPr lang="tr-TR" sz="2800" cap="none" dirty="0" smtClean="0"/>
              <a:t>,</a:t>
            </a:r>
          </a:p>
          <a:p>
            <a:pPr algn="ctr"/>
            <a:r>
              <a:rPr lang="tr-TR" sz="2800" cap="none" dirty="0" err="1" smtClean="0"/>
              <a:t>Amylase</a:t>
            </a:r>
            <a:r>
              <a:rPr lang="tr-TR" sz="2800" cap="none" dirty="0" smtClean="0"/>
              <a:t>,</a:t>
            </a:r>
          </a:p>
          <a:p>
            <a:pPr algn="ctr"/>
            <a:r>
              <a:rPr lang="tr-TR" sz="2800" cap="none" dirty="0" err="1" smtClean="0"/>
              <a:t>Lactase</a:t>
            </a:r>
            <a:r>
              <a:rPr lang="tr-TR" sz="2800" cap="none" dirty="0" smtClean="0"/>
              <a:t>…</a:t>
            </a:r>
            <a:endParaRPr lang="tr-TR" sz="2800" cap="non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3371622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mınerals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1948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 smtClean="0"/>
              <a:t>Minerals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associated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with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the</a:t>
            </a:r>
            <a:r>
              <a:rPr lang="tr-TR" sz="2800" cap="none" dirty="0" smtClean="0"/>
              <a:t> FAT GLOBULE MEMBRANE </a:t>
            </a:r>
            <a:r>
              <a:rPr lang="tr-TR" sz="2800" cap="none" dirty="0" err="1" smtClean="0"/>
              <a:t>are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err="1" smtClean="0"/>
              <a:t>Other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minarals</a:t>
            </a:r>
            <a:r>
              <a:rPr lang="tr-TR" sz="2800" cap="none" dirty="0" smtClean="0"/>
              <a:t> in </a:t>
            </a:r>
            <a:r>
              <a:rPr lang="tr-TR" sz="2800" cap="none" dirty="0" err="1" smtClean="0"/>
              <a:t>milk</a:t>
            </a:r>
            <a:endParaRPr lang="tr-TR" sz="2800" cap="none" dirty="0" smtClean="0"/>
          </a:p>
        </p:txBody>
      </p:sp>
      <p:sp>
        <p:nvSpPr>
          <p:cNvPr id="4" name="Bulut Belirtme Çizgisi 3"/>
          <p:cNvSpPr/>
          <p:nvPr/>
        </p:nvSpPr>
        <p:spPr>
          <a:xfrm>
            <a:off x="7983940" y="597804"/>
            <a:ext cx="3539320" cy="1408417"/>
          </a:xfrm>
          <a:prstGeom prst="cloudCallout">
            <a:avLst>
              <a:gd name="adj1" fmla="val 319"/>
              <a:gd name="adj2" fmla="val 983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671012" y="1062916"/>
            <a:ext cx="2481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copper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 smtClean="0"/>
              <a:t>iron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29633" y="4117815"/>
            <a:ext cx="6074997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2800" dirty="0" err="1" smtClean="0">
                <a:sym typeface="Wingdings" panose="05000000000000000000" pitchFamily="2" charset="2"/>
              </a:rPr>
              <a:t>Cobalt</a:t>
            </a:r>
            <a:r>
              <a:rPr lang="tr-TR" sz="2800" dirty="0" smtClean="0">
                <a:sym typeface="Wingdings" panose="05000000000000000000" pitchFamily="2" charset="2"/>
              </a:rPr>
              <a:t>, </a:t>
            </a:r>
            <a:r>
              <a:rPr lang="tr-TR" sz="2800" dirty="0" err="1" smtClean="0">
                <a:sym typeface="Wingdings" panose="05000000000000000000" pitchFamily="2" charset="2"/>
              </a:rPr>
              <a:t>Calcium</a:t>
            </a:r>
            <a:r>
              <a:rPr lang="tr-TR" sz="2800" dirty="0" smtClean="0">
                <a:sym typeface="Wingdings" panose="05000000000000000000" pitchFamily="2" charset="2"/>
              </a:rPr>
              <a:t>, </a:t>
            </a:r>
            <a:r>
              <a:rPr lang="tr-TR" sz="2800" dirty="0" err="1" smtClean="0">
                <a:sym typeface="Wingdings" panose="05000000000000000000" pitchFamily="2" charset="2"/>
              </a:rPr>
              <a:t>Sodium</a:t>
            </a:r>
            <a:r>
              <a:rPr lang="tr-TR" sz="2800" dirty="0" smtClean="0">
                <a:sym typeface="Wingdings" panose="05000000000000000000" pitchFamily="2" charset="2"/>
              </a:rPr>
              <a:t>, </a:t>
            </a:r>
          </a:p>
          <a:p>
            <a:pPr algn="ctr"/>
            <a:r>
              <a:rPr lang="tr-TR" sz="2800" dirty="0" err="1" smtClean="0">
                <a:sym typeface="Wingdings" panose="05000000000000000000" pitchFamily="2" charset="2"/>
              </a:rPr>
              <a:t>Potassium</a:t>
            </a:r>
            <a:r>
              <a:rPr lang="tr-TR" sz="2800" dirty="0" smtClean="0">
                <a:sym typeface="Wingdings" panose="05000000000000000000" pitchFamily="2" charset="2"/>
              </a:rPr>
              <a:t>, </a:t>
            </a:r>
            <a:r>
              <a:rPr lang="tr-TR" sz="2800" dirty="0" err="1" smtClean="0">
                <a:sym typeface="Wingdings" panose="05000000000000000000" pitchFamily="2" charset="2"/>
              </a:rPr>
              <a:t>Zinc</a:t>
            </a:r>
            <a:r>
              <a:rPr lang="tr-TR" sz="2800" dirty="0" smtClean="0">
                <a:sym typeface="Wingdings" panose="05000000000000000000" pitchFamily="2" charset="2"/>
              </a:rPr>
              <a:t>,</a:t>
            </a:r>
            <a:endParaRPr lang="tr-TR" sz="2800" dirty="0" smtClean="0"/>
          </a:p>
          <a:p>
            <a:pPr algn="ctr"/>
            <a:r>
              <a:rPr lang="tr-TR" sz="2800" dirty="0" err="1" smtClean="0">
                <a:sym typeface="Wingdings" panose="05000000000000000000" pitchFamily="2" charset="2"/>
              </a:rPr>
              <a:t>Magnesium</a:t>
            </a:r>
            <a:r>
              <a:rPr lang="tr-TR" sz="2800" dirty="0" smtClean="0">
                <a:sym typeface="Wingdings" panose="05000000000000000000" pitchFamily="2" charset="2"/>
              </a:rPr>
              <a:t>, </a:t>
            </a:r>
            <a:r>
              <a:rPr lang="tr-TR" sz="2800" dirty="0" err="1" smtClean="0">
                <a:sym typeface="Wingdings" panose="05000000000000000000" pitchFamily="2" charset="2"/>
              </a:rPr>
              <a:t>Manganese</a:t>
            </a:r>
            <a:r>
              <a:rPr lang="tr-TR" sz="2800" dirty="0" smtClean="0">
                <a:sym typeface="Wingdings" panose="05000000000000000000" pitchFamily="2" charset="2"/>
              </a:rPr>
              <a:t>, </a:t>
            </a:r>
            <a:r>
              <a:rPr lang="tr-TR" sz="2800" dirty="0" err="1" smtClean="0">
                <a:sym typeface="Wingdings" panose="05000000000000000000" pitchFamily="2" charset="2"/>
              </a:rPr>
              <a:t>Molybdenium</a:t>
            </a:r>
            <a:r>
              <a:rPr lang="tr-TR" sz="2800" dirty="0" smtClean="0">
                <a:sym typeface="Wingdings" panose="05000000000000000000" pitchFamily="2" charset="2"/>
              </a:rPr>
              <a:t>…</a:t>
            </a:r>
            <a:endParaRPr lang="tr-TR" sz="2800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4504396" y="3417336"/>
            <a:ext cx="297712" cy="61668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5182225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vıtamıns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6990" y="2207433"/>
            <a:ext cx="4145954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rgbClr val="FF0000"/>
                </a:solidFill>
              </a:rPr>
              <a:t>Fat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soluble</a:t>
            </a:r>
            <a:endParaRPr lang="tr-TR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800" dirty="0" smtClean="0"/>
              <a:t>(A, d, e, k </a:t>
            </a:r>
            <a:r>
              <a:rPr lang="tr-TR" sz="2800" cap="none" dirty="0" err="1" smtClean="0"/>
              <a:t>Vitamins</a:t>
            </a:r>
            <a:r>
              <a:rPr lang="tr-TR" sz="2800" cap="none" dirty="0" smtClean="0"/>
              <a:t>)</a:t>
            </a:r>
          </a:p>
          <a:p>
            <a:pPr marL="0" indent="0">
              <a:buNone/>
            </a:pPr>
            <a:r>
              <a:rPr lang="tr-TR" sz="2800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smtClean="0">
                <a:sym typeface="Wingdings" panose="05000000000000000000" pitchFamily="2" charset="2"/>
              </a:rPr>
              <a:t>High Beta-</a:t>
            </a:r>
            <a:r>
              <a:rPr lang="tr-TR" sz="2800" cap="none" dirty="0" err="1" smtClean="0">
                <a:sym typeface="Wingdings" panose="05000000000000000000" pitchFamily="2" charset="2"/>
              </a:rPr>
              <a:t>carotene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tr-TR" sz="2800" dirty="0" smtClean="0">
                <a:sym typeface="Wingdings" panose="05000000000000000000" pitchFamily="2" charset="2"/>
              </a:rPr>
              <a:t>(</a:t>
            </a:r>
            <a:r>
              <a:rPr lang="tr-TR" sz="2800" dirty="0" err="1" smtClean="0">
                <a:sym typeface="Wingdings" panose="05000000000000000000" pitchFamily="2" charset="2"/>
              </a:rPr>
              <a:t>V</a:t>
            </a:r>
            <a:r>
              <a:rPr lang="tr-TR" sz="2800" cap="none" dirty="0" err="1" smtClean="0">
                <a:sym typeface="Wingdings" panose="05000000000000000000" pitchFamily="2" charset="2"/>
              </a:rPr>
              <a:t>it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a)</a:t>
            </a:r>
          </a:p>
          <a:p>
            <a:pPr marL="0" indent="0">
              <a:buNone/>
            </a:pPr>
            <a:r>
              <a:rPr lang="tr-TR" sz="2800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Low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Vit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d</a:t>
            </a:r>
            <a:endParaRPr lang="tr-TR" sz="2800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4503221" y="2193785"/>
            <a:ext cx="4135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FF0000"/>
                </a:solidFill>
              </a:rPr>
              <a:t>WATER SOLUBLE </a:t>
            </a:r>
            <a:endParaRPr lang="tr-T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 err="1" smtClean="0"/>
              <a:t>Vit</a:t>
            </a:r>
            <a:r>
              <a:rPr lang="tr-TR" sz="2800" dirty="0" smtClean="0"/>
              <a:t> C,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 err="1" smtClean="0"/>
              <a:t>Vit</a:t>
            </a:r>
            <a:r>
              <a:rPr lang="tr-TR" sz="2800" dirty="0" smtClean="0"/>
              <a:t> B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800" dirty="0" smtClean="0"/>
          </a:p>
          <a:p>
            <a:pPr algn="ctr"/>
            <a:r>
              <a:rPr lang="tr-TR" sz="2800" dirty="0" err="1" smtClean="0"/>
              <a:t>Thiamine</a:t>
            </a:r>
            <a:r>
              <a:rPr lang="tr-TR" sz="2800" dirty="0" smtClean="0"/>
              <a:t> (B1</a:t>
            </a:r>
            <a:r>
              <a:rPr lang="tr-TR" sz="2800" dirty="0"/>
              <a:t>), </a:t>
            </a:r>
            <a:endParaRPr lang="tr-TR" sz="2800" dirty="0" smtClean="0"/>
          </a:p>
          <a:p>
            <a:pPr algn="ctr"/>
            <a:r>
              <a:rPr lang="tr-TR" sz="2800" dirty="0" err="1" smtClean="0"/>
              <a:t>riboflavin</a:t>
            </a:r>
            <a:r>
              <a:rPr lang="tr-TR" sz="2800" dirty="0" smtClean="0"/>
              <a:t> </a:t>
            </a:r>
            <a:r>
              <a:rPr lang="tr-TR" sz="2800" dirty="0"/>
              <a:t>(B2), </a:t>
            </a:r>
            <a:r>
              <a:rPr lang="tr-TR" sz="2800" dirty="0" err="1"/>
              <a:t>niacin</a:t>
            </a:r>
            <a:r>
              <a:rPr lang="tr-TR" sz="2800" dirty="0"/>
              <a:t> (B3), </a:t>
            </a:r>
            <a:r>
              <a:rPr lang="tr-TR" sz="2800" dirty="0" err="1"/>
              <a:t>pyridoxine</a:t>
            </a:r>
            <a:r>
              <a:rPr lang="tr-TR" sz="2800" dirty="0"/>
              <a:t> (B6), </a:t>
            </a:r>
            <a:r>
              <a:rPr lang="tr-TR" sz="2800" dirty="0" err="1"/>
              <a:t>folate</a:t>
            </a:r>
            <a:r>
              <a:rPr lang="tr-TR" sz="2800" dirty="0"/>
              <a:t> (B9), </a:t>
            </a:r>
            <a:r>
              <a:rPr lang="tr-TR" sz="2800" dirty="0" err="1" smtClean="0"/>
              <a:t>cobalamin</a:t>
            </a:r>
            <a:r>
              <a:rPr lang="tr-TR" sz="2800" dirty="0" smtClean="0"/>
              <a:t> </a:t>
            </a:r>
            <a:r>
              <a:rPr lang="tr-TR" sz="2800" dirty="0"/>
              <a:t>(B12)</a:t>
            </a:r>
            <a:endParaRPr lang="tr-TR" sz="2800" dirty="0" smtClean="0"/>
          </a:p>
          <a:p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6737" t="11668" r="53789" b="17018"/>
          <a:stretch/>
        </p:blipFill>
        <p:spPr>
          <a:xfrm>
            <a:off x="8591479" y="701748"/>
            <a:ext cx="2967789" cy="52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79303" y="914401"/>
            <a:ext cx="10364451" cy="1078174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gases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5704764" y="1801504"/>
            <a:ext cx="5572836" cy="4435523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800" cap="none" dirty="0" smtClean="0"/>
          </a:p>
          <a:p>
            <a:r>
              <a:rPr lang="tr-TR" sz="2800" cap="none" dirty="0" err="1" smtClean="0"/>
              <a:t>Oxygen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means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quality</a:t>
            </a:r>
            <a:r>
              <a:rPr lang="tr-TR" sz="2800" cap="none" dirty="0" smtClean="0"/>
              <a:t> of </a:t>
            </a:r>
            <a:r>
              <a:rPr lang="tr-TR" sz="2800" cap="none" dirty="0" err="1" smtClean="0"/>
              <a:t>milk</a:t>
            </a:r>
            <a:r>
              <a:rPr lang="tr-TR" sz="2800" cap="none" dirty="0" smtClean="0"/>
              <a:t>.</a:t>
            </a:r>
          </a:p>
          <a:p>
            <a:r>
              <a:rPr lang="tr-TR" sz="2800" cap="none" dirty="0" err="1" smtClean="0"/>
              <a:t>Oxygen</a:t>
            </a:r>
            <a:r>
              <a:rPr lang="tr-TR" sz="2800" cap="none" dirty="0" smtClean="0"/>
              <a:t> has </a:t>
            </a:r>
            <a:r>
              <a:rPr lang="tr-TR" sz="2800" cap="none" dirty="0" err="1" smtClean="0"/>
              <a:t>the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negative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effect</a:t>
            </a:r>
            <a:r>
              <a:rPr lang="tr-TR" sz="2800" cap="none" dirty="0" smtClean="0"/>
              <a:t> on vitamin </a:t>
            </a:r>
            <a:r>
              <a:rPr lang="tr-TR" sz="2800" cap="none" dirty="0" err="1" smtClean="0"/>
              <a:t>activity</a:t>
            </a:r>
            <a:r>
              <a:rPr lang="tr-TR" sz="2800" cap="none" dirty="0" smtClean="0"/>
              <a:t>.</a:t>
            </a:r>
          </a:p>
          <a:p>
            <a:r>
              <a:rPr lang="tr-TR" sz="2800" b="1" dirty="0" err="1" smtClean="0"/>
              <a:t>OxIdatIve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rancIdIty</a:t>
            </a:r>
            <a:endParaRPr lang="tr-TR" sz="2800" b="1" dirty="0" smtClean="0"/>
          </a:p>
          <a:p>
            <a:r>
              <a:rPr lang="tr-TR" sz="2800" b="1" dirty="0" err="1" smtClean="0"/>
              <a:t>AerobIc</a:t>
            </a:r>
            <a:r>
              <a:rPr lang="tr-TR" sz="2800" b="1" dirty="0" smtClean="0"/>
              <a:t> </a:t>
            </a:r>
            <a:r>
              <a:rPr lang="tr-TR" sz="2800" b="1" smtClean="0"/>
              <a:t>mIcroorganIsms</a:t>
            </a:r>
            <a:endParaRPr lang="tr-TR" sz="28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689212" y="2433888"/>
            <a:ext cx="49677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 err="1" smtClean="0"/>
              <a:t>After</a:t>
            </a:r>
            <a:r>
              <a:rPr lang="tr-TR" sz="2800" u="sng" dirty="0" smtClean="0"/>
              <a:t> </a:t>
            </a:r>
            <a:r>
              <a:rPr lang="tr-TR" sz="2800" u="sng" dirty="0" err="1" smtClean="0"/>
              <a:t>the</a:t>
            </a:r>
            <a:r>
              <a:rPr lang="tr-TR" sz="2800" u="sng" dirty="0" smtClean="0"/>
              <a:t> </a:t>
            </a:r>
            <a:r>
              <a:rPr lang="tr-TR" sz="2800" u="sng" dirty="0" err="1" smtClean="0"/>
              <a:t>milking</a:t>
            </a:r>
            <a:r>
              <a:rPr lang="tr-TR" sz="2800" u="sng" dirty="0" smtClean="0"/>
              <a:t> (</a:t>
            </a:r>
            <a:r>
              <a:rPr lang="tr-TR" sz="2800" u="sng" dirty="0" err="1" smtClean="0"/>
              <a:t>fresh</a:t>
            </a:r>
            <a:r>
              <a:rPr lang="tr-TR" sz="2800" u="sng" dirty="0" smtClean="0"/>
              <a:t> </a:t>
            </a:r>
            <a:r>
              <a:rPr lang="tr-TR" sz="2800" u="sng" dirty="0" err="1" smtClean="0"/>
              <a:t>milk</a:t>
            </a:r>
            <a:r>
              <a:rPr lang="tr-TR" sz="2800" u="sng" dirty="0" smtClean="0"/>
              <a:t>) </a:t>
            </a:r>
          </a:p>
          <a:p>
            <a:pPr algn="ctr"/>
            <a:r>
              <a:rPr lang="tr-TR" sz="2800" dirty="0" err="1" smtClean="0"/>
              <a:t>Milk</a:t>
            </a:r>
            <a:r>
              <a:rPr lang="tr-TR" sz="2800" dirty="0" smtClean="0"/>
              <a:t> </a:t>
            </a:r>
            <a:r>
              <a:rPr lang="tr-TR" sz="2800" dirty="0" err="1" smtClean="0"/>
              <a:t>contains</a:t>
            </a:r>
            <a:r>
              <a:rPr lang="tr-TR" sz="2800" dirty="0" smtClean="0"/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tr-TR" sz="2800" dirty="0" smtClean="0"/>
              <a:t>5-10 % CO</a:t>
            </a:r>
            <a:r>
              <a:rPr lang="tr-TR" sz="1400" dirty="0" smtClean="0"/>
              <a:t>2</a:t>
            </a:r>
            <a:endParaRPr lang="tr-TR" sz="2800" dirty="0" smtClean="0"/>
          </a:p>
          <a:p>
            <a:pPr algn="ctr">
              <a:buFont typeface="Wingdings" pitchFamily="2" charset="2"/>
              <a:buChar char="ü"/>
            </a:pPr>
            <a:r>
              <a:rPr lang="tr-TR" sz="2800" dirty="0" smtClean="0"/>
              <a:t>2-3 % N</a:t>
            </a:r>
          </a:p>
          <a:p>
            <a:pPr algn="ctr">
              <a:buFont typeface="Wingdings" pitchFamily="2" charset="2"/>
              <a:buChar char="ü"/>
            </a:pPr>
            <a:r>
              <a:rPr lang="tr-TR" sz="2800" dirty="0" smtClean="0"/>
              <a:t>0.5-1 % 0</a:t>
            </a:r>
            <a:r>
              <a:rPr lang="tr-TR" sz="1400" dirty="0" smtClean="0"/>
              <a:t>2</a:t>
            </a:r>
            <a:endParaRPr lang="tr-TR" sz="2800" dirty="0"/>
          </a:p>
        </p:txBody>
      </p:sp>
      <p:pic>
        <p:nvPicPr>
          <p:cNvPr id="65540" name="Picture 4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8084" y="4258101"/>
            <a:ext cx="1162098" cy="968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4589" y="2625993"/>
            <a:ext cx="10364451" cy="1596177"/>
          </a:xfrm>
        </p:spPr>
        <p:txBody>
          <a:bodyPr/>
          <a:lstStyle/>
          <a:p>
            <a:r>
              <a:rPr lang="tr-TR" dirty="0" smtClean="0"/>
              <a:t>TIME TO DO MILK FIGHT !!!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5806001" cy="15961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Milk composition varies depending on the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000" cap="none" dirty="0" smtClean="0"/>
              <a:t>Species (Cow, Goat, Sheep), </a:t>
            </a:r>
            <a:endParaRPr lang="tr-TR" sz="3000" cap="non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cap="none" dirty="0" smtClean="0"/>
              <a:t>Breed (Holstein, Jersey), </a:t>
            </a:r>
            <a:endParaRPr lang="tr-TR" sz="3000" cap="non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cap="none" dirty="0" smtClean="0"/>
              <a:t>The Animal's Feed, </a:t>
            </a:r>
            <a:endParaRPr lang="tr-TR" sz="3000" cap="non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cap="none" dirty="0" smtClean="0"/>
              <a:t>The Stage </a:t>
            </a:r>
            <a:r>
              <a:rPr lang="tr-TR" sz="3000" cap="none" dirty="0" smtClean="0"/>
              <a:t>o</a:t>
            </a:r>
            <a:r>
              <a:rPr lang="en-US" sz="3000" cap="none" dirty="0" smtClean="0"/>
              <a:t>f Lactation. </a:t>
            </a:r>
            <a:endParaRPr lang="tr-TR" sz="3000" cap="none" dirty="0" smtClean="0"/>
          </a:p>
          <a:p>
            <a:pPr algn="just">
              <a:buNone/>
            </a:pPr>
            <a:endParaRPr lang="tr-TR" sz="3000" dirty="0"/>
          </a:p>
          <a:p>
            <a:pPr algn="just">
              <a:buNone/>
            </a:pPr>
            <a:r>
              <a:rPr lang="en-US" sz="3000" cap="none" dirty="0" smtClean="0"/>
              <a:t>Although there are M</a:t>
            </a:r>
            <a:r>
              <a:rPr lang="tr-TR" sz="3000" cap="none" dirty="0" smtClean="0"/>
              <a:t>I</a:t>
            </a:r>
            <a:r>
              <a:rPr lang="en-US" sz="3000" cap="none" dirty="0" smtClean="0"/>
              <a:t>NOR variations in milk composition</a:t>
            </a:r>
            <a:r>
              <a:rPr lang="tr-TR" sz="3000" cap="none" dirty="0" smtClean="0"/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051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Users\BAHAR\Pictures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586" y="1755941"/>
            <a:ext cx="8024883" cy="4535677"/>
          </a:xfrm>
          <a:prstGeom prst="rect">
            <a:avLst/>
          </a:prstGeom>
          <a:noFill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32862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composıtıon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33796" name="Picture 4" descr="sheep cartoon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076" y="4829532"/>
            <a:ext cx="420843" cy="438505"/>
          </a:xfrm>
          <a:prstGeom prst="rect">
            <a:avLst/>
          </a:prstGeom>
          <a:noFill/>
        </p:spPr>
      </p:pic>
      <p:pic>
        <p:nvPicPr>
          <p:cNvPr id="33798" name="Picture 6" descr="İlgili re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192" y="4299615"/>
            <a:ext cx="452925" cy="463454"/>
          </a:xfrm>
          <a:prstGeom prst="rect">
            <a:avLst/>
          </a:prstGeom>
          <a:noFill/>
        </p:spPr>
      </p:pic>
      <p:pic>
        <p:nvPicPr>
          <p:cNvPr id="33801" name="Picture 9" descr="camel cartoon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9395" y="5318006"/>
            <a:ext cx="495939" cy="495939"/>
          </a:xfrm>
          <a:prstGeom prst="rect">
            <a:avLst/>
          </a:prstGeom>
          <a:noFill/>
        </p:spPr>
      </p:pic>
      <p:pic>
        <p:nvPicPr>
          <p:cNvPr id="33804" name="Picture 12" descr="C:\Users\BAHAR\Pictures\Adsız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0245" y="5832215"/>
            <a:ext cx="457698" cy="417985"/>
          </a:xfrm>
          <a:prstGeom prst="rect">
            <a:avLst/>
          </a:prstGeom>
          <a:noFill/>
        </p:spPr>
      </p:pic>
      <p:pic>
        <p:nvPicPr>
          <p:cNvPr id="33805" name="Picture 13" descr="C:\Users\BAHAR\Pictures\Adsız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495" y="3321453"/>
            <a:ext cx="434952" cy="445329"/>
          </a:xfrm>
          <a:prstGeom prst="rect">
            <a:avLst/>
          </a:prstGeom>
          <a:noFill/>
        </p:spPr>
      </p:pic>
      <p:pic>
        <p:nvPicPr>
          <p:cNvPr id="33807" name="Picture 15" descr="cow cartoon ile ilgili görsel sonuc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6471" y="3761664"/>
            <a:ext cx="848199" cy="517938"/>
          </a:xfrm>
          <a:prstGeom prst="rect">
            <a:avLst/>
          </a:prstGeom>
          <a:noFill/>
        </p:spPr>
      </p:pic>
      <p:pic>
        <p:nvPicPr>
          <p:cNvPr id="33811" name="Picture 19" descr="İlgili resi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4142" y="2782365"/>
            <a:ext cx="407633" cy="479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0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lut Belirtme Çizgisi 12"/>
          <p:cNvSpPr/>
          <p:nvPr/>
        </p:nvSpPr>
        <p:spPr>
          <a:xfrm>
            <a:off x="7062953" y="300483"/>
            <a:ext cx="2708250" cy="1937968"/>
          </a:xfrm>
          <a:prstGeom prst="cloudCallout">
            <a:avLst>
              <a:gd name="adj1" fmla="val 75807"/>
              <a:gd name="adj2" fmla="val 5093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5807" y="276726"/>
            <a:ext cx="5837599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MIlk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Carbohydrates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9499" y="1985210"/>
            <a:ext cx="10896912" cy="41544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cap="none" dirty="0" smtClean="0"/>
              <a:t>M</a:t>
            </a:r>
            <a:r>
              <a:rPr lang="tr-TR" sz="2800" cap="none" dirty="0" smtClean="0"/>
              <a:t>il</a:t>
            </a:r>
            <a:r>
              <a:rPr lang="en-US" sz="2800" cap="none" dirty="0" smtClean="0"/>
              <a:t>k contains 4.</a:t>
            </a:r>
            <a:r>
              <a:rPr lang="tr-TR" sz="2800" cap="none" dirty="0" smtClean="0"/>
              <a:t>6 </a:t>
            </a:r>
            <a:r>
              <a:rPr lang="en-US" sz="2800" cap="none" dirty="0" smtClean="0"/>
              <a:t>% carbohydrate 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that is predominately </a:t>
            </a:r>
            <a:r>
              <a:rPr lang="en-US" sz="2800" cap="none" dirty="0" smtClean="0">
                <a:solidFill>
                  <a:srgbClr val="FF0000"/>
                </a:solidFill>
              </a:rPr>
              <a:t>LACTOSE</a:t>
            </a:r>
            <a:endParaRPr lang="tr-TR" sz="2800" cap="none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with trace amounts of </a:t>
            </a:r>
            <a:r>
              <a:rPr lang="en-US" sz="2800" cap="none" dirty="0" smtClean="0">
                <a:solidFill>
                  <a:srgbClr val="FF0000"/>
                </a:solidFill>
              </a:rPr>
              <a:t>monosaccharides </a:t>
            </a:r>
            <a:r>
              <a:rPr lang="en-US" sz="2800" cap="none" dirty="0" smtClean="0"/>
              <a:t>and </a:t>
            </a:r>
            <a:r>
              <a:rPr lang="en-US" sz="2800" cap="none" dirty="0" smtClean="0">
                <a:solidFill>
                  <a:srgbClr val="FF0000"/>
                </a:solidFill>
              </a:rPr>
              <a:t>oligosaccharides</a:t>
            </a:r>
            <a:r>
              <a:rPr lang="en-US" sz="2800" cap="none" dirty="0" smtClean="0"/>
              <a:t>. 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cap="none" dirty="0" smtClean="0"/>
              <a:t>Lactose</a:t>
            </a:r>
            <a:r>
              <a:rPr lang="en-US" sz="2800" dirty="0" smtClean="0"/>
              <a:t> </a:t>
            </a:r>
            <a:r>
              <a:rPr lang="tr-TR" sz="2800" cap="none" dirty="0" smtClean="0"/>
              <a:t>i</a:t>
            </a:r>
            <a:r>
              <a:rPr lang="en-US" sz="2800" cap="none" dirty="0" smtClean="0"/>
              <a:t>s a disaccharide of glucose and galactose. 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cap="none" dirty="0" smtClean="0"/>
              <a:t>The</a:t>
            </a:r>
            <a:r>
              <a:rPr lang="en-US" sz="2800" dirty="0" smtClean="0"/>
              <a:t> </a:t>
            </a:r>
            <a:r>
              <a:rPr lang="en-US" sz="2800" cap="none" dirty="0" smtClean="0"/>
              <a:t>structure of lactose is: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68" y="4467966"/>
            <a:ext cx="2999492" cy="22008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34917" y="5235969"/>
            <a:ext cx="1367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galactose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866444" y="534642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lactose</a:t>
            </a:r>
            <a:endParaRPr lang="tr-TR" sz="2400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7638807" y="5251735"/>
            <a:ext cx="1479885" cy="171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3956317" y="5314795"/>
            <a:ext cx="1371599" cy="85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46927" y="637772"/>
            <a:ext cx="2159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Milk </a:t>
            </a:r>
            <a:r>
              <a:rPr lang="fr-FR" sz="2800" dirty="0" err="1"/>
              <a:t>contains</a:t>
            </a:r>
            <a:r>
              <a:rPr lang="fr-FR" sz="2800" dirty="0"/>
              <a:t> </a:t>
            </a:r>
          </a:p>
          <a:p>
            <a:pPr algn="ctr"/>
            <a:r>
              <a:rPr lang="tr-TR" sz="2800" dirty="0" smtClean="0"/>
              <a:t>4</a:t>
            </a:r>
            <a:r>
              <a:rPr lang="fr-FR" sz="2800" dirty="0" smtClean="0"/>
              <a:t>.6 %</a:t>
            </a:r>
            <a:r>
              <a:rPr lang="tr-TR" sz="2800" dirty="0" smtClean="0"/>
              <a:t> of</a:t>
            </a:r>
            <a:r>
              <a:rPr lang="fr-FR" sz="2800" dirty="0" smtClean="0"/>
              <a:t> </a:t>
            </a:r>
            <a:endParaRPr lang="fr-FR" sz="2800" dirty="0"/>
          </a:p>
          <a:p>
            <a:pPr algn="ctr"/>
            <a:r>
              <a:rPr lang="fr-FR" sz="2800" dirty="0"/>
              <a:t>total </a:t>
            </a:r>
            <a:r>
              <a:rPr lang="tr-TR" sz="2800" dirty="0" smtClean="0"/>
              <a:t>CH</a:t>
            </a:r>
            <a:r>
              <a:rPr lang="fr-FR" sz="2800" dirty="0" smtClean="0"/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563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796" y="304812"/>
            <a:ext cx="3670257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lactose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9553" y="1686910"/>
            <a:ext cx="10363826" cy="43770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dirty="0" err="1" smtClean="0"/>
              <a:t>Major</a:t>
            </a:r>
            <a:r>
              <a:rPr lang="tr-TR" sz="2800" dirty="0" smtClean="0"/>
              <a:t> </a:t>
            </a:r>
            <a:r>
              <a:rPr lang="tr-TR" sz="2800" cap="none" dirty="0" err="1" smtClean="0"/>
              <a:t>source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for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bacteria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during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the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fermentation</a:t>
            </a:r>
            <a:r>
              <a:rPr lang="tr-TR" sz="2800" cap="none" dirty="0" smtClean="0"/>
              <a:t> of </a:t>
            </a:r>
            <a:r>
              <a:rPr lang="tr-TR" sz="2800" cap="none" dirty="0" err="1" smtClean="0"/>
              <a:t>milk</a:t>
            </a:r>
            <a:endParaRPr lang="tr-TR" sz="28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Help </a:t>
            </a:r>
            <a:r>
              <a:rPr lang="tr-TR" sz="2800" cap="none" dirty="0" err="1" smtClean="0"/>
              <a:t>growth</a:t>
            </a:r>
            <a:r>
              <a:rPr lang="tr-TR" sz="2800" cap="none" dirty="0" smtClean="0"/>
              <a:t> of </a:t>
            </a:r>
            <a:r>
              <a:rPr lang="tr-TR" sz="2800" cap="none" dirty="0" err="1" smtClean="0"/>
              <a:t>lactic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acid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producing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bacteria</a:t>
            </a:r>
            <a:endParaRPr lang="tr-TR" sz="2800" cap="none" dirty="0" smtClean="0"/>
          </a:p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help</a:t>
            </a:r>
            <a:r>
              <a:rPr lang="tr-TR" sz="2800" cap="none" dirty="0" smtClean="0">
                <a:sym typeface="Wingdings" panose="05000000000000000000" pitchFamily="2" charset="2"/>
              </a:rPr>
              <a:t> in </a:t>
            </a:r>
            <a:r>
              <a:rPr lang="tr-TR" sz="2800" cap="none" dirty="0" err="1" smtClean="0">
                <a:sym typeface="Wingdings" panose="05000000000000000000" pitchFamily="2" charset="2"/>
              </a:rPr>
              <a:t>absorption</a:t>
            </a:r>
            <a:r>
              <a:rPr lang="tr-TR" sz="2800" cap="none" dirty="0" smtClean="0">
                <a:sym typeface="Wingdings" panose="05000000000000000000" pitchFamily="2" charset="2"/>
              </a:rPr>
              <a:t> of </a:t>
            </a:r>
            <a:r>
              <a:rPr lang="tr-TR" sz="2800" cap="none" dirty="0" err="1" smtClean="0">
                <a:sym typeface="Wingdings" panose="05000000000000000000" pitchFamily="2" charset="2"/>
              </a:rPr>
              <a:t>Ca</a:t>
            </a:r>
            <a:r>
              <a:rPr lang="tr-TR" sz="2800" cap="none" dirty="0" smtClean="0">
                <a:sym typeface="Wingdings" panose="05000000000000000000" pitchFamily="2" charset="2"/>
              </a:rPr>
              <a:t>, P, Fe, Cu</a:t>
            </a:r>
          </a:p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which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prefer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acidic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medium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for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their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absorption</a:t>
            </a:r>
            <a:endParaRPr lang="tr-TR" sz="2800" cap="non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cap="none" dirty="0" smtClean="0">
                <a:sym typeface="Wingdings" panose="05000000000000000000" pitchFamily="2" charset="2"/>
              </a:rPr>
              <a:t>THE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smtClean="0">
                <a:sym typeface="Wingdings" panose="05000000000000000000" pitchFamily="2" charset="2"/>
              </a:rPr>
              <a:t>BACTERIA </a:t>
            </a:r>
            <a:r>
              <a:rPr lang="tr-TR" sz="2800" cap="none" dirty="0" err="1" smtClean="0">
                <a:sym typeface="Wingdings" panose="05000000000000000000" pitchFamily="2" charset="2"/>
              </a:rPr>
              <a:t>hydrolyse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the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milk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into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glucose</a:t>
            </a: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galactose</a:t>
            </a: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to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produce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lactic</a:t>
            </a: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acid</a:t>
            </a:r>
            <a:endParaRPr lang="tr-TR" sz="2800" cap="none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which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inhibits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the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growth</a:t>
            </a:r>
            <a:r>
              <a:rPr lang="tr-TR" sz="2800" cap="none" dirty="0" smtClean="0">
                <a:sym typeface="Wingdings" panose="05000000000000000000" pitchFamily="2" charset="2"/>
              </a:rPr>
              <a:t> of </a:t>
            </a:r>
            <a:r>
              <a:rPr lang="tr-TR" sz="2800" cap="none" dirty="0" err="1" smtClean="0">
                <a:sym typeface="Wingdings" panose="05000000000000000000" pitchFamily="2" charset="2"/>
              </a:rPr>
              <a:t>most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other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microorganisms</a:t>
            </a:r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16043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6101254" y="317510"/>
            <a:ext cx="3184635" cy="1905428"/>
          </a:xfrm>
          <a:prstGeom prst="cloudCallout">
            <a:avLst>
              <a:gd name="adj1" fmla="val 48151"/>
              <a:gd name="adj2" fmla="val 5839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2924577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lıpıds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78173" y="2088827"/>
            <a:ext cx="6605517" cy="38661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MILK FAT has the most complex fatty acid composition of the edible fats.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OVER 400 individual fatty acids have been identified in milk fat. </a:t>
            </a:r>
            <a:endParaRPr lang="tr-TR" sz="28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800" cap="none" dirty="0" smtClean="0"/>
              <a:t>However, approximately 15 to 20 fatty acids make up 90% of the milk fat.</a:t>
            </a:r>
            <a:endParaRPr lang="tr-TR" sz="2800" cap="none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6314400" y="544689"/>
            <a:ext cx="28782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Milk contains </a:t>
            </a:r>
            <a:endParaRPr lang="tr-TR" sz="2800" dirty="0" smtClean="0"/>
          </a:p>
          <a:p>
            <a:pPr algn="ctr"/>
            <a:r>
              <a:rPr lang="en-US" sz="2800" dirty="0" smtClean="0"/>
              <a:t>3.</a:t>
            </a:r>
            <a:r>
              <a:rPr lang="tr-TR" sz="2800" dirty="0"/>
              <a:t>5 </a:t>
            </a:r>
            <a:r>
              <a:rPr lang="en-US" sz="2800" dirty="0"/>
              <a:t>% </a:t>
            </a:r>
            <a:r>
              <a:rPr lang="tr-TR" sz="2800" dirty="0" smtClean="0"/>
              <a:t>of</a:t>
            </a:r>
          </a:p>
          <a:p>
            <a:pPr algn="ctr"/>
            <a:r>
              <a:rPr lang="en-US" sz="2800" dirty="0" smtClean="0"/>
              <a:t>total </a:t>
            </a:r>
            <a:r>
              <a:rPr lang="en-US" sz="2800" dirty="0"/>
              <a:t>fat.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65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2924578" cy="159617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Mılk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lıpıds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09684" y="2409622"/>
            <a:ext cx="7765575" cy="34241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cap="none" dirty="0" err="1"/>
              <a:t>F</a:t>
            </a:r>
            <a:r>
              <a:rPr lang="tr-TR" sz="2800" cap="none" dirty="0" err="1" smtClean="0"/>
              <a:t>ound</a:t>
            </a:r>
            <a:r>
              <a:rPr lang="tr-TR" sz="2800" cap="none" dirty="0" smtClean="0"/>
              <a:t> in </a:t>
            </a:r>
            <a:r>
              <a:rPr lang="tr-TR" sz="2800" cap="none" dirty="0" err="1" smtClean="0"/>
              <a:t>fat</a:t>
            </a:r>
            <a:r>
              <a:rPr lang="tr-TR" sz="2800" cap="none" dirty="0" smtClean="0"/>
              <a:t> </a:t>
            </a:r>
            <a:r>
              <a:rPr lang="tr-TR" sz="2800" cap="none" dirty="0" err="1" smtClean="0"/>
              <a:t>globules</a:t>
            </a:r>
            <a:endParaRPr lang="tr-TR" sz="2800" cap="none" dirty="0" smtClean="0"/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protected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by</a:t>
            </a:r>
            <a:r>
              <a:rPr lang="tr-TR" sz="2800" cap="none" dirty="0" smtClean="0">
                <a:sym typeface="Wingdings" panose="05000000000000000000" pitchFamily="2" charset="2"/>
              </a:rPr>
              <a:t> a </a:t>
            </a:r>
            <a:r>
              <a:rPr lang="tr-TR" sz="2800" cap="none" dirty="0" err="1" smtClean="0">
                <a:sym typeface="Wingdings" panose="05000000000000000000" pitchFamily="2" charset="2"/>
              </a:rPr>
              <a:t>membrane</a:t>
            </a:r>
            <a:r>
              <a:rPr lang="tr-TR" sz="2800" cap="none" dirty="0" smtClean="0">
                <a:sym typeface="Wingdings" panose="05000000000000000000" pitchFamily="2" charset="2"/>
              </a:rPr>
              <a:t> (</a:t>
            </a:r>
            <a:r>
              <a:rPr lang="tr-TR" sz="2800" cap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MFGM</a:t>
            </a:r>
            <a:r>
              <a:rPr lang="tr-TR" sz="2800" cap="none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MFGM </a:t>
            </a:r>
            <a:r>
              <a:rPr lang="tr-TR" sz="2800" cap="none" dirty="0" err="1" smtClean="0">
                <a:sym typeface="Wingdings" panose="05000000000000000000" pitchFamily="2" charset="2"/>
              </a:rPr>
              <a:t>prevents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attack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from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lipases</a:t>
            </a:r>
            <a:r>
              <a:rPr lang="tr-TR" sz="2800" cap="none" dirty="0" smtClean="0">
                <a:sym typeface="Wingdings" panose="05000000000000000000" pitchFamily="2" charset="2"/>
              </a:rPr>
              <a:t> (</a:t>
            </a:r>
            <a:r>
              <a:rPr lang="tr-TR" sz="2800" cap="none" dirty="0" err="1" smtClean="0">
                <a:sym typeface="Wingdings" panose="05000000000000000000" pitchFamily="2" charset="2"/>
              </a:rPr>
              <a:t>lipolyses</a:t>
            </a:r>
            <a:r>
              <a:rPr lang="tr-TR" sz="2800" cap="none" dirty="0" smtClean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tr-TR" sz="2800" cap="none" dirty="0" smtClean="0">
                <a:sym typeface="Wingdings" panose="05000000000000000000" pitchFamily="2" charset="2"/>
              </a:rPr>
              <a:t></a:t>
            </a:r>
            <a:r>
              <a:rPr lang="tr-TR" sz="2800" cap="none" dirty="0" err="1" smtClean="0">
                <a:sym typeface="Wingdings" panose="05000000000000000000" pitchFamily="2" charset="2"/>
              </a:rPr>
              <a:t>and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increase</a:t>
            </a:r>
            <a:r>
              <a:rPr lang="tr-TR" sz="2800" cap="none" dirty="0" smtClean="0">
                <a:sym typeface="Wingdings" panose="05000000000000000000" pitchFamily="2" charset="2"/>
              </a:rPr>
              <a:t> in </a:t>
            </a:r>
            <a:r>
              <a:rPr lang="tr-TR" sz="2800" cap="none" dirty="0" err="1" smtClean="0">
                <a:sym typeface="Wingdings" panose="05000000000000000000" pitchFamily="2" charset="2"/>
              </a:rPr>
              <a:t>the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amount</a:t>
            </a:r>
            <a:r>
              <a:rPr lang="tr-TR" sz="2800" cap="none" dirty="0" smtClean="0">
                <a:sym typeface="Wingdings" panose="05000000000000000000" pitchFamily="2" charset="2"/>
              </a:rPr>
              <a:t> of </a:t>
            </a:r>
            <a:r>
              <a:rPr lang="tr-TR" sz="2800" cap="none" dirty="0" err="1" smtClean="0">
                <a:sym typeface="Wingdings" panose="05000000000000000000" pitchFamily="2" charset="2"/>
              </a:rPr>
              <a:t>diglycerides</a:t>
            </a:r>
            <a:r>
              <a:rPr lang="tr-TR" sz="2800" cap="none" dirty="0" smtClean="0">
                <a:sym typeface="Wingdings" panose="05000000000000000000" pitchFamily="2" charset="2"/>
              </a:rPr>
              <a:t>, </a:t>
            </a:r>
            <a:r>
              <a:rPr lang="tr-TR" sz="2800" cap="none" dirty="0" err="1" smtClean="0">
                <a:sym typeface="Wingdings" panose="05000000000000000000" pitchFamily="2" charset="2"/>
              </a:rPr>
              <a:t>monoglycerides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and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free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fatty</a:t>
            </a:r>
            <a:r>
              <a:rPr lang="tr-TR" sz="2800" cap="none" dirty="0" smtClean="0">
                <a:sym typeface="Wingdings" panose="05000000000000000000" pitchFamily="2" charset="2"/>
              </a:rPr>
              <a:t> </a:t>
            </a:r>
            <a:r>
              <a:rPr lang="tr-TR" sz="2800" cap="none" dirty="0" err="1" smtClean="0">
                <a:sym typeface="Wingdings" panose="05000000000000000000" pitchFamily="2" charset="2"/>
              </a:rPr>
              <a:t>acids</a:t>
            </a:r>
            <a:r>
              <a:rPr lang="tr-TR" sz="2800" cap="none" dirty="0" smtClean="0">
                <a:sym typeface="Wingdings" panose="05000000000000000000" pitchFamily="2" charset="2"/>
              </a:rPr>
              <a:t> in </a:t>
            </a:r>
            <a:r>
              <a:rPr lang="tr-TR" sz="2800" cap="none" dirty="0" err="1" smtClean="0">
                <a:sym typeface="Wingdings" panose="05000000000000000000" pitchFamily="2" charset="2"/>
              </a:rPr>
              <a:t>milk</a:t>
            </a:r>
            <a:endParaRPr lang="tr-TR" sz="2800" cap="non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25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3770</TotalTime>
  <Words>1415</Words>
  <Application>Microsoft Office PowerPoint</Application>
  <PresentationFormat>Geniş ekran</PresentationFormat>
  <Paragraphs>241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Tw Cen MT</vt:lpstr>
      <vt:lpstr>Wingdings</vt:lpstr>
      <vt:lpstr>Damla</vt:lpstr>
      <vt:lpstr>Mılk hygıene  and technology</vt:lpstr>
      <vt:lpstr>In general,  composition of cow's milk;</vt:lpstr>
      <vt:lpstr>DRY MATTER</vt:lpstr>
      <vt:lpstr>Milk composition varies depending on the;</vt:lpstr>
      <vt:lpstr>Mılk composıtıon</vt:lpstr>
      <vt:lpstr>MIlk Carbohydrates </vt:lpstr>
      <vt:lpstr>lactose</vt:lpstr>
      <vt:lpstr>Mılk lıpıds</vt:lpstr>
      <vt:lpstr>Mılk lıpıds</vt:lpstr>
      <vt:lpstr>Mılk lıpıds</vt:lpstr>
      <vt:lpstr>PowerPoint Sunusu</vt:lpstr>
      <vt:lpstr>PowerPoint Sunusu</vt:lpstr>
      <vt:lpstr>PowerPoint Sunusu</vt:lpstr>
      <vt:lpstr>Mılk Proteıns…</vt:lpstr>
      <vt:lpstr>Mılk proteıns</vt:lpstr>
      <vt:lpstr>Types of proteıns</vt:lpstr>
      <vt:lpstr>caseın</vt:lpstr>
      <vt:lpstr>caseın</vt:lpstr>
      <vt:lpstr>maın types of caseın</vt:lpstr>
      <vt:lpstr>A2 milk </vt:lpstr>
      <vt:lpstr>Caseın mıselles</vt:lpstr>
      <vt:lpstr>Whey proteıns</vt:lpstr>
      <vt:lpstr>PowerPoint Sunusu</vt:lpstr>
      <vt:lpstr>Mılk enzymes</vt:lpstr>
      <vt:lpstr>PowerPoint Sunusu</vt:lpstr>
      <vt:lpstr>Lipases</vt:lpstr>
      <vt:lpstr>Alkaline phosphatase </vt:lpstr>
      <vt:lpstr>Proteases</vt:lpstr>
      <vt:lpstr>Lactoperoxidase</vt:lpstr>
      <vt:lpstr>Lactoperoxidase</vt:lpstr>
      <vt:lpstr>Other enzymes found in milk are;</vt:lpstr>
      <vt:lpstr>mınerals</vt:lpstr>
      <vt:lpstr>vıtamıns</vt:lpstr>
      <vt:lpstr>Mılk gases</vt:lpstr>
      <vt:lpstr>TIME TO DO MILK FIGHT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Bahar</dc:creator>
  <cp:lastModifiedBy>Bahar</cp:lastModifiedBy>
  <cp:revision>98</cp:revision>
  <cp:lastPrinted>2017-10-16T06:21:27Z</cp:lastPrinted>
  <dcterms:created xsi:type="dcterms:W3CDTF">2017-10-04T06:23:21Z</dcterms:created>
  <dcterms:modified xsi:type="dcterms:W3CDTF">2018-04-10T14:41:52Z</dcterms:modified>
</cp:coreProperties>
</file>