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8" r:id="rId3"/>
    <p:sldId id="257" r:id="rId4"/>
    <p:sldId id="259" r:id="rId5"/>
    <p:sldId id="261" r:id="rId6"/>
    <p:sldId id="262" r:id="rId7"/>
    <p:sldId id="263" r:id="rId8"/>
    <p:sldId id="267" r:id="rId9"/>
    <p:sldId id="266" r:id="rId10"/>
    <p:sldId id="26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43B87D-08C9-40BB-9C61-B31DA9F35556}" type="doc">
      <dgm:prSet loTypeId="urn:microsoft.com/office/officeart/2005/8/layout/pyramid1" loCatId="pyramid" qsTypeId="urn:microsoft.com/office/officeart/2005/8/quickstyle/simple1" qsCatId="simple" csTypeId="urn:microsoft.com/office/officeart/2005/8/colors/colorful3" csCatId="colorful" phldr="1"/>
      <dgm:spPr/>
    </dgm:pt>
    <dgm:pt modelId="{4A227B31-F485-4DD2-A844-1536DBF583BD}">
      <dgm:prSet phldrT="[Metin]"/>
      <dgm:spPr/>
      <dgm:t>
        <a:bodyPr/>
        <a:lstStyle/>
        <a:p>
          <a:endParaRPr lang="tr-TR" dirty="0" smtClean="0"/>
        </a:p>
        <a:p>
          <a:endParaRPr lang="tr-TR" dirty="0" smtClean="0"/>
        </a:p>
        <a:p>
          <a:r>
            <a:rPr lang="tr-TR" dirty="0" smtClean="0"/>
            <a:t>Kendini</a:t>
          </a:r>
        </a:p>
        <a:p>
          <a:r>
            <a:rPr lang="tr-TR" dirty="0" smtClean="0"/>
            <a:t>gerçekleştirme </a:t>
          </a:r>
        </a:p>
        <a:p>
          <a:r>
            <a:rPr lang="tr-TR" dirty="0" smtClean="0"/>
            <a:t>ihtiyacı</a:t>
          </a:r>
          <a:endParaRPr lang="tr-TR" dirty="0"/>
        </a:p>
      </dgm:t>
    </dgm:pt>
    <dgm:pt modelId="{FE2FCCD7-7705-4463-8FB8-566BE13043E2}" type="parTrans" cxnId="{CD5CF7C8-6763-46C9-9216-64FE27C1F11B}">
      <dgm:prSet/>
      <dgm:spPr/>
      <dgm:t>
        <a:bodyPr/>
        <a:lstStyle/>
        <a:p>
          <a:endParaRPr lang="tr-TR"/>
        </a:p>
      </dgm:t>
    </dgm:pt>
    <dgm:pt modelId="{E400471A-18F4-471B-92D8-2A88FF2B7407}" type="sibTrans" cxnId="{CD5CF7C8-6763-46C9-9216-64FE27C1F11B}">
      <dgm:prSet/>
      <dgm:spPr/>
      <dgm:t>
        <a:bodyPr/>
        <a:lstStyle/>
        <a:p>
          <a:endParaRPr lang="tr-TR"/>
        </a:p>
      </dgm:t>
    </dgm:pt>
    <dgm:pt modelId="{6F07D637-BFFE-40AE-873F-E2F253D4C9EB}">
      <dgm:prSet phldrT="[Metin]"/>
      <dgm:spPr/>
      <dgm:t>
        <a:bodyPr/>
        <a:lstStyle/>
        <a:p>
          <a:r>
            <a:rPr lang="tr-TR" dirty="0" smtClean="0"/>
            <a:t>Güvenlik İhtiyacı</a:t>
          </a:r>
          <a:endParaRPr lang="tr-TR" dirty="0"/>
        </a:p>
      </dgm:t>
    </dgm:pt>
    <dgm:pt modelId="{8160184C-A303-4E5C-B320-8B62B827D226}" type="parTrans" cxnId="{E91F2020-4298-4AC3-9041-0B7199093E1A}">
      <dgm:prSet/>
      <dgm:spPr/>
      <dgm:t>
        <a:bodyPr/>
        <a:lstStyle/>
        <a:p>
          <a:endParaRPr lang="tr-TR"/>
        </a:p>
      </dgm:t>
    </dgm:pt>
    <dgm:pt modelId="{EEC76D47-F54B-4FC6-8D60-7213AAAA31B3}" type="sibTrans" cxnId="{E91F2020-4298-4AC3-9041-0B7199093E1A}">
      <dgm:prSet/>
      <dgm:spPr/>
      <dgm:t>
        <a:bodyPr/>
        <a:lstStyle/>
        <a:p>
          <a:endParaRPr lang="tr-TR"/>
        </a:p>
      </dgm:t>
    </dgm:pt>
    <dgm:pt modelId="{43B24499-153B-4692-A68C-06638BB1B2E2}">
      <dgm:prSet phldrT="[Metin]"/>
      <dgm:spPr/>
      <dgm:t>
        <a:bodyPr/>
        <a:lstStyle/>
        <a:p>
          <a:r>
            <a:rPr lang="tr-TR" dirty="0" smtClean="0"/>
            <a:t>Fiziksel İhtiyaçlar</a:t>
          </a:r>
          <a:endParaRPr lang="tr-TR" dirty="0"/>
        </a:p>
      </dgm:t>
    </dgm:pt>
    <dgm:pt modelId="{A6683029-8619-4178-8A08-7A592FC210C7}" type="parTrans" cxnId="{B8FC4E25-777C-4E45-A647-D344F26105D8}">
      <dgm:prSet/>
      <dgm:spPr/>
      <dgm:t>
        <a:bodyPr/>
        <a:lstStyle/>
        <a:p>
          <a:endParaRPr lang="tr-TR"/>
        </a:p>
      </dgm:t>
    </dgm:pt>
    <dgm:pt modelId="{8925FCAE-C917-4A44-83AF-251B5B43AD2F}" type="sibTrans" cxnId="{B8FC4E25-777C-4E45-A647-D344F26105D8}">
      <dgm:prSet/>
      <dgm:spPr/>
      <dgm:t>
        <a:bodyPr/>
        <a:lstStyle/>
        <a:p>
          <a:endParaRPr lang="tr-TR"/>
        </a:p>
      </dgm:t>
    </dgm:pt>
    <dgm:pt modelId="{4EEB65D5-E988-4077-B3C1-2A214FA8981E}">
      <dgm:prSet/>
      <dgm:spPr/>
      <dgm:t>
        <a:bodyPr/>
        <a:lstStyle/>
        <a:p>
          <a:r>
            <a:rPr lang="tr-TR" dirty="0" smtClean="0"/>
            <a:t>Saygı İhtiyacı</a:t>
          </a:r>
          <a:endParaRPr lang="tr-TR" dirty="0"/>
        </a:p>
      </dgm:t>
    </dgm:pt>
    <dgm:pt modelId="{B98EB26E-7F5B-4D6D-8D3D-ECAC047B9DA7}" type="parTrans" cxnId="{78DABA72-99B2-4C03-B3AA-71CFBAD2613C}">
      <dgm:prSet/>
      <dgm:spPr/>
      <dgm:t>
        <a:bodyPr/>
        <a:lstStyle/>
        <a:p>
          <a:endParaRPr lang="tr-TR"/>
        </a:p>
      </dgm:t>
    </dgm:pt>
    <dgm:pt modelId="{2E92918B-ABFE-4B49-B897-F7D6797D4C83}" type="sibTrans" cxnId="{78DABA72-99B2-4C03-B3AA-71CFBAD2613C}">
      <dgm:prSet/>
      <dgm:spPr/>
      <dgm:t>
        <a:bodyPr/>
        <a:lstStyle/>
        <a:p>
          <a:endParaRPr lang="tr-TR"/>
        </a:p>
      </dgm:t>
    </dgm:pt>
    <dgm:pt modelId="{B85DADF4-4C9F-4573-8D29-36B5A135EE3A}">
      <dgm:prSet/>
      <dgm:spPr/>
      <dgm:t>
        <a:bodyPr/>
        <a:lstStyle/>
        <a:p>
          <a:r>
            <a:rPr lang="tr-TR" dirty="0" smtClean="0"/>
            <a:t>Sevgi ve Ait Olma İhtiyacı</a:t>
          </a:r>
          <a:endParaRPr lang="tr-TR" dirty="0"/>
        </a:p>
      </dgm:t>
    </dgm:pt>
    <dgm:pt modelId="{2121C11D-6E98-411C-83BB-B1AF70DEE799}" type="parTrans" cxnId="{7005D085-40FA-4BA5-9EBB-8173A6F9C423}">
      <dgm:prSet/>
      <dgm:spPr/>
      <dgm:t>
        <a:bodyPr/>
        <a:lstStyle/>
        <a:p>
          <a:endParaRPr lang="tr-TR"/>
        </a:p>
      </dgm:t>
    </dgm:pt>
    <dgm:pt modelId="{D846CC4F-D4B1-4BD4-9195-97570A12B779}" type="sibTrans" cxnId="{7005D085-40FA-4BA5-9EBB-8173A6F9C423}">
      <dgm:prSet/>
      <dgm:spPr/>
      <dgm:t>
        <a:bodyPr/>
        <a:lstStyle/>
        <a:p>
          <a:endParaRPr lang="tr-TR"/>
        </a:p>
      </dgm:t>
    </dgm:pt>
    <dgm:pt modelId="{3128DC1A-8AC2-40C5-B4D9-EC0992C9B406}" type="pres">
      <dgm:prSet presAssocID="{A843B87D-08C9-40BB-9C61-B31DA9F35556}" presName="Name0" presStyleCnt="0">
        <dgm:presLayoutVars>
          <dgm:dir/>
          <dgm:animLvl val="lvl"/>
          <dgm:resizeHandles val="exact"/>
        </dgm:presLayoutVars>
      </dgm:prSet>
      <dgm:spPr/>
    </dgm:pt>
    <dgm:pt modelId="{E737A740-5A3B-41BD-A30D-E2DE7ACFB819}" type="pres">
      <dgm:prSet presAssocID="{4A227B31-F485-4DD2-A844-1536DBF583BD}" presName="Name8" presStyleCnt="0"/>
      <dgm:spPr/>
    </dgm:pt>
    <dgm:pt modelId="{E9C11C48-9F42-48D1-A844-98939C12804C}" type="pres">
      <dgm:prSet presAssocID="{4A227B31-F485-4DD2-A844-1536DBF583BD}" presName="level" presStyleLbl="node1" presStyleIdx="0" presStyleCnt="5" custScaleY="248148">
        <dgm:presLayoutVars>
          <dgm:chMax val="1"/>
          <dgm:bulletEnabled val="1"/>
        </dgm:presLayoutVars>
      </dgm:prSet>
      <dgm:spPr/>
      <dgm:t>
        <a:bodyPr/>
        <a:lstStyle/>
        <a:p>
          <a:endParaRPr lang="tr-TR"/>
        </a:p>
      </dgm:t>
    </dgm:pt>
    <dgm:pt modelId="{7B40D891-1D95-437B-ADE6-79B96E85E294}" type="pres">
      <dgm:prSet presAssocID="{4A227B31-F485-4DD2-A844-1536DBF583BD}" presName="levelTx" presStyleLbl="revTx" presStyleIdx="0" presStyleCnt="0">
        <dgm:presLayoutVars>
          <dgm:chMax val="1"/>
          <dgm:bulletEnabled val="1"/>
        </dgm:presLayoutVars>
      </dgm:prSet>
      <dgm:spPr/>
      <dgm:t>
        <a:bodyPr/>
        <a:lstStyle/>
        <a:p>
          <a:endParaRPr lang="tr-TR"/>
        </a:p>
      </dgm:t>
    </dgm:pt>
    <dgm:pt modelId="{B7C1C342-51B8-4E2B-9687-9933D4A7A246}" type="pres">
      <dgm:prSet presAssocID="{4EEB65D5-E988-4077-B3C1-2A214FA8981E}" presName="Name8" presStyleCnt="0"/>
      <dgm:spPr/>
    </dgm:pt>
    <dgm:pt modelId="{E6B76D28-E2C9-49C6-8532-643CF198AE19}" type="pres">
      <dgm:prSet presAssocID="{4EEB65D5-E988-4077-B3C1-2A214FA8981E}" presName="level" presStyleLbl="node1" presStyleIdx="1" presStyleCnt="5">
        <dgm:presLayoutVars>
          <dgm:chMax val="1"/>
          <dgm:bulletEnabled val="1"/>
        </dgm:presLayoutVars>
      </dgm:prSet>
      <dgm:spPr/>
      <dgm:t>
        <a:bodyPr/>
        <a:lstStyle/>
        <a:p>
          <a:endParaRPr lang="tr-TR"/>
        </a:p>
      </dgm:t>
    </dgm:pt>
    <dgm:pt modelId="{45E20189-D48F-4B95-98DC-9BD3ED8E5F01}" type="pres">
      <dgm:prSet presAssocID="{4EEB65D5-E988-4077-B3C1-2A214FA8981E}" presName="levelTx" presStyleLbl="revTx" presStyleIdx="0" presStyleCnt="0">
        <dgm:presLayoutVars>
          <dgm:chMax val="1"/>
          <dgm:bulletEnabled val="1"/>
        </dgm:presLayoutVars>
      </dgm:prSet>
      <dgm:spPr/>
      <dgm:t>
        <a:bodyPr/>
        <a:lstStyle/>
        <a:p>
          <a:endParaRPr lang="tr-TR"/>
        </a:p>
      </dgm:t>
    </dgm:pt>
    <dgm:pt modelId="{66367341-0068-4355-9FB9-36DFC8259784}" type="pres">
      <dgm:prSet presAssocID="{B85DADF4-4C9F-4573-8D29-36B5A135EE3A}" presName="Name8" presStyleCnt="0"/>
      <dgm:spPr/>
    </dgm:pt>
    <dgm:pt modelId="{BC830D2A-25E4-40BC-965F-DB4361D5F6D0}" type="pres">
      <dgm:prSet presAssocID="{B85DADF4-4C9F-4573-8D29-36B5A135EE3A}" presName="level" presStyleLbl="node1" presStyleIdx="2" presStyleCnt="5">
        <dgm:presLayoutVars>
          <dgm:chMax val="1"/>
          <dgm:bulletEnabled val="1"/>
        </dgm:presLayoutVars>
      </dgm:prSet>
      <dgm:spPr/>
      <dgm:t>
        <a:bodyPr/>
        <a:lstStyle/>
        <a:p>
          <a:endParaRPr lang="tr-TR"/>
        </a:p>
      </dgm:t>
    </dgm:pt>
    <dgm:pt modelId="{CB18474F-B6AD-4726-BCC1-94D2B306559F}" type="pres">
      <dgm:prSet presAssocID="{B85DADF4-4C9F-4573-8D29-36B5A135EE3A}" presName="levelTx" presStyleLbl="revTx" presStyleIdx="0" presStyleCnt="0">
        <dgm:presLayoutVars>
          <dgm:chMax val="1"/>
          <dgm:bulletEnabled val="1"/>
        </dgm:presLayoutVars>
      </dgm:prSet>
      <dgm:spPr/>
      <dgm:t>
        <a:bodyPr/>
        <a:lstStyle/>
        <a:p>
          <a:endParaRPr lang="tr-TR"/>
        </a:p>
      </dgm:t>
    </dgm:pt>
    <dgm:pt modelId="{9CCE974E-2D5D-4AA5-8B18-080BA58E264F}" type="pres">
      <dgm:prSet presAssocID="{6F07D637-BFFE-40AE-873F-E2F253D4C9EB}" presName="Name8" presStyleCnt="0"/>
      <dgm:spPr/>
    </dgm:pt>
    <dgm:pt modelId="{3F9082E0-4B6E-441C-B09B-0C820E9980BE}" type="pres">
      <dgm:prSet presAssocID="{6F07D637-BFFE-40AE-873F-E2F253D4C9EB}" presName="level" presStyleLbl="node1" presStyleIdx="3" presStyleCnt="5">
        <dgm:presLayoutVars>
          <dgm:chMax val="1"/>
          <dgm:bulletEnabled val="1"/>
        </dgm:presLayoutVars>
      </dgm:prSet>
      <dgm:spPr/>
      <dgm:t>
        <a:bodyPr/>
        <a:lstStyle/>
        <a:p>
          <a:endParaRPr lang="tr-TR"/>
        </a:p>
      </dgm:t>
    </dgm:pt>
    <dgm:pt modelId="{EB08A208-C6A4-4A0B-9C4A-237A7303DA4F}" type="pres">
      <dgm:prSet presAssocID="{6F07D637-BFFE-40AE-873F-E2F253D4C9EB}" presName="levelTx" presStyleLbl="revTx" presStyleIdx="0" presStyleCnt="0">
        <dgm:presLayoutVars>
          <dgm:chMax val="1"/>
          <dgm:bulletEnabled val="1"/>
        </dgm:presLayoutVars>
      </dgm:prSet>
      <dgm:spPr/>
      <dgm:t>
        <a:bodyPr/>
        <a:lstStyle/>
        <a:p>
          <a:endParaRPr lang="tr-TR"/>
        </a:p>
      </dgm:t>
    </dgm:pt>
    <dgm:pt modelId="{C125FCA5-2484-4CD8-B54C-B9343848DEA8}" type="pres">
      <dgm:prSet presAssocID="{43B24499-153B-4692-A68C-06638BB1B2E2}" presName="Name8" presStyleCnt="0"/>
      <dgm:spPr/>
    </dgm:pt>
    <dgm:pt modelId="{C576D5A1-6BCF-4944-BF7B-2694EF9FCC45}" type="pres">
      <dgm:prSet presAssocID="{43B24499-153B-4692-A68C-06638BB1B2E2}" presName="level" presStyleLbl="node1" presStyleIdx="4" presStyleCnt="5">
        <dgm:presLayoutVars>
          <dgm:chMax val="1"/>
          <dgm:bulletEnabled val="1"/>
        </dgm:presLayoutVars>
      </dgm:prSet>
      <dgm:spPr/>
      <dgm:t>
        <a:bodyPr/>
        <a:lstStyle/>
        <a:p>
          <a:endParaRPr lang="tr-TR"/>
        </a:p>
      </dgm:t>
    </dgm:pt>
    <dgm:pt modelId="{0DEE883E-BCEF-41BA-946C-A6D473C7FF40}" type="pres">
      <dgm:prSet presAssocID="{43B24499-153B-4692-A68C-06638BB1B2E2}" presName="levelTx" presStyleLbl="revTx" presStyleIdx="0" presStyleCnt="0">
        <dgm:presLayoutVars>
          <dgm:chMax val="1"/>
          <dgm:bulletEnabled val="1"/>
        </dgm:presLayoutVars>
      </dgm:prSet>
      <dgm:spPr/>
      <dgm:t>
        <a:bodyPr/>
        <a:lstStyle/>
        <a:p>
          <a:endParaRPr lang="tr-TR"/>
        </a:p>
      </dgm:t>
    </dgm:pt>
  </dgm:ptLst>
  <dgm:cxnLst>
    <dgm:cxn modelId="{7005D085-40FA-4BA5-9EBB-8173A6F9C423}" srcId="{A843B87D-08C9-40BB-9C61-B31DA9F35556}" destId="{B85DADF4-4C9F-4573-8D29-36B5A135EE3A}" srcOrd="2" destOrd="0" parTransId="{2121C11D-6E98-411C-83BB-B1AF70DEE799}" sibTransId="{D846CC4F-D4B1-4BD4-9195-97570A12B779}"/>
    <dgm:cxn modelId="{A21098CD-A2B8-417C-B0A3-C45A485EDF8A}" type="presOf" srcId="{6F07D637-BFFE-40AE-873F-E2F253D4C9EB}" destId="{3F9082E0-4B6E-441C-B09B-0C820E9980BE}" srcOrd="0" destOrd="0" presId="urn:microsoft.com/office/officeart/2005/8/layout/pyramid1"/>
    <dgm:cxn modelId="{57464E10-CA1D-49D5-9F3D-29FB08327100}" type="presOf" srcId="{6F07D637-BFFE-40AE-873F-E2F253D4C9EB}" destId="{EB08A208-C6A4-4A0B-9C4A-237A7303DA4F}" srcOrd="1" destOrd="0" presId="urn:microsoft.com/office/officeart/2005/8/layout/pyramid1"/>
    <dgm:cxn modelId="{B7DC2695-8DAC-4B16-B033-8B967E10F53B}" type="presOf" srcId="{4A227B31-F485-4DD2-A844-1536DBF583BD}" destId="{7B40D891-1D95-437B-ADE6-79B96E85E294}" srcOrd="1" destOrd="0" presId="urn:microsoft.com/office/officeart/2005/8/layout/pyramid1"/>
    <dgm:cxn modelId="{26210E4D-495F-4085-B4B6-2982C5F54B4E}" type="presOf" srcId="{B85DADF4-4C9F-4573-8D29-36B5A135EE3A}" destId="{CB18474F-B6AD-4726-BCC1-94D2B306559F}" srcOrd="1" destOrd="0" presId="urn:microsoft.com/office/officeart/2005/8/layout/pyramid1"/>
    <dgm:cxn modelId="{BEFA983C-082E-4FF2-A6DD-CF5D915E5174}" type="presOf" srcId="{B85DADF4-4C9F-4573-8D29-36B5A135EE3A}" destId="{BC830D2A-25E4-40BC-965F-DB4361D5F6D0}" srcOrd="0" destOrd="0" presId="urn:microsoft.com/office/officeart/2005/8/layout/pyramid1"/>
    <dgm:cxn modelId="{29DA2C1C-1BC2-49F5-9813-13844B207DF5}" type="presOf" srcId="{A843B87D-08C9-40BB-9C61-B31DA9F35556}" destId="{3128DC1A-8AC2-40C5-B4D9-EC0992C9B406}" srcOrd="0" destOrd="0" presId="urn:microsoft.com/office/officeart/2005/8/layout/pyramid1"/>
    <dgm:cxn modelId="{9DD59CA8-C0B2-4654-AE2C-110550503007}" type="presOf" srcId="{4EEB65D5-E988-4077-B3C1-2A214FA8981E}" destId="{E6B76D28-E2C9-49C6-8532-643CF198AE19}" srcOrd="0" destOrd="0" presId="urn:microsoft.com/office/officeart/2005/8/layout/pyramid1"/>
    <dgm:cxn modelId="{088CA441-62A2-47C6-8389-9C86BC395B24}" type="presOf" srcId="{43B24499-153B-4692-A68C-06638BB1B2E2}" destId="{0DEE883E-BCEF-41BA-946C-A6D473C7FF40}" srcOrd="1" destOrd="0" presId="urn:microsoft.com/office/officeart/2005/8/layout/pyramid1"/>
    <dgm:cxn modelId="{B8FC4E25-777C-4E45-A647-D344F26105D8}" srcId="{A843B87D-08C9-40BB-9C61-B31DA9F35556}" destId="{43B24499-153B-4692-A68C-06638BB1B2E2}" srcOrd="4" destOrd="0" parTransId="{A6683029-8619-4178-8A08-7A592FC210C7}" sibTransId="{8925FCAE-C917-4A44-83AF-251B5B43AD2F}"/>
    <dgm:cxn modelId="{5151AA00-E2C6-4384-AD6F-AD45ED8533CA}" type="presOf" srcId="{4A227B31-F485-4DD2-A844-1536DBF583BD}" destId="{E9C11C48-9F42-48D1-A844-98939C12804C}" srcOrd="0" destOrd="0" presId="urn:microsoft.com/office/officeart/2005/8/layout/pyramid1"/>
    <dgm:cxn modelId="{CD5CF7C8-6763-46C9-9216-64FE27C1F11B}" srcId="{A843B87D-08C9-40BB-9C61-B31DA9F35556}" destId="{4A227B31-F485-4DD2-A844-1536DBF583BD}" srcOrd="0" destOrd="0" parTransId="{FE2FCCD7-7705-4463-8FB8-566BE13043E2}" sibTransId="{E400471A-18F4-471B-92D8-2A88FF2B7407}"/>
    <dgm:cxn modelId="{DCA605EC-5ED2-4F94-92F2-3D64013B95C4}" type="presOf" srcId="{43B24499-153B-4692-A68C-06638BB1B2E2}" destId="{C576D5A1-6BCF-4944-BF7B-2694EF9FCC45}" srcOrd="0" destOrd="0" presId="urn:microsoft.com/office/officeart/2005/8/layout/pyramid1"/>
    <dgm:cxn modelId="{E91F2020-4298-4AC3-9041-0B7199093E1A}" srcId="{A843B87D-08C9-40BB-9C61-B31DA9F35556}" destId="{6F07D637-BFFE-40AE-873F-E2F253D4C9EB}" srcOrd="3" destOrd="0" parTransId="{8160184C-A303-4E5C-B320-8B62B827D226}" sibTransId="{EEC76D47-F54B-4FC6-8D60-7213AAAA31B3}"/>
    <dgm:cxn modelId="{78DABA72-99B2-4C03-B3AA-71CFBAD2613C}" srcId="{A843B87D-08C9-40BB-9C61-B31DA9F35556}" destId="{4EEB65D5-E988-4077-B3C1-2A214FA8981E}" srcOrd="1" destOrd="0" parTransId="{B98EB26E-7F5B-4D6D-8D3D-ECAC047B9DA7}" sibTransId="{2E92918B-ABFE-4B49-B897-F7D6797D4C83}"/>
    <dgm:cxn modelId="{39FA1AC3-00D7-4A1E-A503-B24D8257B32C}" type="presOf" srcId="{4EEB65D5-E988-4077-B3C1-2A214FA8981E}" destId="{45E20189-D48F-4B95-98DC-9BD3ED8E5F01}" srcOrd="1" destOrd="0" presId="urn:microsoft.com/office/officeart/2005/8/layout/pyramid1"/>
    <dgm:cxn modelId="{075267F1-A61B-4FD2-A691-BAD42F3AF935}" type="presParOf" srcId="{3128DC1A-8AC2-40C5-B4D9-EC0992C9B406}" destId="{E737A740-5A3B-41BD-A30D-E2DE7ACFB819}" srcOrd="0" destOrd="0" presId="urn:microsoft.com/office/officeart/2005/8/layout/pyramid1"/>
    <dgm:cxn modelId="{216B9606-5426-4298-8FA0-1CFD9DEA6BDA}" type="presParOf" srcId="{E737A740-5A3B-41BD-A30D-E2DE7ACFB819}" destId="{E9C11C48-9F42-48D1-A844-98939C12804C}" srcOrd="0" destOrd="0" presId="urn:microsoft.com/office/officeart/2005/8/layout/pyramid1"/>
    <dgm:cxn modelId="{2949C161-3327-432A-9A7B-FB9ACE9EB906}" type="presParOf" srcId="{E737A740-5A3B-41BD-A30D-E2DE7ACFB819}" destId="{7B40D891-1D95-437B-ADE6-79B96E85E294}" srcOrd="1" destOrd="0" presId="urn:microsoft.com/office/officeart/2005/8/layout/pyramid1"/>
    <dgm:cxn modelId="{40D6ABF7-E7B6-48C5-846C-53CE15031740}" type="presParOf" srcId="{3128DC1A-8AC2-40C5-B4D9-EC0992C9B406}" destId="{B7C1C342-51B8-4E2B-9687-9933D4A7A246}" srcOrd="1" destOrd="0" presId="urn:microsoft.com/office/officeart/2005/8/layout/pyramid1"/>
    <dgm:cxn modelId="{A765FD75-3D2B-4EF2-AB7B-E2C53C532A1F}" type="presParOf" srcId="{B7C1C342-51B8-4E2B-9687-9933D4A7A246}" destId="{E6B76D28-E2C9-49C6-8532-643CF198AE19}" srcOrd="0" destOrd="0" presId="urn:microsoft.com/office/officeart/2005/8/layout/pyramid1"/>
    <dgm:cxn modelId="{122AE6AC-4CB2-4400-8462-2B3A161C0CE1}" type="presParOf" srcId="{B7C1C342-51B8-4E2B-9687-9933D4A7A246}" destId="{45E20189-D48F-4B95-98DC-9BD3ED8E5F01}" srcOrd="1" destOrd="0" presId="urn:microsoft.com/office/officeart/2005/8/layout/pyramid1"/>
    <dgm:cxn modelId="{5212AC9B-EF4A-4A6C-ABCD-C51B005AAEE5}" type="presParOf" srcId="{3128DC1A-8AC2-40C5-B4D9-EC0992C9B406}" destId="{66367341-0068-4355-9FB9-36DFC8259784}" srcOrd="2" destOrd="0" presId="urn:microsoft.com/office/officeart/2005/8/layout/pyramid1"/>
    <dgm:cxn modelId="{C909B9D4-B641-4E89-AE6B-A5D9F1E0CAFA}" type="presParOf" srcId="{66367341-0068-4355-9FB9-36DFC8259784}" destId="{BC830D2A-25E4-40BC-965F-DB4361D5F6D0}" srcOrd="0" destOrd="0" presId="urn:microsoft.com/office/officeart/2005/8/layout/pyramid1"/>
    <dgm:cxn modelId="{CA022E4A-AA76-437C-922D-D81B5D6FA412}" type="presParOf" srcId="{66367341-0068-4355-9FB9-36DFC8259784}" destId="{CB18474F-B6AD-4726-BCC1-94D2B306559F}" srcOrd="1" destOrd="0" presId="urn:microsoft.com/office/officeart/2005/8/layout/pyramid1"/>
    <dgm:cxn modelId="{F3B9C001-75A7-41F0-B3BC-CF88F05A57CD}" type="presParOf" srcId="{3128DC1A-8AC2-40C5-B4D9-EC0992C9B406}" destId="{9CCE974E-2D5D-4AA5-8B18-080BA58E264F}" srcOrd="3" destOrd="0" presId="urn:microsoft.com/office/officeart/2005/8/layout/pyramid1"/>
    <dgm:cxn modelId="{053B9552-2C1C-4B61-AB3E-C37D65535527}" type="presParOf" srcId="{9CCE974E-2D5D-4AA5-8B18-080BA58E264F}" destId="{3F9082E0-4B6E-441C-B09B-0C820E9980BE}" srcOrd="0" destOrd="0" presId="urn:microsoft.com/office/officeart/2005/8/layout/pyramid1"/>
    <dgm:cxn modelId="{8A34A863-6289-45C0-8FB7-E66C74C1BC3F}" type="presParOf" srcId="{9CCE974E-2D5D-4AA5-8B18-080BA58E264F}" destId="{EB08A208-C6A4-4A0B-9C4A-237A7303DA4F}" srcOrd="1" destOrd="0" presId="urn:microsoft.com/office/officeart/2005/8/layout/pyramid1"/>
    <dgm:cxn modelId="{DCF2F25A-58C3-4DD3-948B-698F40AC53A1}" type="presParOf" srcId="{3128DC1A-8AC2-40C5-B4D9-EC0992C9B406}" destId="{C125FCA5-2484-4CD8-B54C-B9343848DEA8}" srcOrd="4" destOrd="0" presId="urn:microsoft.com/office/officeart/2005/8/layout/pyramid1"/>
    <dgm:cxn modelId="{4484CBD4-5102-4B4B-B063-CAA2BFA46FEE}" type="presParOf" srcId="{C125FCA5-2484-4CD8-B54C-B9343848DEA8}" destId="{C576D5A1-6BCF-4944-BF7B-2694EF9FCC45}" srcOrd="0" destOrd="0" presId="urn:microsoft.com/office/officeart/2005/8/layout/pyramid1"/>
    <dgm:cxn modelId="{8907ABE3-84C9-425B-B6B2-6DAF3C381D1F}" type="presParOf" srcId="{C125FCA5-2484-4CD8-B54C-B9343848DEA8}" destId="{0DEE883E-BCEF-41BA-946C-A6D473C7FF40}"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3/4/2020</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3/4/2020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3/4/2020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3/4/2020</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3/4/2020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3/4/2020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3/4/2020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3/4/2020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tr-TR" smtClean="0"/>
              <a:t>Asıl başlık stili için tıklatın</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1CF131DD-A141-4471-BCF9-C6073EDD7E20}" type="datetimeFigureOut">
              <a:rPr lang="en-US" dirty="0"/>
              <a:t>3/4/2020</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3/4/2020</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3/4/2020</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Araştırma</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514652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00000"/>
                </a:solidFill>
              </a:rPr>
              <a:t>Yararlanılan Kaynaklar</a:t>
            </a:r>
            <a:endParaRPr lang="tr-TR" dirty="0">
              <a:solidFill>
                <a:srgbClr val="C00000"/>
              </a:solidFill>
            </a:endParaRPr>
          </a:p>
        </p:txBody>
      </p:sp>
      <p:sp>
        <p:nvSpPr>
          <p:cNvPr id="3" name="İçerik Yer Tutucusu 2"/>
          <p:cNvSpPr>
            <a:spLocks noGrp="1"/>
          </p:cNvSpPr>
          <p:nvPr>
            <p:ph idx="1"/>
          </p:nvPr>
        </p:nvSpPr>
        <p:spPr/>
        <p:txBody>
          <a:bodyPr/>
          <a:lstStyle/>
          <a:p>
            <a:pPr lvl="0"/>
            <a:r>
              <a:rPr lang="tr-TR" sz="2000" dirty="0" err="1" smtClean="0"/>
              <a:t>Geray</a:t>
            </a:r>
            <a:r>
              <a:rPr lang="tr-TR" sz="2000" dirty="0"/>
              <a:t>, H. (2017) Toplumsal Araştırmalarda Nicel ve Nitel Yöntemlere Giriş. Ankara: Ütopya </a:t>
            </a:r>
            <a:r>
              <a:rPr lang="tr-TR" sz="2000" dirty="0" smtClean="0"/>
              <a:t>Yayınları</a:t>
            </a:r>
          </a:p>
          <a:p>
            <a:pPr lvl="0"/>
            <a:r>
              <a:rPr lang="tr-TR" sz="2000" dirty="0" smtClean="0"/>
              <a:t>Kuş</a:t>
            </a:r>
            <a:r>
              <a:rPr lang="tr-TR" sz="2000" dirty="0"/>
              <a:t>, E. (2012) Nicel – Nitel Araştırma Teknikleri. Ankara: Anı Yayıncılık</a:t>
            </a:r>
          </a:p>
          <a:p>
            <a:pPr lvl="0"/>
            <a:r>
              <a:rPr lang="tr-TR" sz="2000" dirty="0" err="1"/>
              <a:t>Barzun</a:t>
            </a:r>
            <a:r>
              <a:rPr lang="tr-TR" sz="2000" dirty="0"/>
              <a:t>, J. ve </a:t>
            </a:r>
            <a:r>
              <a:rPr lang="tr-TR" sz="2000" dirty="0" err="1"/>
              <a:t>Graff</a:t>
            </a:r>
            <a:r>
              <a:rPr lang="tr-TR" sz="2000" dirty="0"/>
              <a:t>, F.H. (2008) Modern Araştırmacı. Ankara: </a:t>
            </a:r>
            <a:r>
              <a:rPr lang="tr-TR" sz="2000" dirty="0" err="1"/>
              <a:t>Tübitak</a:t>
            </a:r>
            <a:r>
              <a:rPr lang="tr-TR" sz="2000" dirty="0"/>
              <a:t> </a:t>
            </a:r>
            <a:r>
              <a:rPr lang="tr-TR" sz="2000" dirty="0" smtClean="0"/>
              <a:t>Yayınları</a:t>
            </a:r>
            <a:endParaRPr lang="tr-TR" sz="2000" dirty="0"/>
          </a:p>
        </p:txBody>
      </p:sp>
    </p:spTree>
    <p:extLst>
      <p:ext uri="{BB962C8B-B14F-4D97-AF65-F5344CB8AC3E}">
        <p14:creationId xmlns:p14="http://schemas.microsoft.com/office/powerpoint/2010/main" val="1127557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00000"/>
                </a:solidFill>
              </a:rPr>
              <a:t>Araştırma Nedir?</a:t>
            </a:r>
            <a:endParaRPr lang="tr-TR" dirty="0">
              <a:solidFill>
                <a:srgbClr val="C00000"/>
              </a:solidFill>
            </a:endParaRPr>
          </a:p>
        </p:txBody>
      </p:sp>
      <p:sp>
        <p:nvSpPr>
          <p:cNvPr id="3" name="İçerik Yer Tutucusu 2"/>
          <p:cNvSpPr>
            <a:spLocks noGrp="1"/>
          </p:cNvSpPr>
          <p:nvPr>
            <p:ph idx="1"/>
          </p:nvPr>
        </p:nvSpPr>
        <p:spPr/>
        <p:txBody>
          <a:bodyPr>
            <a:normAutofit/>
          </a:bodyPr>
          <a:lstStyle/>
          <a:p>
            <a:r>
              <a:rPr lang="tr-TR" sz="4400" dirty="0" smtClean="0"/>
              <a:t>Anlamaya çalıştığımız mesele her neyse o konuda tanım yapmanın pratik yararları olsa da tanım yapmak zordur ve her tanım sınırlı bir yaklaşımı beraberinde getirir. </a:t>
            </a:r>
          </a:p>
        </p:txBody>
      </p:sp>
    </p:spTree>
    <p:extLst>
      <p:ext uri="{BB962C8B-B14F-4D97-AF65-F5344CB8AC3E}">
        <p14:creationId xmlns:p14="http://schemas.microsoft.com/office/powerpoint/2010/main" val="41251168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00000"/>
                </a:solidFill>
              </a:rPr>
              <a:t>Araştırma Nedir?</a:t>
            </a:r>
            <a:endParaRPr lang="tr-TR" dirty="0"/>
          </a:p>
        </p:txBody>
      </p:sp>
      <p:sp>
        <p:nvSpPr>
          <p:cNvPr id="3" name="İçerik Yer Tutucusu 2"/>
          <p:cNvSpPr>
            <a:spLocks noGrp="1"/>
          </p:cNvSpPr>
          <p:nvPr>
            <p:ph idx="1"/>
          </p:nvPr>
        </p:nvSpPr>
        <p:spPr/>
        <p:txBody>
          <a:bodyPr>
            <a:normAutofit/>
          </a:bodyPr>
          <a:lstStyle/>
          <a:p>
            <a:r>
              <a:rPr lang="tr-TR" sz="2800" dirty="0"/>
              <a:t>Aşağıda araştırma ile ilgili genel bir tanım verilmiştir.</a:t>
            </a:r>
          </a:p>
          <a:p>
            <a:r>
              <a:rPr lang="tr-TR" sz="2800" dirty="0"/>
              <a:t>«Karşılaşılan sorunlara çözüm bulmak amacıyla yapılan bilgi toplama, toplanan bilgileri inceleme ve analiz etme faaliyetine araştırma denir.» </a:t>
            </a:r>
          </a:p>
          <a:p>
            <a:r>
              <a:rPr lang="tr-TR" sz="2800" dirty="0"/>
              <a:t>Bu tanım araştırma ile ilgili genel bir çerçeve sunsa da araştırma konusunu daha derinlikli bir şekilde kavramamıza olanak vermiyor. </a:t>
            </a:r>
          </a:p>
        </p:txBody>
      </p:sp>
    </p:spTree>
    <p:extLst>
      <p:ext uri="{BB962C8B-B14F-4D97-AF65-F5344CB8AC3E}">
        <p14:creationId xmlns:p14="http://schemas.microsoft.com/office/powerpoint/2010/main" val="3540976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00000"/>
                </a:solidFill>
              </a:rPr>
              <a:t>Neden Araştırırız</a:t>
            </a:r>
            <a:endParaRPr lang="tr-TR" dirty="0">
              <a:solidFill>
                <a:srgbClr val="C00000"/>
              </a:solidFill>
            </a:endParaRPr>
          </a:p>
        </p:txBody>
      </p:sp>
      <p:sp>
        <p:nvSpPr>
          <p:cNvPr id="3" name="İçerik Yer Tutucusu 2"/>
          <p:cNvSpPr>
            <a:spLocks noGrp="1"/>
          </p:cNvSpPr>
          <p:nvPr>
            <p:ph idx="1"/>
          </p:nvPr>
        </p:nvSpPr>
        <p:spPr/>
        <p:txBody>
          <a:bodyPr>
            <a:normAutofit/>
          </a:bodyPr>
          <a:lstStyle/>
          <a:p>
            <a:r>
              <a:rPr lang="tr-TR" dirty="0" smtClean="0"/>
              <a:t>«Araştırma nedir?» sorusu yerine «Neden araştırırız?» sorusuna yanıt aramak, araştırmanın ne olduğunu anlamamıza daha çok yardımcı olabilir. Neden araştırırız? </a:t>
            </a:r>
          </a:p>
          <a:p>
            <a:pPr lvl="1"/>
            <a:r>
              <a:rPr lang="tr-TR" dirty="0" smtClean="0"/>
              <a:t>Merak ettiğimiz için</a:t>
            </a:r>
          </a:p>
          <a:p>
            <a:pPr lvl="1"/>
            <a:r>
              <a:rPr lang="tr-TR" dirty="0" smtClean="0"/>
              <a:t>Anlamak istediğimiz için</a:t>
            </a:r>
          </a:p>
          <a:p>
            <a:pPr lvl="1"/>
            <a:r>
              <a:rPr lang="tr-TR" dirty="0" smtClean="0"/>
              <a:t>Öğrenmek istediğimiz için</a:t>
            </a:r>
          </a:p>
          <a:p>
            <a:pPr lvl="1"/>
            <a:r>
              <a:rPr lang="tr-TR" dirty="0" smtClean="0"/>
              <a:t>Bilmek istediğimiz için</a:t>
            </a:r>
          </a:p>
          <a:p>
            <a:pPr lvl="1"/>
            <a:r>
              <a:rPr lang="tr-TR" dirty="0" smtClean="0"/>
              <a:t>Öngörüde bulunmak istediğimiz için</a:t>
            </a:r>
          </a:p>
          <a:p>
            <a:pPr lvl="1"/>
            <a:r>
              <a:rPr lang="tr-TR" dirty="0" smtClean="0"/>
              <a:t>Daha iyi kararlar almak istediğimiz için</a:t>
            </a:r>
          </a:p>
          <a:p>
            <a:pPr lvl="1"/>
            <a:r>
              <a:rPr lang="tr-TR" dirty="0" smtClean="0"/>
              <a:t>Kontrol etmek istediğimiz için</a:t>
            </a:r>
          </a:p>
          <a:p>
            <a:pPr lvl="1"/>
            <a:r>
              <a:rPr lang="tr-TR" dirty="0" smtClean="0"/>
              <a:t>Özgürleşmek istediğimiz için</a:t>
            </a:r>
          </a:p>
          <a:p>
            <a:pPr lvl="1"/>
            <a:r>
              <a:rPr lang="tr-TR" dirty="0" smtClean="0"/>
              <a:t>Ve daha fazlası</a:t>
            </a:r>
          </a:p>
          <a:p>
            <a:endParaRPr lang="tr-TR" dirty="0"/>
          </a:p>
        </p:txBody>
      </p:sp>
    </p:spTree>
    <p:extLst>
      <p:ext uri="{BB962C8B-B14F-4D97-AF65-F5344CB8AC3E}">
        <p14:creationId xmlns:p14="http://schemas.microsoft.com/office/powerpoint/2010/main" val="1118381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3100" dirty="0" smtClean="0">
                <a:solidFill>
                  <a:srgbClr val="C00000"/>
                </a:solidFill>
              </a:rPr>
              <a:t>PEKİ </a:t>
            </a:r>
            <a:r>
              <a:rPr lang="tr-TR" sz="3100" dirty="0">
                <a:solidFill>
                  <a:srgbClr val="C00000"/>
                </a:solidFill>
              </a:rPr>
              <a:t>NEDEN MERAK EDERİZ? </a:t>
            </a:r>
            <a:r>
              <a:rPr lang="tr-TR" sz="3100" dirty="0" smtClean="0">
                <a:solidFill>
                  <a:srgbClr val="C00000"/>
                </a:solidFill>
              </a:rPr>
              <a:t/>
            </a:r>
            <a:br>
              <a:rPr lang="tr-TR" sz="3100" dirty="0" smtClean="0">
                <a:solidFill>
                  <a:srgbClr val="C00000"/>
                </a:solidFill>
              </a:rPr>
            </a:br>
            <a:r>
              <a:rPr lang="tr-TR" sz="3100" dirty="0" smtClean="0">
                <a:solidFill>
                  <a:srgbClr val="C00000"/>
                </a:solidFill>
              </a:rPr>
              <a:t>NEDEN </a:t>
            </a:r>
            <a:r>
              <a:rPr lang="tr-TR" sz="3100" dirty="0">
                <a:solidFill>
                  <a:srgbClr val="C00000"/>
                </a:solidFill>
              </a:rPr>
              <a:t>ANLAMAK, ÖĞRENMEK, </a:t>
            </a:r>
            <a:r>
              <a:rPr lang="tr-TR" sz="3100" dirty="0" smtClean="0">
                <a:solidFill>
                  <a:srgbClr val="C00000"/>
                </a:solidFill>
              </a:rPr>
              <a:t>BİLMEK, ÖNGÖRÜDE BULUNMAK, DAHA İYİ KARARLAR ALMAK, KONTROL ETMEK, ÖZGÜRLEŞMEK </a:t>
            </a:r>
            <a:r>
              <a:rPr lang="tr-TR" sz="3100" dirty="0">
                <a:solidFill>
                  <a:srgbClr val="C00000"/>
                </a:solidFill>
              </a:rPr>
              <a:t>İSTERİZ</a:t>
            </a:r>
            <a:r>
              <a:rPr lang="tr-TR" sz="3100" dirty="0" smtClean="0">
                <a:solidFill>
                  <a:srgbClr val="C00000"/>
                </a:solidFill>
              </a:rPr>
              <a:t>?</a:t>
            </a:r>
            <a:endParaRPr lang="tr-TR" dirty="0">
              <a:solidFill>
                <a:srgbClr val="C00000"/>
              </a:solidFill>
            </a:endParaRPr>
          </a:p>
        </p:txBody>
      </p:sp>
      <p:sp>
        <p:nvSpPr>
          <p:cNvPr id="3" name="İçerik Yer Tutucusu 2"/>
          <p:cNvSpPr>
            <a:spLocks noGrp="1"/>
          </p:cNvSpPr>
          <p:nvPr>
            <p:ph idx="1"/>
          </p:nvPr>
        </p:nvSpPr>
        <p:spPr/>
        <p:txBody>
          <a:bodyPr>
            <a:noAutofit/>
          </a:bodyPr>
          <a:lstStyle/>
          <a:p>
            <a:r>
              <a:rPr lang="tr-TR" sz="2400" dirty="0" smtClean="0"/>
              <a:t>Canlı varlıklar bugünden yarına yaşamlarını yeniden üretme ve türlerini devam ettirme eğilimindedir.</a:t>
            </a:r>
          </a:p>
          <a:p>
            <a:r>
              <a:rPr lang="tr-TR" sz="2400" dirty="0" smtClean="0"/>
              <a:t>Sadece yaşamını yeniden üretmek değil, bunu olabilecek en «sağlıklı» şekilde yapmak isterler.</a:t>
            </a:r>
          </a:p>
          <a:p>
            <a:r>
              <a:rPr lang="tr-TR" sz="2400" dirty="0" smtClean="0"/>
              <a:t>İnsanlar için «sağlıklı» olmak fiziksel, sosyal ve psikolojik olarak dengede, iyi olma halidir diyebiliriz. </a:t>
            </a:r>
          </a:p>
          <a:p>
            <a:r>
              <a:rPr lang="tr-TR" sz="2400" dirty="0" smtClean="0"/>
              <a:t>İşte insanlar yaşamlarını bugünden yarına sağlıklı bir şekilde üretebilmek için fiziksel, sosyal ve psikolojik ihtiyaçlarını tatmin etmek isterler. </a:t>
            </a:r>
            <a:endParaRPr lang="tr-TR" sz="2400" dirty="0"/>
          </a:p>
          <a:p>
            <a:endParaRPr lang="tr-TR" sz="2400" dirty="0" smtClean="0"/>
          </a:p>
          <a:p>
            <a:endParaRPr lang="tr-TR" sz="2400" dirty="0" smtClean="0"/>
          </a:p>
        </p:txBody>
      </p:sp>
    </p:spTree>
    <p:extLst>
      <p:ext uri="{BB962C8B-B14F-4D97-AF65-F5344CB8AC3E}">
        <p14:creationId xmlns:p14="http://schemas.microsoft.com/office/powerpoint/2010/main" val="2847848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solidFill>
                  <a:srgbClr val="C00000"/>
                </a:solidFill>
              </a:rPr>
              <a:t>Bu fiziksel, psikolojik ve sosyal ihtiyaçlar nelerdir?</a:t>
            </a:r>
            <a:endParaRPr lang="tr-TR" dirty="0">
              <a:solidFill>
                <a:srgbClr val="C00000"/>
              </a:solidFill>
            </a:endParaRPr>
          </a:p>
        </p:txBody>
      </p:sp>
      <p:sp>
        <p:nvSpPr>
          <p:cNvPr id="3" name="İçerik Yer Tutucusu 2"/>
          <p:cNvSpPr>
            <a:spLocks noGrp="1"/>
          </p:cNvSpPr>
          <p:nvPr>
            <p:ph idx="1"/>
          </p:nvPr>
        </p:nvSpPr>
        <p:spPr/>
        <p:txBody>
          <a:bodyPr/>
          <a:lstStyle/>
          <a:p>
            <a:r>
              <a:rPr lang="tr-TR" dirty="0" smtClean="0"/>
              <a:t>Maslow’un ihtiyaçlar hiyerarşisine göre fiziksel ihtiyaçlar, güvenlik ihtiyacı, sevgi ve ait olma ihtiyacı, saygı ihtiyacı ve kendini gerçekleştirme ihtiyacının belli bir hiyerarşik önem ve önceliği vardır. </a:t>
            </a:r>
          </a:p>
          <a:p>
            <a:endParaRPr lang="tr-TR" dirty="0"/>
          </a:p>
        </p:txBody>
      </p:sp>
      <p:graphicFrame>
        <p:nvGraphicFramePr>
          <p:cNvPr id="5" name="İçerik Yer Tutucusu 6"/>
          <p:cNvGraphicFramePr>
            <a:graphicFrameLocks/>
          </p:cNvGraphicFramePr>
          <p:nvPr>
            <p:extLst/>
          </p:nvPr>
        </p:nvGraphicFramePr>
        <p:xfrm>
          <a:off x="2476500" y="3187700"/>
          <a:ext cx="6248400" cy="3352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8300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00000"/>
                </a:solidFill>
              </a:rPr>
              <a:t>Neden Araştırırız?</a:t>
            </a:r>
            <a:endParaRPr lang="tr-TR" dirty="0">
              <a:solidFill>
                <a:srgbClr val="C00000"/>
              </a:solidFill>
            </a:endParaRPr>
          </a:p>
        </p:txBody>
      </p:sp>
      <p:sp>
        <p:nvSpPr>
          <p:cNvPr id="3" name="İçerik Yer Tutucusu 2"/>
          <p:cNvSpPr>
            <a:spLocks noGrp="1"/>
          </p:cNvSpPr>
          <p:nvPr>
            <p:ph idx="1"/>
          </p:nvPr>
        </p:nvSpPr>
        <p:spPr/>
        <p:txBody>
          <a:bodyPr>
            <a:normAutofit fontScale="77500" lnSpcReduction="20000"/>
          </a:bodyPr>
          <a:lstStyle/>
          <a:p>
            <a:endParaRPr lang="tr-TR" sz="2800" dirty="0" smtClean="0"/>
          </a:p>
          <a:p>
            <a:r>
              <a:rPr lang="tr-TR" sz="2800" dirty="0" smtClean="0"/>
              <a:t>Günümüzde </a:t>
            </a:r>
            <a:r>
              <a:rPr lang="tr-TR" sz="2800" dirty="0"/>
              <a:t>daha karmaşık cevaplar bulunabilirse de, ilk insandan bugüne fiziksel, sosyal ve psikolojik ihtiyaç ve istekler insanları araştırma yapmaya motive etmiştir diyebiliriz. </a:t>
            </a:r>
          </a:p>
          <a:p>
            <a:endParaRPr lang="tr-TR" sz="2800" dirty="0" smtClean="0"/>
          </a:p>
          <a:p>
            <a:r>
              <a:rPr lang="tr-TR" sz="2800" dirty="0" smtClean="0"/>
              <a:t>Araştırma yapmanın kaynağı insan ihtiyaç ve istekleri olsa da, bugün «Neden araştırırız?» sorusuna bu kadar sarih bir yanıt vermek yetersiz kalır. Burada doğa, insan ve toplumla ilgili tüm süreçlerin, özellikle de güç ve çıkar ilişkilerinin devrede olduğunu unutmamak gerekir. Yoksa tüm araştırmacılar toplumun tüm kesimlerinin tüm insani ihtiyaçlarını karşılamasına odaklanırdı ki durum böyle değil. </a:t>
            </a:r>
          </a:p>
          <a:p>
            <a:endParaRPr lang="tr-TR" sz="2800" dirty="0" smtClean="0"/>
          </a:p>
          <a:p>
            <a:endParaRPr lang="tr-TR" dirty="0"/>
          </a:p>
        </p:txBody>
      </p:sp>
    </p:spTree>
    <p:extLst>
      <p:ext uri="{BB962C8B-B14F-4D97-AF65-F5344CB8AC3E}">
        <p14:creationId xmlns:p14="http://schemas.microsoft.com/office/powerpoint/2010/main" val="737771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6000" dirty="0" smtClean="0">
                <a:solidFill>
                  <a:srgbClr val="C00000"/>
                </a:solidFill>
              </a:rPr>
              <a:t>Araştırma Türleri</a:t>
            </a:r>
            <a:endParaRPr lang="tr-TR" sz="6000" dirty="0">
              <a:solidFill>
                <a:srgbClr val="C00000"/>
              </a:solidFill>
            </a:endParaRPr>
          </a:p>
        </p:txBody>
      </p:sp>
      <p:sp>
        <p:nvSpPr>
          <p:cNvPr id="3" name="İçerik Yer Tutucusu 2"/>
          <p:cNvSpPr>
            <a:spLocks noGrp="1"/>
          </p:cNvSpPr>
          <p:nvPr>
            <p:ph idx="1"/>
          </p:nvPr>
        </p:nvSpPr>
        <p:spPr/>
        <p:txBody>
          <a:bodyPr/>
          <a:lstStyle/>
          <a:p>
            <a:r>
              <a:rPr lang="tr-TR" sz="4800" dirty="0"/>
              <a:t>Gündelik </a:t>
            </a:r>
            <a:r>
              <a:rPr lang="tr-TR" sz="4800" dirty="0" smtClean="0"/>
              <a:t>Araştırma</a:t>
            </a:r>
          </a:p>
          <a:p>
            <a:r>
              <a:rPr lang="tr-TR" sz="4800" dirty="0" smtClean="0"/>
              <a:t>Örgütsel </a:t>
            </a:r>
            <a:r>
              <a:rPr lang="tr-TR" sz="4800" dirty="0"/>
              <a:t>Amaçlarla Yapılan </a:t>
            </a:r>
            <a:r>
              <a:rPr lang="tr-TR" sz="4800" dirty="0" smtClean="0"/>
              <a:t>Araştırma</a:t>
            </a:r>
            <a:endParaRPr lang="tr-TR" sz="4800" dirty="0"/>
          </a:p>
          <a:p>
            <a:r>
              <a:rPr lang="tr-TR" sz="4800" dirty="0"/>
              <a:t>Bilimsel Araştırma</a:t>
            </a:r>
          </a:p>
          <a:p>
            <a:endParaRPr lang="tr-TR" dirty="0"/>
          </a:p>
        </p:txBody>
      </p:sp>
    </p:spTree>
    <p:extLst>
      <p:ext uri="{BB962C8B-B14F-4D97-AF65-F5344CB8AC3E}">
        <p14:creationId xmlns:p14="http://schemas.microsoft.com/office/powerpoint/2010/main" val="276778474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xEl>
                                              <p:pRg st="0" end="0"/>
                                            </p:txEl>
                                          </p:spTgt>
                                        </p:tgtEl>
                                      </p:cBhvr>
                                    </p:animEffect>
                                    <p:set>
                                      <p:cBhvr>
                                        <p:cTn id="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3">
                                            <p:txEl>
                                              <p:pRg st="1" end="1"/>
                                            </p:txEl>
                                          </p:spTgt>
                                        </p:tgtEl>
                                      </p:cBhvr>
                                    </p:animEffect>
                                    <p:set>
                                      <p:cBhvr>
                                        <p:cTn id="12"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3">
                                            <p:txEl>
                                              <p:pRg st="2" end="2"/>
                                            </p:txEl>
                                          </p:spTgt>
                                        </p:tgtEl>
                                      </p:cBhvr>
                                    </p:animEffect>
                                    <p:set>
                                      <p:cBhvr>
                                        <p:cTn id="17"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3">
                                            <p:txEl>
                                              <p:pRg st="3" end="3"/>
                                            </p:txEl>
                                          </p:spTgt>
                                        </p:tgtEl>
                                      </p:cBhvr>
                                    </p:animEffect>
                                    <p:set>
                                      <p:cBhvr>
                                        <p:cTn id="22"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solidFill>
                  <a:srgbClr val="C00000"/>
                </a:solidFill>
              </a:rPr>
              <a:t>Gündelik Araştırma ve Akademik Araştırmanın Karşılaştırılması</a:t>
            </a:r>
            <a:endParaRPr lang="tr-TR" dirty="0">
              <a:solidFill>
                <a:srgbClr val="C00000"/>
              </a:solidFill>
            </a:endParaRPr>
          </a:p>
        </p:txBody>
      </p:sp>
      <p:graphicFrame>
        <p:nvGraphicFramePr>
          <p:cNvPr id="4" name="İçerik Yer Tutucusu 3"/>
          <p:cNvGraphicFramePr>
            <a:graphicFrameLocks noGrp="1"/>
          </p:cNvGraphicFramePr>
          <p:nvPr>
            <p:ph idx="1"/>
            <p:extLst/>
          </p:nvPr>
        </p:nvGraphicFramePr>
        <p:xfrm>
          <a:off x="1371600" y="2438397"/>
          <a:ext cx="9245600" cy="3338951"/>
        </p:xfrm>
        <a:graphic>
          <a:graphicData uri="http://schemas.openxmlformats.org/drawingml/2006/table">
            <a:tbl>
              <a:tblPr firstRow="1" firstCol="1" bandRow="1" bandCol="1">
                <a:tableStyleId>{5C22544A-7EE6-4342-B048-85BDC9FD1C3A}</a:tableStyleId>
              </a:tblPr>
              <a:tblGrid>
                <a:gridCol w="4622800"/>
                <a:gridCol w="4622800"/>
              </a:tblGrid>
              <a:tr h="658090">
                <a:tc>
                  <a:txBody>
                    <a:bodyPr/>
                    <a:lstStyle/>
                    <a:p>
                      <a:pPr indent="221615" algn="just">
                        <a:spcBef>
                          <a:spcPts val="200"/>
                        </a:spcBef>
                        <a:spcAft>
                          <a:spcPts val="200"/>
                        </a:spcAft>
                      </a:pPr>
                      <a:endParaRPr lang="tr-TR" sz="1800" dirty="0" smtClean="0">
                        <a:effectLst/>
                        <a:latin typeface="+mj-lt"/>
                      </a:endParaRPr>
                    </a:p>
                    <a:p>
                      <a:pPr indent="221615" algn="just">
                        <a:spcBef>
                          <a:spcPts val="200"/>
                        </a:spcBef>
                        <a:spcAft>
                          <a:spcPts val="200"/>
                        </a:spcAft>
                      </a:pPr>
                      <a:r>
                        <a:rPr lang="tr-TR" sz="2200" dirty="0" smtClean="0">
                          <a:solidFill>
                            <a:srgbClr val="0033CC"/>
                          </a:solidFill>
                          <a:effectLst/>
                          <a:latin typeface="+mj-lt"/>
                        </a:rPr>
                        <a:t>Bireysel </a:t>
                      </a:r>
                      <a:r>
                        <a:rPr lang="tr-TR" sz="2200" dirty="0">
                          <a:solidFill>
                            <a:srgbClr val="0033CC"/>
                          </a:solidFill>
                          <a:effectLst/>
                          <a:latin typeface="+mj-lt"/>
                        </a:rPr>
                        <a:t>Gündelik Karar Alma</a:t>
                      </a:r>
                      <a:endParaRPr lang="tr-TR" sz="2200" dirty="0">
                        <a:solidFill>
                          <a:srgbClr val="0033CC"/>
                        </a:solidFill>
                        <a:effectLst/>
                        <a:latin typeface="+mj-lt"/>
                        <a:ea typeface="Times New Roman" panose="02020603050405020304" pitchFamily="18" charset="0"/>
                      </a:endParaRPr>
                    </a:p>
                  </a:txBody>
                  <a:tcPr marL="68580" marR="68580" marT="0" marB="0"/>
                </a:tc>
                <a:tc>
                  <a:txBody>
                    <a:bodyPr/>
                    <a:lstStyle/>
                    <a:p>
                      <a:pPr indent="221615" algn="just">
                        <a:spcBef>
                          <a:spcPts val="200"/>
                        </a:spcBef>
                        <a:spcAft>
                          <a:spcPts val="200"/>
                        </a:spcAft>
                      </a:pPr>
                      <a:endParaRPr lang="tr-TR" sz="1800" dirty="0" smtClean="0">
                        <a:effectLst/>
                        <a:latin typeface="+mj-lt"/>
                      </a:endParaRPr>
                    </a:p>
                    <a:p>
                      <a:pPr indent="221615" algn="just">
                        <a:spcBef>
                          <a:spcPts val="200"/>
                        </a:spcBef>
                        <a:spcAft>
                          <a:spcPts val="200"/>
                        </a:spcAft>
                      </a:pPr>
                      <a:r>
                        <a:rPr lang="tr-TR" sz="1800" dirty="0" smtClean="0">
                          <a:solidFill>
                            <a:schemeClr val="tx1"/>
                          </a:solidFill>
                          <a:effectLst/>
                          <a:latin typeface="+mj-lt"/>
                        </a:rPr>
                        <a:t>Akademik </a:t>
                      </a:r>
                      <a:r>
                        <a:rPr lang="tr-TR" sz="1800" dirty="0">
                          <a:solidFill>
                            <a:schemeClr val="tx1"/>
                          </a:solidFill>
                          <a:effectLst/>
                          <a:latin typeface="+mj-lt"/>
                        </a:rPr>
                        <a:t>Araştırma</a:t>
                      </a:r>
                      <a:endParaRPr lang="tr-TR" sz="1800" dirty="0">
                        <a:solidFill>
                          <a:schemeClr val="tx1"/>
                        </a:solidFill>
                        <a:effectLst/>
                        <a:latin typeface="+mj-lt"/>
                        <a:ea typeface="Times New Roman" panose="02020603050405020304" pitchFamily="18" charset="0"/>
                      </a:endParaRPr>
                    </a:p>
                  </a:txBody>
                  <a:tcPr marL="68580" marR="68580" marT="0" marB="0"/>
                </a:tc>
              </a:tr>
              <a:tr h="329046">
                <a:tc>
                  <a:txBody>
                    <a:bodyPr/>
                    <a:lstStyle/>
                    <a:p>
                      <a:pPr indent="221615" algn="just">
                        <a:spcBef>
                          <a:spcPts val="200"/>
                        </a:spcBef>
                        <a:spcAft>
                          <a:spcPts val="200"/>
                        </a:spcAft>
                      </a:pPr>
                      <a:r>
                        <a:rPr lang="tr-TR" sz="1800" dirty="0">
                          <a:effectLst/>
                          <a:latin typeface="+mj-lt"/>
                        </a:rPr>
                        <a:t> </a:t>
                      </a:r>
                      <a:endParaRPr lang="tr-TR" sz="1800" dirty="0">
                        <a:solidFill>
                          <a:srgbClr val="000000"/>
                        </a:solidFill>
                        <a:effectLst/>
                        <a:latin typeface="+mj-lt"/>
                        <a:ea typeface="Times New Roman" panose="02020603050405020304" pitchFamily="18" charset="0"/>
                      </a:endParaRPr>
                    </a:p>
                  </a:txBody>
                  <a:tcPr marL="68580" marR="68580" marT="0" marB="0"/>
                </a:tc>
                <a:tc>
                  <a:txBody>
                    <a:bodyPr/>
                    <a:lstStyle/>
                    <a:p>
                      <a:pPr indent="221615" algn="just">
                        <a:spcBef>
                          <a:spcPts val="200"/>
                        </a:spcBef>
                        <a:spcAft>
                          <a:spcPts val="200"/>
                        </a:spcAft>
                      </a:pPr>
                      <a:r>
                        <a:rPr lang="tr-TR" sz="1800" dirty="0">
                          <a:effectLst/>
                          <a:latin typeface="+mj-lt"/>
                        </a:rPr>
                        <a:t> </a:t>
                      </a:r>
                      <a:endParaRPr lang="tr-TR" sz="1800" dirty="0">
                        <a:solidFill>
                          <a:srgbClr val="000000"/>
                        </a:solidFill>
                        <a:effectLst/>
                        <a:latin typeface="+mj-lt"/>
                        <a:ea typeface="Times New Roman" panose="02020603050405020304" pitchFamily="18" charset="0"/>
                      </a:endParaRPr>
                    </a:p>
                  </a:txBody>
                  <a:tcPr marL="68580" marR="68580" marT="0" marB="0"/>
                </a:tc>
              </a:tr>
              <a:tr h="329046">
                <a:tc>
                  <a:txBody>
                    <a:bodyPr/>
                    <a:lstStyle/>
                    <a:p>
                      <a:pPr indent="221615" algn="just">
                        <a:spcBef>
                          <a:spcPts val="200"/>
                        </a:spcBef>
                        <a:spcAft>
                          <a:spcPts val="200"/>
                        </a:spcAft>
                      </a:pPr>
                      <a:r>
                        <a:rPr lang="tr-TR" sz="1800" dirty="0">
                          <a:effectLst/>
                          <a:latin typeface="+mj-lt"/>
                        </a:rPr>
                        <a:t>Sezgisel</a:t>
                      </a:r>
                      <a:endParaRPr lang="tr-TR" sz="1800" dirty="0">
                        <a:solidFill>
                          <a:srgbClr val="000000"/>
                        </a:solidFill>
                        <a:effectLst/>
                        <a:latin typeface="+mj-lt"/>
                        <a:ea typeface="Times New Roman" panose="02020603050405020304" pitchFamily="18" charset="0"/>
                      </a:endParaRPr>
                    </a:p>
                  </a:txBody>
                  <a:tcPr marL="68580" marR="68580" marT="0" marB="0"/>
                </a:tc>
                <a:tc>
                  <a:txBody>
                    <a:bodyPr/>
                    <a:lstStyle/>
                    <a:p>
                      <a:pPr indent="221615" algn="just">
                        <a:spcBef>
                          <a:spcPts val="200"/>
                        </a:spcBef>
                        <a:spcAft>
                          <a:spcPts val="200"/>
                        </a:spcAft>
                      </a:pPr>
                      <a:r>
                        <a:rPr lang="tr-TR" sz="1800" dirty="0">
                          <a:effectLst/>
                          <a:latin typeface="+mj-lt"/>
                        </a:rPr>
                        <a:t>Kuram Temelli</a:t>
                      </a:r>
                      <a:endParaRPr lang="tr-TR" sz="1800" dirty="0">
                        <a:solidFill>
                          <a:srgbClr val="000000"/>
                        </a:solidFill>
                        <a:effectLst/>
                        <a:latin typeface="+mj-lt"/>
                        <a:ea typeface="Times New Roman" panose="02020603050405020304" pitchFamily="18" charset="0"/>
                      </a:endParaRPr>
                    </a:p>
                  </a:txBody>
                  <a:tcPr marL="68580" marR="68580" marT="0" marB="0"/>
                </a:tc>
              </a:tr>
              <a:tr h="329046">
                <a:tc>
                  <a:txBody>
                    <a:bodyPr/>
                    <a:lstStyle/>
                    <a:p>
                      <a:pPr indent="221615" algn="just">
                        <a:spcBef>
                          <a:spcPts val="200"/>
                        </a:spcBef>
                        <a:spcAft>
                          <a:spcPts val="200"/>
                        </a:spcAft>
                      </a:pPr>
                      <a:r>
                        <a:rPr lang="tr-TR" sz="1800" dirty="0">
                          <a:effectLst/>
                          <a:latin typeface="+mj-lt"/>
                        </a:rPr>
                        <a:t>Kendiliğinden</a:t>
                      </a:r>
                      <a:endParaRPr lang="tr-TR" sz="1800" dirty="0">
                        <a:solidFill>
                          <a:srgbClr val="000000"/>
                        </a:solidFill>
                        <a:effectLst/>
                        <a:latin typeface="+mj-lt"/>
                        <a:ea typeface="Times New Roman" panose="02020603050405020304" pitchFamily="18" charset="0"/>
                      </a:endParaRPr>
                    </a:p>
                  </a:txBody>
                  <a:tcPr marL="68580" marR="68580" marT="0" marB="0"/>
                </a:tc>
                <a:tc>
                  <a:txBody>
                    <a:bodyPr/>
                    <a:lstStyle/>
                    <a:p>
                      <a:pPr indent="221615" algn="just">
                        <a:spcBef>
                          <a:spcPts val="200"/>
                        </a:spcBef>
                        <a:spcAft>
                          <a:spcPts val="200"/>
                        </a:spcAft>
                      </a:pPr>
                      <a:r>
                        <a:rPr lang="tr-TR" sz="1800" dirty="0">
                          <a:effectLst/>
                          <a:latin typeface="+mj-lt"/>
                        </a:rPr>
                        <a:t>Sistematik</a:t>
                      </a:r>
                      <a:endParaRPr lang="tr-TR" sz="1800" dirty="0">
                        <a:solidFill>
                          <a:srgbClr val="000000"/>
                        </a:solidFill>
                        <a:effectLst/>
                        <a:latin typeface="+mj-lt"/>
                        <a:ea typeface="Times New Roman" panose="02020603050405020304" pitchFamily="18" charset="0"/>
                      </a:endParaRPr>
                    </a:p>
                  </a:txBody>
                  <a:tcPr marL="68580" marR="68580" marT="0" marB="0"/>
                </a:tc>
              </a:tr>
              <a:tr h="329046">
                <a:tc>
                  <a:txBody>
                    <a:bodyPr/>
                    <a:lstStyle/>
                    <a:p>
                      <a:pPr indent="221615" algn="just">
                        <a:spcBef>
                          <a:spcPts val="200"/>
                        </a:spcBef>
                        <a:spcAft>
                          <a:spcPts val="200"/>
                        </a:spcAft>
                      </a:pPr>
                      <a:r>
                        <a:rPr lang="tr-TR" sz="1800" dirty="0">
                          <a:effectLst/>
                          <a:latin typeface="+mj-lt"/>
                        </a:rPr>
                        <a:t>Anlık Gereksinmeler</a:t>
                      </a:r>
                      <a:endParaRPr lang="tr-TR" sz="1800" dirty="0">
                        <a:solidFill>
                          <a:srgbClr val="000000"/>
                        </a:solidFill>
                        <a:effectLst/>
                        <a:latin typeface="+mj-lt"/>
                        <a:ea typeface="Times New Roman" panose="02020603050405020304" pitchFamily="18" charset="0"/>
                      </a:endParaRPr>
                    </a:p>
                  </a:txBody>
                  <a:tcPr marL="68580" marR="68580" marT="0" marB="0"/>
                </a:tc>
                <a:tc>
                  <a:txBody>
                    <a:bodyPr/>
                    <a:lstStyle/>
                    <a:p>
                      <a:pPr indent="221615" algn="just">
                        <a:spcBef>
                          <a:spcPts val="200"/>
                        </a:spcBef>
                        <a:spcAft>
                          <a:spcPts val="200"/>
                        </a:spcAft>
                      </a:pPr>
                      <a:r>
                        <a:rPr lang="tr-TR" sz="1800" dirty="0">
                          <a:effectLst/>
                          <a:latin typeface="+mj-lt"/>
                        </a:rPr>
                        <a:t>Planlanmış</a:t>
                      </a:r>
                      <a:endParaRPr lang="tr-TR" sz="1800" dirty="0">
                        <a:solidFill>
                          <a:srgbClr val="000000"/>
                        </a:solidFill>
                        <a:effectLst/>
                        <a:latin typeface="+mj-lt"/>
                        <a:ea typeface="Times New Roman" panose="02020603050405020304" pitchFamily="18" charset="0"/>
                      </a:endParaRPr>
                    </a:p>
                  </a:txBody>
                  <a:tcPr marL="68580" marR="68580" marT="0" marB="0"/>
                </a:tc>
              </a:tr>
              <a:tr h="375229">
                <a:tc>
                  <a:txBody>
                    <a:bodyPr/>
                    <a:lstStyle/>
                    <a:p>
                      <a:pPr indent="221615" algn="just">
                        <a:spcBef>
                          <a:spcPts val="200"/>
                        </a:spcBef>
                        <a:spcAft>
                          <a:spcPts val="200"/>
                        </a:spcAft>
                      </a:pPr>
                      <a:r>
                        <a:rPr lang="tr-TR" sz="1800" dirty="0">
                          <a:effectLst/>
                          <a:latin typeface="+mj-lt"/>
                        </a:rPr>
                        <a:t>Kişisel Karar Almaya Odaklı</a:t>
                      </a:r>
                      <a:endParaRPr lang="tr-TR" sz="1800" dirty="0">
                        <a:solidFill>
                          <a:srgbClr val="000000"/>
                        </a:solidFill>
                        <a:effectLst/>
                        <a:latin typeface="+mj-lt"/>
                        <a:ea typeface="Times New Roman" panose="02020603050405020304" pitchFamily="18" charset="0"/>
                      </a:endParaRPr>
                    </a:p>
                  </a:txBody>
                  <a:tcPr marL="68580" marR="68580" marT="0" marB="0"/>
                </a:tc>
                <a:tc>
                  <a:txBody>
                    <a:bodyPr/>
                    <a:lstStyle/>
                    <a:p>
                      <a:pPr indent="221615" algn="just">
                        <a:spcBef>
                          <a:spcPts val="200"/>
                        </a:spcBef>
                        <a:spcAft>
                          <a:spcPts val="200"/>
                        </a:spcAft>
                      </a:pPr>
                      <a:r>
                        <a:rPr lang="tr-TR" sz="1800" dirty="0">
                          <a:effectLst/>
                          <a:latin typeface="+mj-lt"/>
                        </a:rPr>
                        <a:t>Gerçekle İlgili Bilgiye Odaklı</a:t>
                      </a:r>
                      <a:endParaRPr lang="tr-TR" sz="1800" dirty="0">
                        <a:solidFill>
                          <a:srgbClr val="000000"/>
                        </a:solidFill>
                        <a:effectLst/>
                        <a:latin typeface="+mj-lt"/>
                        <a:ea typeface="Times New Roman" panose="02020603050405020304" pitchFamily="18" charset="0"/>
                      </a:endParaRPr>
                    </a:p>
                  </a:txBody>
                  <a:tcPr marL="68580" marR="68580" marT="0" marB="0"/>
                </a:tc>
              </a:tr>
              <a:tr h="329046">
                <a:tc>
                  <a:txBody>
                    <a:bodyPr/>
                    <a:lstStyle/>
                    <a:p>
                      <a:pPr indent="221615" algn="just">
                        <a:spcBef>
                          <a:spcPts val="200"/>
                        </a:spcBef>
                        <a:spcAft>
                          <a:spcPts val="200"/>
                        </a:spcAft>
                      </a:pPr>
                      <a:r>
                        <a:rPr lang="tr-TR" sz="1800">
                          <a:effectLst/>
                          <a:latin typeface="+mj-lt"/>
                        </a:rPr>
                        <a:t>Çoğunlukla Seçici</a:t>
                      </a:r>
                      <a:endParaRPr lang="tr-TR" sz="1800">
                        <a:solidFill>
                          <a:srgbClr val="000000"/>
                        </a:solidFill>
                        <a:effectLst/>
                        <a:latin typeface="+mj-lt"/>
                        <a:ea typeface="Times New Roman" panose="02020603050405020304" pitchFamily="18" charset="0"/>
                      </a:endParaRPr>
                    </a:p>
                  </a:txBody>
                  <a:tcPr marL="68580" marR="68580" marT="0" marB="0"/>
                </a:tc>
                <a:tc>
                  <a:txBody>
                    <a:bodyPr/>
                    <a:lstStyle/>
                    <a:p>
                      <a:pPr indent="221615" algn="just">
                        <a:spcBef>
                          <a:spcPts val="200"/>
                        </a:spcBef>
                        <a:spcAft>
                          <a:spcPts val="200"/>
                        </a:spcAft>
                      </a:pPr>
                      <a:r>
                        <a:rPr lang="tr-TR" sz="1800" dirty="0">
                          <a:effectLst/>
                          <a:latin typeface="+mj-lt"/>
                        </a:rPr>
                        <a:t>Nesnel</a:t>
                      </a:r>
                      <a:endParaRPr lang="tr-TR" sz="1800" dirty="0">
                        <a:solidFill>
                          <a:srgbClr val="000000"/>
                        </a:solidFill>
                        <a:effectLst/>
                        <a:latin typeface="+mj-lt"/>
                        <a:ea typeface="Times New Roman" panose="02020603050405020304" pitchFamily="18" charset="0"/>
                      </a:endParaRPr>
                    </a:p>
                  </a:txBody>
                  <a:tcPr marL="68580" marR="68580" marT="0" marB="0"/>
                </a:tc>
              </a:tr>
              <a:tr h="329046">
                <a:tc>
                  <a:txBody>
                    <a:bodyPr/>
                    <a:lstStyle/>
                    <a:p>
                      <a:pPr indent="221615" algn="just">
                        <a:spcBef>
                          <a:spcPts val="200"/>
                        </a:spcBef>
                        <a:spcAft>
                          <a:spcPts val="200"/>
                        </a:spcAft>
                      </a:pPr>
                      <a:r>
                        <a:rPr lang="tr-TR" sz="1800">
                          <a:effectLst/>
                          <a:latin typeface="+mj-lt"/>
                        </a:rPr>
                        <a:t>Arzular ve Hedefler</a:t>
                      </a:r>
                      <a:endParaRPr lang="tr-TR" sz="1800">
                        <a:solidFill>
                          <a:srgbClr val="000000"/>
                        </a:solidFill>
                        <a:effectLst/>
                        <a:latin typeface="+mj-lt"/>
                        <a:ea typeface="Times New Roman" panose="02020603050405020304" pitchFamily="18" charset="0"/>
                      </a:endParaRPr>
                    </a:p>
                  </a:txBody>
                  <a:tcPr marL="68580" marR="68580" marT="0" marB="0"/>
                </a:tc>
                <a:tc>
                  <a:txBody>
                    <a:bodyPr/>
                    <a:lstStyle/>
                    <a:p>
                      <a:pPr indent="221615" algn="just">
                        <a:spcBef>
                          <a:spcPts val="200"/>
                        </a:spcBef>
                        <a:spcAft>
                          <a:spcPts val="200"/>
                        </a:spcAft>
                      </a:pPr>
                      <a:r>
                        <a:rPr lang="tr-TR" sz="1800" dirty="0">
                          <a:effectLst/>
                          <a:latin typeface="+mj-lt"/>
                        </a:rPr>
                        <a:t>Bilimsel Düşünce</a:t>
                      </a:r>
                      <a:endParaRPr lang="tr-TR" sz="1800" dirty="0">
                        <a:solidFill>
                          <a:srgbClr val="000000"/>
                        </a:solidFill>
                        <a:effectLst/>
                        <a:latin typeface="+mj-lt"/>
                        <a:ea typeface="Times New Roman" panose="02020603050405020304" pitchFamily="18" charset="0"/>
                      </a:endParaRPr>
                    </a:p>
                  </a:txBody>
                  <a:tcPr marL="68580" marR="68580" marT="0" marB="0"/>
                </a:tc>
              </a:tr>
              <a:tr h="329046">
                <a:tc>
                  <a:txBody>
                    <a:bodyPr/>
                    <a:lstStyle/>
                    <a:p>
                      <a:pPr indent="221615" algn="just">
                        <a:spcBef>
                          <a:spcPts val="200"/>
                        </a:spcBef>
                        <a:spcAft>
                          <a:spcPts val="200"/>
                        </a:spcAft>
                      </a:pPr>
                      <a:r>
                        <a:rPr lang="tr-TR" sz="1800" dirty="0">
                          <a:effectLst/>
                          <a:latin typeface="+mj-lt"/>
                        </a:rPr>
                        <a:t> </a:t>
                      </a:r>
                      <a:endParaRPr lang="tr-TR" sz="1800" dirty="0">
                        <a:solidFill>
                          <a:srgbClr val="000000"/>
                        </a:solidFill>
                        <a:effectLst/>
                        <a:latin typeface="+mj-lt"/>
                        <a:ea typeface="Times New Roman" panose="02020603050405020304" pitchFamily="18" charset="0"/>
                      </a:endParaRPr>
                    </a:p>
                  </a:txBody>
                  <a:tcPr marL="68580" marR="68580" marT="0" marB="0"/>
                </a:tc>
                <a:tc>
                  <a:txBody>
                    <a:bodyPr/>
                    <a:lstStyle/>
                    <a:p>
                      <a:pPr indent="221615" algn="just">
                        <a:spcBef>
                          <a:spcPts val="200"/>
                        </a:spcBef>
                        <a:spcAft>
                          <a:spcPts val="200"/>
                        </a:spcAft>
                      </a:pPr>
                      <a:r>
                        <a:rPr lang="tr-TR" sz="1800" dirty="0">
                          <a:effectLst/>
                          <a:latin typeface="+mj-lt"/>
                        </a:rPr>
                        <a:t> </a:t>
                      </a:r>
                      <a:endParaRPr lang="tr-TR" sz="1800" dirty="0">
                        <a:solidFill>
                          <a:srgbClr val="000000"/>
                        </a:solidFill>
                        <a:effectLst/>
                        <a:latin typeface="+mj-lt"/>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3232818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bu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TM03457510[[fn=Sabun]]</Template>
  <TotalTime>12</TotalTime>
  <Words>460</Words>
  <Application>Microsoft Office PowerPoint</Application>
  <PresentationFormat>Geniş ekran</PresentationFormat>
  <Paragraphs>68</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Century Gothic</vt:lpstr>
      <vt:lpstr>Garamond</vt:lpstr>
      <vt:lpstr>Times New Roman</vt:lpstr>
      <vt:lpstr>Sabun</vt:lpstr>
      <vt:lpstr>Araştırma</vt:lpstr>
      <vt:lpstr>Araştırma Nedir?</vt:lpstr>
      <vt:lpstr>Araştırma Nedir?</vt:lpstr>
      <vt:lpstr>Neden Araştırırız</vt:lpstr>
      <vt:lpstr>PEKİ NEDEN MERAK EDERİZ?  NEDEN ANLAMAK, ÖĞRENMEK, BİLMEK, ÖNGÖRÜDE BULUNMAK, DAHA İYİ KARARLAR ALMAK, KONTROL ETMEK, ÖZGÜRLEŞMEK İSTERİZ?</vt:lpstr>
      <vt:lpstr>Bu fiziksel, psikolojik ve sosyal ihtiyaçlar nelerdir?</vt:lpstr>
      <vt:lpstr>Neden Araştırırız?</vt:lpstr>
      <vt:lpstr>Araştırma Türleri</vt:lpstr>
      <vt:lpstr>Gündelik Araştırma ve Akademik Araştırmanın Karşılaştırılması</vt:lpstr>
      <vt:lpstr>Yararlanılan 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Araştırma</dc:title>
  <dc:creator>TEKNIK</dc:creator>
  <cp:lastModifiedBy>TEKNIK</cp:lastModifiedBy>
  <cp:revision>5</cp:revision>
  <dcterms:created xsi:type="dcterms:W3CDTF">2020-03-04T09:30:26Z</dcterms:created>
  <dcterms:modified xsi:type="dcterms:W3CDTF">2020-03-04T10:00:12Z</dcterms:modified>
</cp:coreProperties>
</file>