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7" r:id="rId2"/>
    <p:sldId id="279" r:id="rId3"/>
    <p:sldId id="258" r:id="rId4"/>
    <p:sldId id="276" r:id="rId5"/>
    <p:sldId id="259" r:id="rId6"/>
    <p:sldId id="277" r:id="rId7"/>
    <p:sldId id="278" r:id="rId8"/>
    <p:sldId id="271" r:id="rId9"/>
    <p:sldId id="274" r:id="rId10"/>
    <p:sldId id="273" r:id="rId11"/>
    <p:sldId id="286" r:id="rId12"/>
    <p:sldId id="264" r:id="rId13"/>
    <p:sldId id="275" r:id="rId14"/>
    <p:sldId id="272" r:id="rId15"/>
    <p:sldId id="291" r:id="rId16"/>
    <p:sldId id="292" r:id="rId17"/>
    <p:sldId id="293" r:id="rId18"/>
    <p:sldId id="294" r:id="rId19"/>
    <p:sldId id="289" r:id="rId20"/>
    <p:sldId id="267" r:id="rId21"/>
    <p:sldId id="268" r:id="rId22"/>
    <p:sldId id="269" r:id="rId23"/>
    <p:sldId id="270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5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7CD8A-2D2E-B749-A0A5-CE2994ADC574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E3B70-E770-0D40-99EF-9F73175799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55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E3B70-E770-0D40-99EF-9F73175799A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570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E3B70-E770-0D40-99EF-9F73175799A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92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12B14DD-C874-41BD-B503-A2218FA89A56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4903976-0458-4EB6-8AD3-62C466B40C3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oPRAK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ALTI ORGANLARI</a:t>
            </a:r>
            <a:b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RadIx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RhIzoma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Tubera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Bulbus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tr-TR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sz="3600" dirty="0" smtClean="0"/>
          </a:p>
          <a:p>
            <a:r>
              <a:rPr lang="tr-TR" sz="3600" dirty="0" smtClean="0"/>
              <a:t>Kök;</a:t>
            </a:r>
          </a:p>
          <a:p>
            <a:pPr marL="0" indent="0">
              <a:buNone/>
            </a:pPr>
            <a:r>
              <a:rPr lang="tr-TR" sz="3600" dirty="0" smtClean="0"/>
              <a:t>Bitkiyi toprağa bağlayan,</a:t>
            </a:r>
          </a:p>
          <a:p>
            <a:pPr marL="0" lvl="0" indent="0">
              <a:buNone/>
            </a:pPr>
            <a:r>
              <a:rPr lang="tr-TR" sz="3600" dirty="0" smtClean="0"/>
              <a:t>topraktaki </a:t>
            </a:r>
            <a:r>
              <a:rPr lang="tr-TR" sz="3600" dirty="0"/>
              <a:t>inorganik tuzları ve suyu </a:t>
            </a:r>
            <a:r>
              <a:rPr lang="tr-TR" sz="3600" dirty="0" err="1"/>
              <a:t>absorbe</a:t>
            </a:r>
            <a:r>
              <a:rPr lang="tr-TR" sz="3600" dirty="0"/>
              <a:t> </a:t>
            </a:r>
            <a:r>
              <a:rPr lang="tr-TR" sz="3600" dirty="0" smtClean="0"/>
              <a:t>eden toprak altı organıdır.</a:t>
            </a:r>
            <a:endParaRPr lang="tr-TR" sz="3600" dirty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7859216" cy="612308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Toz </a:t>
            </a:r>
            <a:r>
              <a:rPr lang="tr-TR" sz="3200" dirty="0" err="1" smtClean="0"/>
              <a:t>drogta</a:t>
            </a:r>
            <a:r>
              <a:rPr lang="tr-TR" sz="3200" dirty="0" smtClean="0"/>
              <a:t> incelenmesi gereken anatomik yapılar; </a:t>
            </a:r>
          </a:p>
          <a:p>
            <a:pPr>
              <a:buNone/>
            </a:pPr>
            <a:endParaRPr lang="tr-TR" sz="3200" dirty="0" smtClean="0"/>
          </a:p>
          <a:p>
            <a:r>
              <a:rPr lang="tr-TR" sz="3200" dirty="0" smtClean="0"/>
              <a:t>Mantar hücreleri;</a:t>
            </a:r>
          </a:p>
          <a:p>
            <a:r>
              <a:rPr lang="tr-TR" sz="3200" dirty="0" err="1"/>
              <a:t>Sklerenkima</a:t>
            </a:r>
            <a:r>
              <a:rPr lang="tr-TR" sz="3200" dirty="0"/>
              <a:t> lifleri üzerinde billur </a:t>
            </a:r>
            <a:r>
              <a:rPr lang="tr-TR" sz="3200" dirty="0" smtClean="0"/>
              <a:t>dizileri</a:t>
            </a:r>
          </a:p>
          <a:p>
            <a:r>
              <a:rPr lang="tr-TR" sz="3200" dirty="0" err="1"/>
              <a:t>Parenkima</a:t>
            </a:r>
            <a:r>
              <a:rPr lang="tr-TR" sz="3200" dirty="0"/>
              <a:t> hücreleri içinde nişasta ve basit billur </a:t>
            </a:r>
            <a:r>
              <a:rPr lang="tr-TR" sz="3200" dirty="0" smtClean="0"/>
              <a:t>dizileri</a:t>
            </a:r>
          </a:p>
          <a:p>
            <a:r>
              <a:rPr lang="tr-TR" sz="3200" dirty="0"/>
              <a:t>Odun boruları</a:t>
            </a:r>
          </a:p>
          <a:p>
            <a:endParaRPr lang="tr-TR" sz="2000" dirty="0"/>
          </a:p>
          <a:p>
            <a:endParaRPr lang="tr-TR" sz="2000" dirty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RHIZOMA IRIDIS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Fam:</a:t>
            </a:r>
            <a:r>
              <a:rPr lang="tr-TR" sz="2800" dirty="0" smtClean="0"/>
              <a:t> Iridaceae (Süsengiller)</a:t>
            </a:r>
          </a:p>
          <a:p>
            <a:r>
              <a:rPr lang="tr-TR" sz="2800" b="1" dirty="0" smtClean="0"/>
              <a:t>B.A.: </a:t>
            </a:r>
            <a:r>
              <a:rPr lang="tr-TR" sz="2800" i="1" dirty="0" err="1" smtClean="0"/>
              <a:t>Iris</a:t>
            </a:r>
            <a:r>
              <a:rPr lang="tr-TR" sz="2800" dirty="0" smtClean="0"/>
              <a:t> sp. (Süsen)</a:t>
            </a:r>
          </a:p>
          <a:p>
            <a:pPr marL="0" indent="0">
              <a:buNone/>
            </a:pPr>
            <a:endParaRPr lang="tr-TR" sz="2800" dirty="0" smtClean="0"/>
          </a:p>
          <a:p>
            <a:r>
              <a:rPr lang="tr-TR" sz="2800" dirty="0" smtClean="0"/>
              <a:t>Kodekse kayıtlı türleri </a:t>
            </a:r>
            <a:r>
              <a:rPr lang="tr-TR" sz="2800" i="1" dirty="0" err="1" smtClean="0"/>
              <a:t>I.florentina</a:t>
            </a:r>
            <a:r>
              <a:rPr lang="tr-TR" sz="2800" i="1" dirty="0" smtClean="0"/>
              <a:t>, </a:t>
            </a:r>
            <a:r>
              <a:rPr lang="tr-TR" sz="2800" i="1" dirty="0" err="1" smtClean="0"/>
              <a:t>I.pallida</a:t>
            </a:r>
            <a:r>
              <a:rPr lang="tr-TR" sz="2800" i="1" dirty="0" smtClean="0"/>
              <a:t>, </a:t>
            </a:r>
            <a:r>
              <a:rPr lang="tr-TR" sz="2800" i="1" dirty="0" err="1" smtClean="0"/>
              <a:t>I.germanica</a:t>
            </a:r>
            <a:r>
              <a:rPr lang="tr-TR" sz="2800" i="1" dirty="0" smtClean="0"/>
              <a:t> </a:t>
            </a:r>
            <a:r>
              <a:rPr lang="tr-TR" sz="2800" dirty="0" smtClean="0"/>
              <a:t>türleridir. </a:t>
            </a:r>
          </a:p>
          <a:p>
            <a:pPr marL="0" indent="0">
              <a:buNone/>
            </a:pPr>
            <a:endParaRPr lang="tr-TR" sz="2800" dirty="0" smtClean="0"/>
          </a:p>
          <a:p>
            <a:r>
              <a:rPr lang="tr-TR" sz="2800" i="1" dirty="0" smtClean="0"/>
              <a:t>Iris</a:t>
            </a:r>
            <a:r>
              <a:rPr lang="tr-TR" sz="2800" dirty="0" smtClean="0"/>
              <a:t> türlerinin toprak altı gövdesinden Rhizoma Iridis isimli drog elde edilir.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340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RHIZOMA IRIDIS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Rizomlar topraktan çıkarılır, temizlenir ve dış kısmı soyulduktan sonra 5-10 cm lik parçalara ayrıldıktan sonra kurutulur. </a:t>
            </a:r>
          </a:p>
          <a:p>
            <a:endParaRPr lang="tr-TR" sz="2800" dirty="0" smtClean="0"/>
          </a:p>
          <a:p>
            <a:r>
              <a:rPr lang="tr-TR" sz="2800" dirty="0" smtClean="0"/>
              <a:t>Drog uçucu yağ ve musilaj içerir.  </a:t>
            </a:r>
          </a:p>
          <a:p>
            <a:pPr marL="0" indent="0">
              <a:buNone/>
            </a:pPr>
            <a:endParaRPr lang="tr-TR" sz="2800" dirty="0" smtClean="0"/>
          </a:p>
          <a:p>
            <a:r>
              <a:rPr lang="tr-TR" sz="2800" dirty="0" smtClean="0"/>
              <a:t>Drog parfümeri sanayinde kullanılır.</a:t>
            </a:r>
            <a:endParaRPr lang="tr-TR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ORGANOLEPTİK KONTROL:</a:t>
            </a:r>
          </a:p>
          <a:p>
            <a:r>
              <a:rPr lang="tr-TR" sz="3200" dirty="0" smtClean="0"/>
              <a:t>Renk:</a:t>
            </a:r>
          </a:p>
          <a:p>
            <a:r>
              <a:rPr lang="tr-TR" sz="3200" dirty="0" smtClean="0"/>
              <a:t>Koku:</a:t>
            </a:r>
          </a:p>
          <a:p>
            <a:r>
              <a:rPr lang="tr-TR" sz="3200" dirty="0" smtClean="0"/>
              <a:t>Tat:</a:t>
            </a:r>
          </a:p>
          <a:p>
            <a:r>
              <a:rPr lang="tr-TR" sz="3200" dirty="0" smtClean="0"/>
              <a:t>Görünüş:</a:t>
            </a:r>
          </a:p>
          <a:p>
            <a:pPr marL="0" indent="0">
              <a:buNone/>
            </a:pPr>
            <a:endParaRPr lang="tr-TR" sz="3200" dirty="0" smtClean="0"/>
          </a:p>
          <a:p>
            <a:r>
              <a:rPr lang="tr-TR" sz="3200" dirty="0" smtClean="0"/>
              <a:t>Mikroskobik büyültme:10x40</a:t>
            </a:r>
          </a:p>
          <a:p>
            <a:r>
              <a:rPr lang="tr-TR" sz="3200" dirty="0" smtClean="0"/>
              <a:t>Kullanılan </a:t>
            </a:r>
            <a:r>
              <a:rPr lang="tr-TR" sz="3200" dirty="0" err="1" smtClean="0"/>
              <a:t>reaktif:Kloralhidrat</a:t>
            </a:r>
            <a:endParaRPr lang="tr-TR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7239000" cy="6123080"/>
          </a:xfrm>
        </p:spPr>
        <p:txBody>
          <a:bodyPr>
            <a:normAutofit/>
          </a:bodyPr>
          <a:lstStyle/>
          <a:p>
            <a:r>
              <a:rPr lang="tr-TR" sz="3600" b="1" dirty="0"/>
              <a:t>Toz </a:t>
            </a:r>
            <a:r>
              <a:rPr lang="tr-TR" sz="3600" b="1" dirty="0" err="1"/>
              <a:t>drogta</a:t>
            </a:r>
            <a:r>
              <a:rPr lang="tr-TR" sz="3600" b="1" dirty="0"/>
              <a:t> incelenmesi gereken anatomik yapılar; </a:t>
            </a:r>
            <a:endParaRPr lang="tr-TR" sz="3600" b="1" dirty="0" smtClean="0"/>
          </a:p>
          <a:p>
            <a:pPr marL="0" indent="0">
              <a:buNone/>
            </a:pPr>
            <a:endParaRPr lang="tr-TR" sz="3600" b="1" dirty="0" smtClean="0"/>
          </a:p>
          <a:p>
            <a:r>
              <a:rPr lang="tr-TR" sz="3600" dirty="0" smtClean="0"/>
              <a:t>Uzun prizmatik kristaller</a:t>
            </a:r>
          </a:p>
          <a:p>
            <a:r>
              <a:rPr lang="tr-TR" sz="3600" dirty="0"/>
              <a:t>Geçitli </a:t>
            </a:r>
            <a:r>
              <a:rPr lang="tr-TR" sz="3600" dirty="0" err="1"/>
              <a:t>parenkima</a:t>
            </a:r>
            <a:r>
              <a:rPr lang="tr-TR" sz="3600" dirty="0"/>
              <a:t> </a:t>
            </a:r>
            <a:r>
              <a:rPr lang="tr-TR" sz="3600" dirty="0" smtClean="0"/>
              <a:t>hücreleri</a:t>
            </a:r>
          </a:p>
          <a:p>
            <a:r>
              <a:rPr lang="tr-TR" sz="3600" dirty="0"/>
              <a:t>Odun boruları</a:t>
            </a:r>
          </a:p>
          <a:p>
            <a:endParaRPr lang="tr-TR" dirty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BULBUS SCILLAE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Fam:</a:t>
            </a:r>
            <a:r>
              <a:rPr lang="tr-TR" dirty="0" smtClean="0"/>
              <a:t> </a:t>
            </a:r>
            <a:r>
              <a:rPr lang="tr-TR" dirty="0" err="1" smtClean="0"/>
              <a:t>Liliaceae</a:t>
            </a:r>
            <a:r>
              <a:rPr lang="tr-TR" dirty="0" smtClean="0"/>
              <a:t> (Zambakgiller)</a:t>
            </a:r>
          </a:p>
          <a:p>
            <a:r>
              <a:rPr lang="tr-TR" b="1" dirty="0" smtClean="0"/>
              <a:t>B.A.: </a:t>
            </a:r>
            <a:r>
              <a:rPr lang="tr-TR" i="1" dirty="0" err="1" smtClean="0"/>
              <a:t>Urginea</a:t>
            </a:r>
            <a:r>
              <a:rPr lang="tr-TR" i="1" dirty="0" smtClean="0"/>
              <a:t> </a:t>
            </a:r>
            <a:r>
              <a:rPr lang="tr-TR" i="1" dirty="0" err="1" smtClean="0"/>
              <a:t>maritima</a:t>
            </a:r>
            <a:r>
              <a:rPr lang="tr-TR" i="1" dirty="0"/>
              <a:t> </a:t>
            </a:r>
            <a:r>
              <a:rPr lang="tr-TR" dirty="0" smtClean="0"/>
              <a:t>(Adasoğanı)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           </a:t>
            </a:r>
            <a:r>
              <a:rPr lang="tr-TR" i="1" dirty="0" err="1" smtClean="0"/>
              <a:t>Scilla</a:t>
            </a:r>
            <a:r>
              <a:rPr lang="tr-TR" i="1" dirty="0" smtClean="0"/>
              <a:t> </a:t>
            </a:r>
            <a:r>
              <a:rPr lang="tr-TR" i="1" dirty="0" err="1" smtClean="0"/>
              <a:t>maritima</a:t>
            </a:r>
            <a:endParaRPr lang="tr-TR" dirty="0" smtClean="0"/>
          </a:p>
          <a:p>
            <a:r>
              <a:rPr lang="tr-TR" dirty="0" smtClean="0"/>
              <a:t>Yurdumuzda Batı ve Güney Anadolu bölgelerinin kıyı kesimlerinde taşlı ve boş alanlarda, orman altlarında yetişir.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İri soğanlı, zehirli bir bitkidir.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63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BULBUS SCILLAE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Bitkinin soğanları sonbaharda toplanır, dıştaki kurumuş tabakalar temizlenir.</a:t>
            </a:r>
          </a:p>
          <a:p>
            <a:r>
              <a:rPr lang="tr-TR" dirty="0" smtClean="0"/>
              <a:t>Boyuna dilimler halinde kesilir ve kurutularak </a:t>
            </a:r>
            <a:r>
              <a:rPr lang="tr-TR" b="1" dirty="0" err="1" smtClean="0"/>
              <a:t>Bulbus</a:t>
            </a:r>
            <a:r>
              <a:rPr lang="tr-TR" b="1" dirty="0" smtClean="0"/>
              <a:t> </a:t>
            </a:r>
            <a:r>
              <a:rPr lang="tr-TR" b="1" dirty="0" err="1" smtClean="0"/>
              <a:t>Scillae</a:t>
            </a:r>
            <a:r>
              <a:rPr lang="tr-TR" b="1" dirty="0" smtClean="0"/>
              <a:t> </a:t>
            </a:r>
            <a:r>
              <a:rPr lang="tr-TR" dirty="0" smtClean="0"/>
              <a:t>drogu hazırlanır.</a:t>
            </a:r>
          </a:p>
          <a:p>
            <a:r>
              <a:rPr lang="tr-TR" dirty="0" err="1" smtClean="0"/>
              <a:t>Sillarozit</a:t>
            </a:r>
            <a:r>
              <a:rPr lang="tr-TR" dirty="0" smtClean="0"/>
              <a:t> (</a:t>
            </a:r>
            <a:r>
              <a:rPr lang="tr-TR" dirty="0" err="1" smtClean="0"/>
              <a:t>sillaren</a:t>
            </a:r>
            <a:r>
              <a:rPr lang="tr-TR" dirty="0" smtClean="0"/>
              <a:t>) </a:t>
            </a:r>
            <a:r>
              <a:rPr lang="tr-TR" dirty="0"/>
              <a:t>A ve </a:t>
            </a:r>
            <a:r>
              <a:rPr lang="tr-TR" dirty="0" err="1"/>
              <a:t>Sillarozit</a:t>
            </a:r>
            <a:r>
              <a:rPr lang="tr-TR" dirty="0"/>
              <a:t> (</a:t>
            </a:r>
            <a:r>
              <a:rPr lang="tr-TR" dirty="0" err="1"/>
              <a:t>sillaren</a:t>
            </a:r>
            <a:r>
              <a:rPr lang="tr-TR" dirty="0"/>
              <a:t>) </a:t>
            </a:r>
            <a:r>
              <a:rPr lang="tr-TR" dirty="0" smtClean="0"/>
              <a:t>B </a:t>
            </a:r>
            <a:r>
              <a:rPr lang="tr-TR" dirty="0" err="1" smtClean="0"/>
              <a:t>kardiyotonik</a:t>
            </a:r>
            <a:r>
              <a:rPr lang="tr-TR" dirty="0" smtClean="0"/>
              <a:t> </a:t>
            </a:r>
            <a:r>
              <a:rPr lang="tr-TR" dirty="0" err="1" smtClean="0"/>
              <a:t>heterozitleri</a:t>
            </a:r>
            <a:r>
              <a:rPr lang="tr-TR" dirty="0" smtClean="0"/>
              <a:t> bulunur.</a:t>
            </a:r>
          </a:p>
          <a:p>
            <a:r>
              <a:rPr lang="tr-TR" dirty="0" err="1" smtClean="0"/>
              <a:t>Kardiyotonik</a:t>
            </a:r>
            <a:r>
              <a:rPr lang="tr-TR" dirty="0" smtClean="0"/>
              <a:t> etkiden dolayı dolaylı olarak </a:t>
            </a:r>
            <a:r>
              <a:rPr lang="tr-TR" dirty="0" err="1" smtClean="0"/>
              <a:t>diüretik</a:t>
            </a:r>
            <a:r>
              <a:rPr lang="tr-TR" dirty="0" smtClean="0"/>
              <a:t> etki de gösterir.</a:t>
            </a:r>
          </a:p>
          <a:p>
            <a:r>
              <a:rPr lang="tr-TR" dirty="0" smtClean="0"/>
              <a:t>Halk arasında </a:t>
            </a:r>
            <a:r>
              <a:rPr lang="tr-TR" dirty="0" smtClean="0"/>
              <a:t>haricen romatizma </a:t>
            </a:r>
            <a:r>
              <a:rPr lang="tr-TR" dirty="0" smtClean="0"/>
              <a:t>ağrılarında kullanılır.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301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ORGANOLEPTİK KONTROL:</a:t>
            </a:r>
          </a:p>
          <a:p>
            <a:r>
              <a:rPr lang="tr-TR" sz="3200" dirty="0" smtClean="0"/>
              <a:t>Renk:</a:t>
            </a:r>
          </a:p>
          <a:p>
            <a:r>
              <a:rPr lang="tr-TR" sz="3200" dirty="0" smtClean="0"/>
              <a:t>Koku:</a:t>
            </a:r>
          </a:p>
          <a:p>
            <a:r>
              <a:rPr lang="tr-TR" sz="3200" dirty="0" smtClean="0"/>
              <a:t>Tat:</a:t>
            </a:r>
          </a:p>
          <a:p>
            <a:r>
              <a:rPr lang="tr-TR" sz="3200" dirty="0" smtClean="0"/>
              <a:t>Görünüş:</a:t>
            </a:r>
          </a:p>
          <a:p>
            <a:pPr marL="0" indent="0">
              <a:buNone/>
            </a:pPr>
            <a:endParaRPr lang="tr-TR" sz="3200" dirty="0" smtClean="0"/>
          </a:p>
          <a:p>
            <a:r>
              <a:rPr lang="tr-TR" sz="3200" dirty="0" smtClean="0"/>
              <a:t>Mikroskobik büyültme:10x40</a:t>
            </a:r>
          </a:p>
          <a:p>
            <a:r>
              <a:rPr lang="tr-TR" sz="3200" dirty="0" smtClean="0"/>
              <a:t>Kullanılan reaktif: </a:t>
            </a:r>
            <a:r>
              <a:rPr lang="tr-TR" sz="3200" dirty="0" err="1" smtClean="0"/>
              <a:t>Kloralhidrat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28583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txBody>
          <a:bodyPr/>
          <a:lstStyle/>
          <a:p>
            <a:r>
              <a:rPr lang="tr-TR" sz="4400" b="1" dirty="0"/>
              <a:t>Toz </a:t>
            </a:r>
            <a:r>
              <a:rPr lang="tr-TR" sz="4400" b="1" dirty="0" err="1"/>
              <a:t>drogta</a:t>
            </a:r>
            <a:r>
              <a:rPr lang="tr-TR" sz="4400" b="1" dirty="0"/>
              <a:t> incelenmesi gereken anatomik yapılar; </a:t>
            </a:r>
          </a:p>
          <a:p>
            <a:pPr marL="0" indent="0">
              <a:buNone/>
            </a:pPr>
            <a:endParaRPr lang="tr-TR" sz="4400" dirty="0" smtClean="0"/>
          </a:p>
          <a:p>
            <a:r>
              <a:rPr lang="en-US" sz="4400" dirty="0" err="1" smtClean="0"/>
              <a:t>Uzun</a:t>
            </a:r>
            <a:r>
              <a:rPr lang="en-US" sz="4400" dirty="0" smtClean="0"/>
              <a:t> </a:t>
            </a:r>
            <a:r>
              <a:rPr lang="tr-TR" sz="4400" dirty="0" smtClean="0"/>
              <a:t>ve kalın </a:t>
            </a:r>
            <a:r>
              <a:rPr lang="en-US" sz="4400" dirty="0" err="1" smtClean="0"/>
              <a:t>rafitler</a:t>
            </a:r>
            <a:endParaRPr lang="tr-TR" sz="4400" dirty="0" smtClean="0"/>
          </a:p>
          <a:p>
            <a:r>
              <a:rPr lang="en-US" sz="4400" dirty="0" err="1"/>
              <a:t>Kısa</a:t>
            </a:r>
            <a:r>
              <a:rPr lang="en-US" sz="4400" dirty="0"/>
              <a:t> </a:t>
            </a:r>
            <a:r>
              <a:rPr lang="en-US" sz="4400" dirty="0" err="1"/>
              <a:t>rafitler</a:t>
            </a:r>
            <a:endParaRPr lang="en-US" sz="4400" dirty="0"/>
          </a:p>
          <a:p>
            <a:endParaRPr lang="tr-TR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8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239000" cy="626328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Morfolojik Çalışmalar: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148" y="1052736"/>
            <a:ext cx="7239000" cy="484632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Drog: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Radix Liquiritiae (Meyan Kökü)</a:t>
            </a:r>
          </a:p>
          <a:p>
            <a:pPr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Bitki Adı: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Glycyrrhiza glabra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(Meyan)</a:t>
            </a:r>
          </a:p>
          <a:p>
            <a:pPr lvl="0"/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Mantar tabakasi soyulmamıştır.</a:t>
            </a:r>
          </a:p>
          <a:p>
            <a:pPr lvl="0"/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1-2 cm çapında ve silindiriktir şekildedir.</a:t>
            </a:r>
          </a:p>
          <a:p>
            <a:pPr lvl="0"/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Kahverengimsi renkte, boyuna </a:t>
            </a:r>
            <a:r>
              <a:rPr lang="tr-TR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çizgiciklidir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Kırılma yüzeyi çok lifli ve sarı renklidir.</a:t>
            </a:r>
          </a:p>
          <a:p>
            <a:endParaRPr lang="tr-TR" dirty="0" smtClean="0"/>
          </a:p>
          <a:p>
            <a:pPr lvl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253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oPRAK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ALTI ORGANLARI</a:t>
            </a:r>
            <a:b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RadIx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RhIzoma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Tubera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tr-TR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Bulbus</a:t>
            </a:r>
            <a:r>
              <a:rPr lang="tr-TR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tr-TR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772816"/>
            <a:ext cx="71287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Primer </a:t>
            </a:r>
            <a:r>
              <a:rPr lang="en-US" sz="2800" dirty="0" err="1" smtClean="0"/>
              <a:t>kök</a:t>
            </a:r>
            <a:r>
              <a:rPr lang="en-US" sz="2800" dirty="0" smtClean="0"/>
              <a:t>, </a:t>
            </a:r>
            <a:r>
              <a:rPr lang="en-US" sz="2800" dirty="0" err="1" smtClean="0"/>
              <a:t>tohumun</a:t>
            </a:r>
            <a:r>
              <a:rPr lang="en-US" sz="2800" dirty="0" smtClean="0"/>
              <a:t> </a:t>
            </a:r>
            <a:r>
              <a:rPr lang="en-US" sz="2800" dirty="0" err="1" smtClean="0"/>
              <a:t>çimlenmesi</a:t>
            </a:r>
            <a:r>
              <a:rPr lang="en-US" sz="2800" dirty="0" smtClean="0"/>
              <a:t> </a:t>
            </a:r>
            <a:r>
              <a:rPr lang="en-US" sz="2800" dirty="0" err="1" smtClean="0"/>
              <a:t>sırasında</a:t>
            </a:r>
            <a:r>
              <a:rPr lang="en-US" sz="2800" dirty="0" smtClean="0"/>
              <a:t>, </a:t>
            </a:r>
            <a:r>
              <a:rPr lang="en-US" sz="2800" dirty="0" err="1" smtClean="0"/>
              <a:t>embriyodaki</a:t>
            </a:r>
            <a:r>
              <a:rPr lang="en-US" sz="2800" dirty="0" smtClean="0"/>
              <a:t> </a:t>
            </a:r>
            <a:r>
              <a:rPr lang="en-US" sz="2800" dirty="0" err="1" smtClean="0"/>
              <a:t>kökçüğün</a:t>
            </a:r>
            <a:r>
              <a:rPr lang="en-US" sz="2800" dirty="0" smtClean="0"/>
              <a:t> </a:t>
            </a:r>
            <a:r>
              <a:rPr lang="en-US" sz="2800" dirty="0" err="1" smtClean="0"/>
              <a:t>gelişmesi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 smtClean="0"/>
              <a:t>medana</a:t>
            </a:r>
            <a:r>
              <a:rPr lang="en-US" sz="2800" dirty="0" smtClean="0"/>
              <a:t> </a:t>
            </a:r>
            <a:r>
              <a:rPr lang="en-US" sz="2800" dirty="0" err="1" smtClean="0"/>
              <a:t>gelen</a:t>
            </a:r>
            <a:r>
              <a:rPr lang="en-US" sz="2800" dirty="0" smtClean="0"/>
              <a:t> </a:t>
            </a:r>
            <a:r>
              <a:rPr lang="en-US" sz="2800" dirty="0" err="1" smtClean="0"/>
              <a:t>köktür</a:t>
            </a:r>
            <a:r>
              <a:rPr lang="en-US" sz="2800" dirty="0" smtClean="0"/>
              <a:t>. Bu primer </a:t>
            </a:r>
            <a:r>
              <a:rPr lang="en-US" sz="2800" dirty="0" err="1" smtClean="0"/>
              <a:t>kökün</a:t>
            </a:r>
            <a:r>
              <a:rPr lang="en-US" sz="2800" dirty="0" smtClean="0"/>
              <a:t>, </a:t>
            </a:r>
            <a:r>
              <a:rPr lang="en-US" sz="2800" dirty="0" err="1" smtClean="0"/>
              <a:t>ana</a:t>
            </a:r>
            <a:r>
              <a:rPr lang="en-US" sz="2800" dirty="0" smtClean="0"/>
              <a:t> </a:t>
            </a:r>
            <a:r>
              <a:rPr lang="en-US" sz="2800" dirty="0" err="1" smtClean="0"/>
              <a:t>kök</a:t>
            </a:r>
            <a:r>
              <a:rPr lang="en-US" sz="2800" dirty="0" smtClean="0"/>
              <a:t> </a:t>
            </a:r>
            <a:r>
              <a:rPr lang="en-US" sz="2800" dirty="0" err="1" smtClean="0"/>
              <a:t>halinde</a:t>
            </a:r>
            <a:r>
              <a:rPr lang="en-US" sz="2800" dirty="0" smtClean="0"/>
              <a:t>  </a:t>
            </a:r>
            <a:r>
              <a:rPr lang="en-US" sz="2800" dirty="0" err="1" smtClean="0"/>
              <a:t>toprak</a:t>
            </a:r>
            <a:r>
              <a:rPr lang="en-US" sz="2800" dirty="0" smtClean="0"/>
              <a:t> </a:t>
            </a:r>
            <a:r>
              <a:rPr lang="en-US" sz="2800" dirty="0" err="1" smtClean="0"/>
              <a:t>içinde</a:t>
            </a:r>
            <a:r>
              <a:rPr lang="en-US" sz="2800" dirty="0" smtClean="0"/>
              <a:t> </a:t>
            </a:r>
            <a:r>
              <a:rPr lang="en-US" sz="2800" dirty="0" err="1" smtClean="0"/>
              <a:t>dikey</a:t>
            </a:r>
            <a:r>
              <a:rPr lang="en-US" sz="2800" dirty="0" smtClean="0"/>
              <a:t> </a:t>
            </a:r>
            <a:r>
              <a:rPr lang="en-US" sz="2800" dirty="0" err="1" smtClean="0"/>
              <a:t>olarak</a:t>
            </a:r>
            <a:r>
              <a:rPr lang="en-US" sz="2800" dirty="0" smtClean="0"/>
              <a:t> </a:t>
            </a:r>
            <a:r>
              <a:rPr lang="en-US" sz="2800" dirty="0" err="1" smtClean="0"/>
              <a:t>gelişip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yan</a:t>
            </a:r>
            <a:r>
              <a:rPr lang="en-US" sz="2800" dirty="0" smtClean="0"/>
              <a:t> </a:t>
            </a:r>
            <a:r>
              <a:rPr lang="en-US" sz="2800" dirty="0" err="1" smtClean="0"/>
              <a:t>dallar</a:t>
            </a:r>
            <a:r>
              <a:rPr lang="en-US" sz="2800" dirty="0" smtClean="0"/>
              <a:t> </a:t>
            </a:r>
            <a:r>
              <a:rPr lang="en-US" sz="2800" dirty="0" err="1" smtClean="0"/>
              <a:t>vererek</a:t>
            </a:r>
            <a:r>
              <a:rPr lang="en-US" sz="2800" dirty="0" smtClean="0"/>
              <a:t> </a:t>
            </a:r>
            <a:r>
              <a:rPr lang="en-US" sz="2800" dirty="0" err="1" smtClean="0"/>
              <a:t>oluşturduğu</a:t>
            </a:r>
            <a:r>
              <a:rPr lang="en-US" sz="2800" dirty="0" smtClean="0"/>
              <a:t>  </a:t>
            </a:r>
            <a:r>
              <a:rPr lang="en-US" sz="2800" dirty="0" err="1" smtClean="0"/>
              <a:t>kök</a:t>
            </a:r>
            <a:r>
              <a:rPr lang="en-US" sz="2800" dirty="0" smtClean="0"/>
              <a:t> </a:t>
            </a:r>
            <a:r>
              <a:rPr lang="en-US" sz="2800" dirty="0" err="1" smtClean="0"/>
              <a:t>sistemine</a:t>
            </a:r>
            <a:r>
              <a:rPr lang="en-US" sz="2800" dirty="0" smtClean="0"/>
              <a:t> </a:t>
            </a:r>
            <a:r>
              <a:rPr lang="en-US" sz="2800" b="1" dirty="0" smtClean="0"/>
              <a:t>KAZIK KÖK</a:t>
            </a:r>
            <a:r>
              <a:rPr lang="en-US" sz="2800" dirty="0" smtClean="0"/>
              <a:t> </a:t>
            </a:r>
            <a:r>
              <a:rPr lang="en-US" sz="2800" dirty="0" err="1" smtClean="0"/>
              <a:t>denir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19674" y="48691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Monokotil</a:t>
            </a:r>
            <a:r>
              <a:rPr lang="en-US" sz="2000" dirty="0" smtClean="0"/>
              <a:t> </a:t>
            </a:r>
            <a:r>
              <a:rPr lang="en-US" sz="2000" dirty="0" err="1" smtClean="0"/>
              <a:t>bitkilerde</a:t>
            </a:r>
            <a:r>
              <a:rPr lang="en-US" sz="2000" dirty="0" smtClean="0"/>
              <a:t>, </a:t>
            </a:r>
            <a:r>
              <a:rPr lang="en-US" sz="2000" dirty="0" err="1" smtClean="0"/>
              <a:t>çimlenmenin</a:t>
            </a:r>
            <a:r>
              <a:rPr lang="en-US" sz="2000" dirty="0" smtClean="0"/>
              <a:t> </a:t>
            </a:r>
            <a:r>
              <a:rPr lang="en-US" sz="2000" dirty="0" err="1" smtClean="0"/>
              <a:t>genç</a:t>
            </a:r>
            <a:r>
              <a:rPr lang="en-US" sz="2000" dirty="0" smtClean="0"/>
              <a:t> </a:t>
            </a:r>
            <a:r>
              <a:rPr lang="en-US" sz="2000" dirty="0" err="1" smtClean="0"/>
              <a:t>safhasında</a:t>
            </a:r>
            <a:r>
              <a:rPr lang="en-US" sz="2000" dirty="0" smtClean="0"/>
              <a:t>, primer </a:t>
            </a:r>
            <a:r>
              <a:rPr lang="en-US" sz="2000" dirty="0" err="1" smtClean="0"/>
              <a:t>kökten</a:t>
            </a:r>
            <a:r>
              <a:rPr lang="en-US" sz="2000" dirty="0" smtClean="0"/>
              <a:t> </a:t>
            </a:r>
            <a:r>
              <a:rPr lang="en-US" sz="2000" dirty="0" err="1" smtClean="0"/>
              <a:t>hemen</a:t>
            </a:r>
            <a:r>
              <a:rPr lang="en-US" sz="2000" dirty="0" smtClean="0"/>
              <a:t> </a:t>
            </a:r>
            <a:r>
              <a:rPr lang="en-US" sz="2000" dirty="0" err="1" smtClean="0"/>
              <a:t>sonra</a:t>
            </a:r>
            <a:r>
              <a:rPr lang="en-US" sz="2000" dirty="0" smtClean="0"/>
              <a:t>, </a:t>
            </a:r>
            <a:r>
              <a:rPr lang="en-US" sz="2000" dirty="0" err="1" smtClean="0"/>
              <a:t>gövdenin</a:t>
            </a:r>
            <a:r>
              <a:rPr lang="en-US" sz="2000" dirty="0" smtClean="0"/>
              <a:t> </a:t>
            </a:r>
            <a:r>
              <a:rPr lang="en-US" sz="2000" dirty="0" err="1" smtClean="0"/>
              <a:t>tabanından</a:t>
            </a:r>
            <a:r>
              <a:rPr lang="en-US" sz="2000" dirty="0" smtClean="0"/>
              <a:t> </a:t>
            </a:r>
            <a:r>
              <a:rPr lang="en-US" sz="2000" dirty="0" err="1" smtClean="0"/>
              <a:t>birçok</a:t>
            </a:r>
            <a:r>
              <a:rPr lang="en-US" sz="2000" dirty="0" smtClean="0"/>
              <a:t> </a:t>
            </a:r>
            <a:r>
              <a:rPr lang="en-US" sz="2000" dirty="0" err="1" smtClean="0"/>
              <a:t>ek</a:t>
            </a:r>
            <a:r>
              <a:rPr lang="en-US" sz="2000" dirty="0" smtClean="0"/>
              <a:t> </a:t>
            </a:r>
            <a:r>
              <a:rPr lang="en-US" sz="2000" dirty="0" err="1" smtClean="0"/>
              <a:t>kök</a:t>
            </a:r>
            <a:r>
              <a:rPr lang="en-US" sz="2000" dirty="0" smtClean="0"/>
              <a:t> </a:t>
            </a:r>
            <a:r>
              <a:rPr lang="en-US" sz="2000" dirty="0" err="1" smtClean="0"/>
              <a:t>meydana</a:t>
            </a:r>
            <a:r>
              <a:rPr lang="en-US" sz="2000" dirty="0" smtClean="0"/>
              <a:t> </a:t>
            </a:r>
            <a:r>
              <a:rPr lang="en-US" sz="2000" dirty="0" err="1" smtClean="0"/>
              <a:t>gelir</a:t>
            </a:r>
            <a:r>
              <a:rPr lang="en-US" sz="2000" dirty="0" smtClean="0"/>
              <a:t>, </a:t>
            </a:r>
            <a:r>
              <a:rPr lang="en-US" sz="2000" dirty="0" err="1" smtClean="0"/>
              <a:t>kök</a:t>
            </a:r>
            <a:r>
              <a:rPr lang="en-US" sz="2000" dirty="0" smtClean="0"/>
              <a:t> </a:t>
            </a:r>
            <a:r>
              <a:rPr lang="en-US" sz="2000" dirty="0" err="1" smtClean="0"/>
              <a:t>sistemi</a:t>
            </a:r>
            <a:r>
              <a:rPr lang="en-US" sz="2000" dirty="0" smtClean="0"/>
              <a:t> </a:t>
            </a:r>
            <a:r>
              <a:rPr lang="en-US" sz="2000" dirty="0" err="1" smtClean="0"/>
              <a:t>bir</a:t>
            </a:r>
            <a:r>
              <a:rPr lang="en-US" sz="2000" dirty="0" smtClean="0"/>
              <a:t> </a:t>
            </a:r>
            <a:r>
              <a:rPr lang="en-US" sz="2000" dirty="0" err="1" smtClean="0"/>
              <a:t>saçak</a:t>
            </a:r>
            <a:r>
              <a:rPr lang="en-US" sz="2000" dirty="0" smtClean="0"/>
              <a:t> </a:t>
            </a:r>
            <a:r>
              <a:rPr lang="en-US" sz="2000" dirty="0" err="1" smtClean="0"/>
              <a:t>şeklini</a:t>
            </a:r>
            <a:r>
              <a:rPr lang="en-US" sz="2000" dirty="0" smtClean="0"/>
              <a:t> </a:t>
            </a:r>
            <a:r>
              <a:rPr lang="en-US" sz="2000" dirty="0" err="1" smtClean="0"/>
              <a:t>alır</a:t>
            </a:r>
            <a:r>
              <a:rPr lang="en-US" sz="2000" dirty="0" smtClean="0"/>
              <a:t>. Buna </a:t>
            </a:r>
            <a:r>
              <a:rPr lang="en-US" sz="2000" b="1" dirty="0" smtClean="0"/>
              <a:t>SAÇAK KÖK </a:t>
            </a:r>
            <a:r>
              <a:rPr lang="en-US" sz="2000" dirty="0" err="1" smtClean="0"/>
              <a:t>denir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4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7239000" cy="554320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Morfolojik</a:t>
            </a:r>
            <a:r>
              <a:rPr lang="tr-TR" dirty="0" smtClean="0"/>
              <a:t> </a:t>
            </a: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Çalışmalar: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6652592" cy="441187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Drog: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Radix Sarsaparillae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Bitki Adı: </a:t>
            </a:r>
            <a:r>
              <a:rPr lang="tr-T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Smilax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sp.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Açık  kahverengi renginde, yüzeyinde girintiler çıkıntılar mevcuttur.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Mantar tabakası vardır.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Kırılma yüzeyi pürüzlüdür.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Çapı 2-3 mm dir.</a:t>
            </a:r>
          </a:p>
          <a:p>
            <a:pPr marL="0" lv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Morfolojik Çalışmalar: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Drog: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Radix Ipecacuanhae (İpeka kökü)</a:t>
            </a:r>
          </a:p>
          <a:p>
            <a:pPr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Bitki Adı: </a:t>
            </a: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Uragoga ipecacuanha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2-5 mm çapında köklere sahiptir.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Kabuk yer yer kırılmıştır, merkezi silindir görülmektedir.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Mantar tabaka bulunmaktadır. 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Kırılma yüzeyi pütürlüdür.</a:t>
            </a:r>
          </a:p>
          <a:p>
            <a:pPr lvl="0">
              <a:buNone/>
            </a:pPr>
            <a:endParaRPr lang="tr-TR" dirty="0" smtClean="0"/>
          </a:p>
          <a:p>
            <a:endParaRPr lang="tr-TR" dirty="0" smtClean="0"/>
          </a:p>
          <a:p>
            <a:pPr lvl="0"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Morfolojik Çalışmalar: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Drog: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Rhizoma Iridis</a:t>
            </a:r>
          </a:p>
          <a:p>
            <a:pPr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Bitki Adı: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Iris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sp.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Kökleri temizlenir ve dış kısmı soyulur.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Krem rengindedir.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Az çok silindirik şekildedir.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Üzerinde kök izleri bulunur.</a:t>
            </a:r>
          </a:p>
          <a:p>
            <a:pPr lvl="0">
              <a:buNone/>
            </a:pPr>
            <a:endParaRPr lang="tr-TR" dirty="0" smtClean="0"/>
          </a:p>
          <a:p>
            <a:endParaRPr lang="tr-TR" dirty="0" smtClean="0"/>
          </a:p>
          <a:p>
            <a:pPr lvl="0"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Morfolojik Çalışmalar: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Drog: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Tubera Salep</a:t>
            </a:r>
          </a:p>
          <a:p>
            <a:pPr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Bitki adı: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i="1" dirty="0" smtClean="0">
                <a:latin typeface="Arial" panose="020B0604020202020204" pitchFamily="34" charset="0"/>
                <a:cs typeface="Arial" panose="020B0604020202020204" pitchFamily="34" charset="0"/>
              </a:rPr>
              <a:t>Orchis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sp.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Açık kahverengi rengindedir.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Üzerinde iğne delikleri bulunur.</a:t>
            </a:r>
          </a:p>
          <a:p>
            <a:pPr lvl="0"/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Musilaj ve nişasta içerir.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Gögüs yumuşatıcı ve immün sistem kuvvetlendiricidir.</a:t>
            </a:r>
          </a:p>
          <a:p>
            <a:endParaRPr lang="tr-TR" dirty="0" smtClean="0"/>
          </a:p>
          <a:p>
            <a:pPr lvl="0"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/>
          </a:bodyPr>
          <a:lstStyle/>
          <a:p>
            <a:endParaRPr lang="tr-TR" sz="2400" dirty="0" smtClean="0"/>
          </a:p>
          <a:p>
            <a:r>
              <a:rPr lang="tr-TR" sz="3200" dirty="0" err="1" smtClean="0"/>
              <a:t>Angiospermlerin</a:t>
            </a:r>
            <a:r>
              <a:rPr lang="tr-TR" sz="3200" dirty="0" smtClean="0"/>
              <a:t> her iki sınıfında da kökleri drog olarak kullanılan bitkiler vardır. Bu iki sınıfa ait köklerin anatomik yapıları da birbirbirlerinden farklıdır. 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sz="2800" dirty="0" smtClean="0"/>
          </a:p>
          <a:p>
            <a:r>
              <a:rPr lang="tr-TR" sz="2800" dirty="0" smtClean="0"/>
              <a:t>Dikotil kökler, çok yıllık bitkilerin kökleridir. En önemli özelliği </a:t>
            </a:r>
            <a:r>
              <a:rPr lang="tr-TR" sz="2800" b="1" dirty="0" smtClean="0"/>
              <a:t>KAMBİYUM</a:t>
            </a:r>
            <a:r>
              <a:rPr lang="tr-TR" sz="2800" dirty="0" smtClean="0"/>
              <a:t> olmasıdır.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7239000" cy="6123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Terminoloji: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sz="2400" b="1" dirty="0" err="1" smtClean="0"/>
              <a:t>Kambiyum</a:t>
            </a:r>
            <a:r>
              <a:rPr lang="tr-TR" sz="2400" b="1" dirty="0" smtClean="0"/>
              <a:t>: </a:t>
            </a:r>
            <a:r>
              <a:rPr lang="tr-TR" sz="2400" dirty="0" smtClean="0"/>
              <a:t>Çok yıllık bitkilerde bulunan ve bölünebilen bir dokudur. Hücreleri küçük ve ince çeperlidir, enine kesitinde yan çeperleri üst üste gelen 2 veya daha fazla hücre dizisi şeklinde görülür.</a:t>
            </a:r>
          </a:p>
          <a:p>
            <a:endParaRPr lang="tr-TR" sz="2400" dirty="0" smtClean="0"/>
          </a:p>
          <a:p>
            <a:r>
              <a:rPr lang="tr-TR" sz="2400" b="1" dirty="0" err="1" smtClean="0"/>
              <a:t>Floem</a:t>
            </a:r>
            <a:r>
              <a:rPr lang="tr-TR" sz="2400" b="1" dirty="0" smtClean="0"/>
              <a:t>: </a:t>
            </a:r>
            <a:r>
              <a:rPr lang="tr-TR" sz="2400" dirty="0"/>
              <a:t>U</a:t>
            </a:r>
            <a:r>
              <a:rPr lang="tr-TR" sz="2400" dirty="0" smtClean="0"/>
              <a:t>zunca silindir şeklinde, çeperi selülozik ve ince, canlı hücrelerdir. </a:t>
            </a:r>
            <a:r>
              <a:rPr lang="tr-TR" sz="2400" dirty="0" err="1" smtClean="0"/>
              <a:t>Kambiyuma</a:t>
            </a:r>
            <a:r>
              <a:rPr lang="tr-TR" sz="2400" dirty="0" smtClean="0"/>
              <a:t> bitişik, öz kolları arasında bulunur.</a:t>
            </a:r>
          </a:p>
          <a:p>
            <a:endParaRPr lang="tr-TR" sz="2400" dirty="0" smtClean="0"/>
          </a:p>
          <a:p>
            <a:r>
              <a:rPr lang="en-US" sz="2400" b="1" dirty="0" smtClean="0"/>
              <a:t>K</a:t>
            </a:r>
            <a:r>
              <a:rPr lang="tr-TR" sz="2400" b="1" dirty="0" err="1" smtClean="0"/>
              <a:t>silem</a:t>
            </a:r>
            <a:r>
              <a:rPr lang="tr-TR" sz="2400" b="1" dirty="0" smtClean="0"/>
              <a:t>: </a:t>
            </a:r>
            <a:r>
              <a:rPr lang="tr-TR" sz="2400" dirty="0" err="1" smtClean="0"/>
              <a:t>Floem</a:t>
            </a:r>
            <a:r>
              <a:rPr lang="tr-TR" sz="2400" dirty="0" smtClean="0"/>
              <a:t> gibi heterojen bir dokudur. Suyu iletir. </a:t>
            </a:r>
            <a:r>
              <a:rPr lang="en-US" sz="2400" dirty="0" smtClean="0"/>
              <a:t>D</a:t>
            </a:r>
            <a:r>
              <a:rPr lang="tr-TR" sz="2400" dirty="0" err="1" smtClean="0"/>
              <a:t>ifüzyon</a:t>
            </a:r>
            <a:r>
              <a:rPr lang="tr-TR" sz="2400" dirty="0" smtClean="0"/>
              <a:t> yapabilmesi için yüzeyi genişlemiştir. </a:t>
            </a:r>
            <a:r>
              <a:rPr lang="tr-TR" sz="2400" dirty="0" err="1" smtClean="0"/>
              <a:t>Ksilem’e</a:t>
            </a:r>
            <a:r>
              <a:rPr lang="tr-TR" sz="2400" dirty="0" smtClean="0"/>
              <a:t> odun boruları da denir.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25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7239000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RİZOM (KÖKSAP)</a:t>
            </a:r>
            <a:endParaRPr lang="tr-TR" dirty="0" smtClean="0"/>
          </a:p>
          <a:p>
            <a:r>
              <a:rPr lang="tr-TR" dirty="0" smtClean="0"/>
              <a:t>Toprak altında dik veya yatay olarak gelişen gövdelerdir. </a:t>
            </a:r>
          </a:p>
          <a:p>
            <a:endParaRPr lang="tr-TR" dirty="0"/>
          </a:p>
          <a:p>
            <a:r>
              <a:rPr lang="tr-TR" dirty="0" smtClean="0"/>
              <a:t>Genellikle çok yıllıktır. </a:t>
            </a:r>
          </a:p>
          <a:p>
            <a:endParaRPr lang="tr-TR" dirty="0" smtClean="0"/>
          </a:p>
          <a:p>
            <a:r>
              <a:rPr lang="tr-TR" dirty="0" smtClean="0"/>
              <a:t>Kışı toprak altında geçirirler. </a:t>
            </a:r>
          </a:p>
          <a:p>
            <a:endParaRPr lang="tr-TR" dirty="0" smtClean="0"/>
          </a:p>
          <a:p>
            <a:r>
              <a:rPr lang="tr-TR" dirty="0" smtClean="0"/>
              <a:t>Baharda tomurcuklardan bazıları gelişerek toprak üstünde sürgünleri meydana getirirler.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404"/>
            <a:ext cx="7239000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>
              <a:buNone/>
            </a:pPr>
            <a:r>
              <a:rPr lang="tr-TR" sz="2800" b="1" dirty="0" smtClean="0"/>
              <a:t>TUBERA  (YUMRU)</a:t>
            </a:r>
            <a:endParaRPr lang="tr-TR" sz="2800" dirty="0" smtClean="0"/>
          </a:p>
          <a:p>
            <a:r>
              <a:rPr lang="tr-TR" sz="2800" dirty="0" smtClean="0"/>
              <a:t>Bazı bitkilerde rizomların boyları çok kısalır ve genellikle nişasta olmak üzere çeşitli besinleri depo edecek gövde kalınlaşıp etlenirse meydana gelir.</a:t>
            </a:r>
          </a:p>
          <a:p>
            <a:endParaRPr lang="tr-TR" sz="2800" dirty="0" smtClean="0"/>
          </a:p>
          <a:p>
            <a:pPr>
              <a:buNone/>
            </a:pPr>
            <a:r>
              <a:rPr lang="tr-TR" sz="2800" b="1" dirty="0" smtClean="0"/>
              <a:t>KARDEŞ YUMRU:</a:t>
            </a:r>
            <a:r>
              <a:rPr lang="tr-TR" sz="2800" dirty="0" smtClean="0"/>
              <a:t> </a:t>
            </a:r>
          </a:p>
          <a:p>
            <a:r>
              <a:rPr lang="tr-TR" sz="2800" dirty="0" smtClean="0"/>
              <a:t>Orchidaceae familyasında ana yumru</a:t>
            </a:r>
          </a:p>
          <a:p>
            <a:pPr marL="0" indent="0">
              <a:buNone/>
            </a:pPr>
            <a:r>
              <a:rPr lang="tr-TR" sz="2800" dirty="0" smtClean="0"/>
              <a:t> yanında bulunan ve gelecek yıl için bitki verebilen yumrudur.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288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7239000" cy="5832648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2800" b="1" dirty="0" smtClean="0"/>
              <a:t>BULBUS</a:t>
            </a:r>
            <a:endParaRPr lang="tr-TR" sz="2800" dirty="0" smtClean="0"/>
          </a:p>
          <a:p>
            <a:r>
              <a:rPr lang="tr-TR" sz="2800" dirty="0" smtClean="0"/>
              <a:t>Çok kısalan ve tabla adı verilen gövdenin etrafında pul denilen etli yapraklarla tepe tomucuğundan meydana gelir.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52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7239000" cy="566936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RADIX LIQUIRITIAE (Meyan Kökü)</a:t>
            </a:r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Soyulmamış drogda mantar tabakası </a:t>
            </a:r>
            <a:r>
              <a:rPr lang="tr-TR" sz="2800" dirty="0" smtClean="0"/>
              <a:t>vardır.</a:t>
            </a:r>
          </a:p>
          <a:p>
            <a:pPr marL="0" indent="0">
              <a:buNone/>
            </a:pPr>
            <a:endParaRPr lang="tr-TR" sz="2800" dirty="0" smtClean="0"/>
          </a:p>
          <a:p>
            <a:r>
              <a:rPr lang="tr-TR" sz="2800" dirty="0" smtClean="0"/>
              <a:t>Bol nişasta taşıyan </a:t>
            </a:r>
            <a:r>
              <a:rPr lang="tr-TR" sz="2800" dirty="0" err="1" smtClean="0"/>
              <a:t>parenkima</a:t>
            </a:r>
            <a:r>
              <a:rPr lang="tr-TR" sz="2800" dirty="0" smtClean="0"/>
              <a:t> hücreleri, özkolları arasında sklerankima demetleri yer alır</a:t>
            </a:r>
            <a:r>
              <a:rPr lang="tr-TR" sz="2800" dirty="0" smtClean="0"/>
              <a:t>.</a:t>
            </a:r>
          </a:p>
          <a:p>
            <a:pPr marL="0" indent="0">
              <a:buNone/>
            </a:pPr>
            <a:endParaRPr lang="tr-TR" sz="2800" dirty="0" smtClean="0"/>
          </a:p>
          <a:p>
            <a:r>
              <a:rPr lang="tr-TR" sz="2800" dirty="0" smtClean="0"/>
              <a:t>Sklerankimayı çevreleyen parankima hücrelerinin her biri içinde birer tane basit billurlar yer alır.</a:t>
            </a:r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53463" y="190185"/>
            <a:ext cx="4340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ANATOMİK ÇALIŞMA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ORGANOLEPTİK KONTROL:</a:t>
            </a:r>
          </a:p>
          <a:p>
            <a:r>
              <a:rPr lang="tr-TR" dirty="0" smtClean="0"/>
              <a:t>Renk:</a:t>
            </a:r>
          </a:p>
          <a:p>
            <a:r>
              <a:rPr lang="tr-TR" dirty="0" smtClean="0"/>
              <a:t>Koku:</a:t>
            </a:r>
          </a:p>
          <a:p>
            <a:r>
              <a:rPr lang="tr-TR" dirty="0" smtClean="0"/>
              <a:t>Tat:</a:t>
            </a:r>
          </a:p>
          <a:p>
            <a:r>
              <a:rPr lang="tr-TR" dirty="0" smtClean="0"/>
              <a:t>Görünüş: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Mikroskop büyütmesi:10x40</a:t>
            </a:r>
          </a:p>
          <a:p>
            <a:r>
              <a:rPr lang="tr-TR" dirty="0" smtClean="0"/>
              <a:t>Kullanılan reaktif: </a:t>
            </a:r>
            <a:r>
              <a:rPr lang="tr-TR" dirty="0" err="1" smtClean="0"/>
              <a:t>Sartur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775</TotalTime>
  <Words>834</Words>
  <Application>Microsoft Office PowerPoint</Application>
  <PresentationFormat>Ekran Gösterisi (4:3)</PresentationFormat>
  <Paragraphs>175</Paragraphs>
  <Slides>23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Arial</vt:lpstr>
      <vt:lpstr>Calibri</vt:lpstr>
      <vt:lpstr>Trebuchet MS</vt:lpstr>
      <vt:lpstr>Wingdings</vt:lpstr>
      <vt:lpstr>Wingdings 2</vt:lpstr>
      <vt:lpstr>Opulent</vt:lpstr>
      <vt:lpstr>ToPRAK ALTI ORGANLARI (RadIx, RhIzoma, Tubera, Bulbus)</vt:lpstr>
      <vt:lpstr>ToPRAK ALTI ORGANLARI (RadIx, RhIzoma, Tubera, Bulbus)</vt:lpstr>
      <vt:lpstr>PowerPoint Sunusu</vt:lpstr>
      <vt:lpstr>PowerPoint Sunusu</vt:lpstr>
      <vt:lpstr>PowerPoint Sunusu</vt:lpstr>
      <vt:lpstr>PowerPoint Sunusu</vt:lpstr>
      <vt:lpstr>PowerPoint Sunusu</vt:lpstr>
      <vt:lpstr>RADIX LIQUIRITIAE (Meyan Kökü)</vt:lpstr>
      <vt:lpstr>PowerPoint Sunusu</vt:lpstr>
      <vt:lpstr>PowerPoint Sunusu</vt:lpstr>
      <vt:lpstr>RHIZOMA IRIDIS</vt:lpstr>
      <vt:lpstr>RHIZOMA IRIDIS</vt:lpstr>
      <vt:lpstr>PowerPoint Sunusu</vt:lpstr>
      <vt:lpstr>PowerPoint Sunusu</vt:lpstr>
      <vt:lpstr>BULBUS SCILLAE</vt:lpstr>
      <vt:lpstr>BULBUS SCILLAE</vt:lpstr>
      <vt:lpstr>PowerPoint Sunusu</vt:lpstr>
      <vt:lpstr>PowerPoint Sunusu</vt:lpstr>
      <vt:lpstr>Morfolojik Çalışmalar:</vt:lpstr>
      <vt:lpstr>Morfolojik Çalışmalar:</vt:lpstr>
      <vt:lpstr>Morfolojik Çalışmalar:</vt:lpstr>
      <vt:lpstr>Morfolojik Çalışmalar:</vt:lpstr>
      <vt:lpstr>Morfolojik Çalışmalar: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Farmasötİk Botanİk  Anabİlİm DalI 9. Hafta Uygulama Dersİ</dc:title>
  <dc:creator>Coskun</dc:creator>
  <cp:lastModifiedBy>ASUS</cp:lastModifiedBy>
  <cp:revision>64</cp:revision>
  <dcterms:created xsi:type="dcterms:W3CDTF">2015-01-20T13:16:33Z</dcterms:created>
  <dcterms:modified xsi:type="dcterms:W3CDTF">2020-03-31T22:45:19Z</dcterms:modified>
</cp:coreProperties>
</file>