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809" autoAdjust="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8361F5B5-6F25-4F98-BBF1-FB90E10C1E6F}"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7322E0E-E30B-4BFD-BCCA-85F900136EB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8361F5B5-6F25-4F98-BBF1-FB90E10C1E6F}"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7322E0E-E30B-4BFD-BCCA-85F900136EB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8361F5B5-6F25-4F98-BBF1-FB90E10C1E6F}"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7322E0E-E30B-4BFD-BCCA-85F900136EB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8361F5B5-6F25-4F98-BBF1-FB90E10C1E6F}"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7322E0E-E30B-4BFD-BCCA-85F900136EB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361F5B5-6F25-4F98-BBF1-FB90E10C1E6F}"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7322E0E-E30B-4BFD-BCCA-85F900136EB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8361F5B5-6F25-4F98-BBF1-FB90E10C1E6F}"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7322E0E-E30B-4BFD-BCCA-85F900136EB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8361F5B5-6F25-4F98-BBF1-FB90E10C1E6F}" type="datetimeFigureOut">
              <a:rPr lang="tr-TR" smtClean="0"/>
              <a:t>08.05.2020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17322E0E-E30B-4BFD-BCCA-85F900136EB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8361F5B5-6F25-4F98-BBF1-FB90E10C1E6F}" type="datetimeFigureOut">
              <a:rPr lang="tr-TR" smtClean="0"/>
              <a:t>08.05.2020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17322E0E-E30B-4BFD-BCCA-85F900136EB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61F5B5-6F25-4F98-BBF1-FB90E10C1E6F}" type="datetimeFigureOut">
              <a:rPr lang="tr-TR" smtClean="0"/>
              <a:t>08.05.2020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17322E0E-E30B-4BFD-BCCA-85F900136EB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361F5B5-6F25-4F98-BBF1-FB90E10C1E6F}"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7322E0E-E30B-4BFD-BCCA-85F900136EB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361F5B5-6F25-4F98-BBF1-FB90E10C1E6F}"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7322E0E-E30B-4BFD-BCCA-85F900136EB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61F5B5-6F25-4F98-BBF1-FB90E10C1E6F}" type="datetimeFigureOut">
              <a:rPr lang="tr-TR" smtClean="0"/>
              <a:t>08.05.2020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322E0E-E30B-4BFD-BCCA-85F900136EB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İŞLETMELERDE SOSYAL GÜVENLİK UYGULAMALARI</a:t>
            </a:r>
            <a:endParaRPr lang="tr-TR" dirty="0"/>
          </a:p>
        </p:txBody>
      </p:sp>
      <p:sp>
        <p:nvSpPr>
          <p:cNvPr id="3" name="Subtitle 2"/>
          <p:cNvSpPr>
            <a:spLocks noGrp="1"/>
          </p:cNvSpPr>
          <p:nvPr>
            <p:ph type="subTitle" idx="1"/>
          </p:nvPr>
        </p:nvSpPr>
        <p:spPr/>
        <p:txBody>
          <a:bodyPr/>
          <a:lstStyle/>
          <a:p>
            <a:r>
              <a:rPr lang="tr-TR" dirty="0" smtClean="0"/>
              <a:t>10. HAFTA</a:t>
            </a:r>
          </a:p>
          <a:p>
            <a:r>
              <a:rPr lang="tr-TR" dirty="0" smtClean="0"/>
              <a:t>PRİM SINIRLARI</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fontScale="92500" lnSpcReduction="10000"/>
          </a:bodyPr>
          <a:lstStyle/>
          <a:p>
            <a:r>
              <a:rPr lang="tr-TR" dirty="0" smtClean="0"/>
              <a:t>Sigorta prim ve ödeneklerinin hesabına esas tutulacak günlük kazançların alt sınırında meydana gelecek değişikliklerde, yeniden tespit edilen alt sınırın altında bir günlük kazanç üzerinden ödenek almakta bulunanların veya almaya hak kazanmış veya kazanacak olanların bu ödenekleri, günlük kazançlarının alt sınırındaki değişikliklerin yürürlüğe girdiği tarihten başlayarak değiştirilmiş günlük kazançların alt sınırına göre ödenir.</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Bir sigortalıda iş kazası, meslek hastalığı, hastalık ve analık hallerinden birkaçı birleşirse, geçici iş göremezlik ödeneklerinden en yükseği verilir</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Geçici iş göremezlik ödenekleri, toplu iş sözleşmesi yapılan işyerleri ile kamu idarelerinin işverenleri tarafından Kurumca belirlenen usûl ve esaslara göre Kurum adına sigortalılara ödenerek, daha sonra Kurum ile mahsuplaşmak suretiyle tahsil edilebilir. </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a:bodyPr>
          <a:lstStyle/>
          <a:p>
            <a:r>
              <a:rPr lang="tr-TR" dirty="0" smtClean="0"/>
              <a:t>Yukarıdaki fıkralara göre hesaplanan gelir, günlük kazanç hesabına giren son ay ile gelir başlangıç tarihi arasında 55 inci maddenin ikinci fıkrası hükmüne göre artırılarak belirlenir. </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Sigortalının sürekli iş göremezlik geliri; a) Geçici iş göremezlik ödeneğinin sona erdiği tarihi,</a:t>
            </a:r>
          </a:p>
          <a:p>
            <a:r>
              <a:rPr lang="tr-TR" dirty="0" smtClean="0"/>
              <a:t> b) Geçici iş göremezlik tespit edilemeden sürekli iş göremezlik durumuna girilmişse, buna ait sağlık kurulu raporu tarihini, takip eden ay başından başlar</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Sürekli iş göremezlik geliri bağlanmış sigortalılardan, aynı engellilik veya meslek hastalığı nedeniyle istirahat raporu alanlara, yazılı istek tarihinden itibaren 18 inci maddeye göre hesaplanacak bir günlük geçici iş göremezlik ödeneği ile aylık sürekli iş göremezlik gelirinin otuzda biri arasındaki fark, her gün için geçici iş göremezlik ödeneği olarak verilir</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fontScale="70000" lnSpcReduction="20000"/>
          </a:bodyPr>
          <a:lstStyle/>
          <a:p>
            <a:r>
              <a:rPr lang="tr-TR" dirty="0" smtClean="0"/>
              <a:t>Sigortalı olmaksızın, 8/4/1929 tarihli ve 1416 sayılı Ecnebi Memleketlere Gönderilecek Talebe Hakkında Kanuna göre yurt dışına gönderilen ve öğrenimini başarıyla tamamlayarak yurda dönenlerden yükümlü bulunduğu mecburi hizmet süresini tamamlamış olanların, yurt dışında resmî öğrenci olarak geçirmiş oldukları öğrenim sürelerinin 18 yaşının tamamlanmasından sonraki döneme ait olan kısmı, </a:t>
            </a:r>
          </a:p>
          <a:p>
            <a:r>
              <a:rPr lang="tr-TR" dirty="0" smtClean="0"/>
              <a:t>kendilerinin veya hak sahiplerinin yazılı talepte bulunmaları ve talep tarihinde 82 nci maddeye göre belirlenen prime esas günlük kazanç alt ve üst sınırları arasında olmak üzere, kendilerince belirlenecek günlük kazancın % 32'si üzerinden hesaplanacak primlerini borcun tebliği tarihinden itibaren bir ay içinde ödemeleri şartı ile borçlandırılarak, borçlandırılan süreleri sigortalılıklarına sayılır. </a:t>
            </a:r>
            <a:endParaRPr lang="tr-T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345</Words>
  <Application>Microsoft Office PowerPoint</Application>
  <PresentationFormat>On-screen Show (4:3)</PresentationFormat>
  <Paragraphs>12</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İŞLETMELERDE SOSYAL GÜVENLİK UYGULAMALARI</vt:lpstr>
      <vt:lpstr>Slide 2</vt:lpstr>
      <vt:lpstr>Slide 3</vt:lpstr>
      <vt:lpstr>Slide 4</vt:lpstr>
      <vt:lpstr>Slide 5</vt:lpstr>
      <vt:lpstr>Slide 6</vt:lpstr>
      <vt:lpstr>Slide 7</vt:lpstr>
      <vt:lpstr>Slide 8</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İŞLETMELERDE SOSYAL GÜVENLİK UYGULAMALARI</dc:title>
  <dc:creator>Tuğba&amp;Cihan</dc:creator>
  <cp:lastModifiedBy>Tuğba&amp;Cihan</cp:lastModifiedBy>
  <cp:revision>1</cp:revision>
  <dcterms:created xsi:type="dcterms:W3CDTF">2020-05-08T09:38:46Z</dcterms:created>
  <dcterms:modified xsi:type="dcterms:W3CDTF">2020-05-08T09:42:31Z</dcterms:modified>
</cp:coreProperties>
</file>