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70" r:id="rId3"/>
    <p:sldId id="271" r:id="rId4"/>
    <p:sldId id="304" r:id="rId5"/>
    <p:sldId id="305" r:id="rId6"/>
    <p:sldId id="272" r:id="rId7"/>
    <p:sldId id="276" r:id="rId8"/>
    <p:sldId id="277"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755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1E2A9A3B-39D4-44C9-81D1-FAC69EA3FFA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3822805-E8B8-4067-9912-06D10AC25EB2}"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E2A9A3B-39D4-44C9-81D1-FAC69EA3FFA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72008"/>
            <a:ext cx="7772400" cy="692696"/>
          </a:xfrm>
        </p:spPr>
        <p:txBody>
          <a:bodyPr>
            <a:normAutofit/>
          </a:bodyPr>
          <a:lstStyle/>
          <a:p>
            <a:pPr algn="just"/>
            <a:r>
              <a:rPr lang="tr-TR" sz="2400" dirty="0" smtClean="0">
                <a:latin typeface="Book Antiqua" pitchFamily="18" charset="0"/>
              </a:rPr>
              <a:t>4. SERVANTLARIN HAZIRLIĞI</a:t>
            </a:r>
            <a:endParaRPr lang="tr-TR" sz="2400" dirty="0">
              <a:latin typeface="Book Antiqua" pitchFamily="18" charset="0"/>
            </a:endParaRPr>
          </a:p>
        </p:txBody>
      </p:sp>
      <p:sp>
        <p:nvSpPr>
          <p:cNvPr id="3" name="2 İçerik Yer Tutucusu"/>
          <p:cNvSpPr>
            <a:spLocks noGrp="1"/>
          </p:cNvSpPr>
          <p:nvPr>
            <p:ph sz="quarter" idx="1"/>
          </p:nvPr>
        </p:nvSpPr>
        <p:spPr>
          <a:xfrm>
            <a:off x="323528" y="836712"/>
            <a:ext cx="8568952" cy="6021288"/>
          </a:xfrm>
        </p:spPr>
        <p:txBody>
          <a:bodyPr>
            <a:noAutofit/>
          </a:bodyPr>
          <a:lstStyle/>
          <a:p>
            <a:pPr algn="just"/>
            <a:r>
              <a:rPr lang="tr-TR" sz="2400" dirty="0" smtClean="0">
                <a:latin typeface="Book Antiqua" pitchFamily="18" charset="0"/>
              </a:rPr>
              <a:t>Ana </a:t>
            </a:r>
            <a:r>
              <a:rPr lang="tr-TR" sz="2400" dirty="0" err="1" smtClean="0">
                <a:latin typeface="Book Antiqua" pitchFamily="18" charset="0"/>
              </a:rPr>
              <a:t>servant</a:t>
            </a:r>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buNone/>
            </a:pPr>
            <a:endParaRPr lang="tr-TR" sz="2400" dirty="0" smtClean="0">
              <a:latin typeface="Book Antiqua" pitchFamily="18" charset="0"/>
            </a:endParaRPr>
          </a:p>
          <a:p>
            <a:pPr algn="just">
              <a:buNone/>
            </a:pPr>
            <a:endParaRPr lang="tr-TR" sz="2400" dirty="0" smtClean="0">
              <a:latin typeface="Book Antiqua" pitchFamily="18" charset="0"/>
            </a:endParaRPr>
          </a:p>
          <a:p>
            <a:pPr algn="just"/>
            <a:r>
              <a:rPr lang="tr-TR" sz="2400" dirty="0" err="1" smtClean="0">
                <a:latin typeface="Book Antiqua" pitchFamily="18" charset="0"/>
              </a:rPr>
              <a:t>Servant</a:t>
            </a:r>
            <a:r>
              <a:rPr lang="tr-TR" sz="2400" dirty="0" smtClean="0">
                <a:latin typeface="Book Antiqua" pitchFamily="18" charset="0"/>
              </a:rPr>
              <a:t>, servis sırasında personelin servis takımı ihtiyaçlarını karşılamak üzere kullanılan ara depodur. Ana </a:t>
            </a:r>
            <a:r>
              <a:rPr lang="tr-TR" sz="2400" dirty="0" err="1" smtClean="0">
                <a:latin typeface="Book Antiqua" pitchFamily="18" charset="0"/>
              </a:rPr>
              <a:t>servant</a:t>
            </a:r>
            <a:r>
              <a:rPr lang="tr-TR" sz="2400" dirty="0" smtClean="0">
                <a:latin typeface="Book Antiqua" pitchFamily="18" charset="0"/>
              </a:rPr>
              <a:t>, çeşitli servis takımları, masa örtüleri ve peçeteleri için bölümleri bulunan bir dolaptır. Genellikle yemek masası yüksekliğindedir. Ana </a:t>
            </a:r>
            <a:r>
              <a:rPr lang="tr-TR" sz="2400" dirty="0" err="1" smtClean="0">
                <a:latin typeface="Book Antiqua" pitchFamily="18" charset="0"/>
              </a:rPr>
              <a:t>servantlar</a:t>
            </a:r>
            <a:r>
              <a:rPr lang="tr-TR" sz="2400" dirty="0" smtClean="0">
                <a:latin typeface="Book Antiqua" pitchFamily="18" charset="0"/>
              </a:rPr>
              <a:t> restoranların uygun bir yerine yerleştirilerek sabit dururlar</a:t>
            </a:r>
            <a:endParaRPr lang="tr-TR" sz="2400" dirty="0">
              <a:latin typeface="Book Antiqua" pitchFamily="18" charset="0"/>
            </a:endParaRPr>
          </a:p>
        </p:txBody>
      </p:sp>
      <p:pic>
        <p:nvPicPr>
          <p:cNvPr id="12290" name="Picture 2"/>
          <p:cNvPicPr>
            <a:picLocks noChangeAspect="1" noChangeArrowheads="1"/>
          </p:cNvPicPr>
          <p:nvPr/>
        </p:nvPicPr>
        <p:blipFill>
          <a:blip r:embed="rId2" cstate="print"/>
          <a:srcRect/>
          <a:stretch>
            <a:fillRect/>
          </a:stretch>
        </p:blipFill>
        <p:spPr bwMode="auto">
          <a:xfrm>
            <a:off x="827584" y="1844824"/>
            <a:ext cx="6536826" cy="22322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0"/>
            <a:ext cx="7772400" cy="836712"/>
          </a:xfrm>
        </p:spPr>
        <p:txBody>
          <a:bodyPr>
            <a:normAutofit/>
          </a:bodyPr>
          <a:lstStyle/>
          <a:p>
            <a:pPr algn="just"/>
            <a:r>
              <a:rPr lang="tr-TR" sz="2400" dirty="0" smtClean="0">
                <a:latin typeface="Book Antiqua" pitchFamily="18" charset="0"/>
              </a:rPr>
              <a:t>4. SERVANTLARIN HAZIRLIĞI</a:t>
            </a:r>
            <a:endParaRPr lang="tr-TR" sz="2400" dirty="0">
              <a:latin typeface="Book Antiqua" pitchFamily="18" charset="0"/>
            </a:endParaRPr>
          </a:p>
        </p:txBody>
      </p:sp>
      <p:sp>
        <p:nvSpPr>
          <p:cNvPr id="3" name="2 İçerik Yer Tutucusu"/>
          <p:cNvSpPr>
            <a:spLocks noGrp="1"/>
          </p:cNvSpPr>
          <p:nvPr>
            <p:ph sz="quarter" idx="1"/>
          </p:nvPr>
        </p:nvSpPr>
        <p:spPr>
          <a:xfrm>
            <a:off x="0" y="980728"/>
            <a:ext cx="8686800" cy="5688632"/>
          </a:xfrm>
        </p:spPr>
        <p:txBody>
          <a:bodyPr>
            <a:normAutofit fontScale="85000" lnSpcReduction="10000"/>
          </a:bodyPr>
          <a:lstStyle/>
          <a:p>
            <a:pPr algn="just"/>
            <a:r>
              <a:rPr lang="tr-TR" sz="2400" dirty="0" smtClean="0">
                <a:latin typeface="Book Antiqua" pitchFamily="18" charset="0"/>
              </a:rPr>
              <a:t>Posta </a:t>
            </a:r>
            <a:r>
              <a:rPr lang="tr-TR" sz="2400" dirty="0" err="1" smtClean="0">
                <a:latin typeface="Book Antiqua" pitchFamily="18" charset="0"/>
              </a:rPr>
              <a:t>servantı</a:t>
            </a:r>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smtClean="0">
                <a:latin typeface="Book Antiqua" pitchFamily="18" charset="0"/>
              </a:rPr>
              <a:t>Posta, servis elemanının servis sırasında sorumlu olduğu masalar grubudur. Posta </a:t>
            </a:r>
            <a:r>
              <a:rPr lang="tr-TR" sz="2400" dirty="0" err="1" smtClean="0">
                <a:latin typeface="Book Antiqua" pitchFamily="18" charset="0"/>
              </a:rPr>
              <a:t>servantı</a:t>
            </a:r>
            <a:r>
              <a:rPr lang="tr-TR" sz="2400" dirty="0" smtClean="0">
                <a:latin typeface="Book Antiqua" pitchFamily="18" charset="0"/>
              </a:rPr>
              <a:t> da büyük restoranlarda servis esnasında karışıklığa meydan vermeden zamanın iyi kullanılmasını ve ana </a:t>
            </a:r>
            <a:r>
              <a:rPr lang="tr-TR" sz="2400" dirty="0" err="1" smtClean="0">
                <a:latin typeface="Book Antiqua" pitchFamily="18" charset="0"/>
              </a:rPr>
              <a:t>servantın</a:t>
            </a:r>
            <a:r>
              <a:rPr lang="tr-TR" sz="2400" dirty="0" smtClean="0">
                <a:latin typeface="Book Antiqua" pitchFamily="18" charset="0"/>
              </a:rPr>
              <a:t> yetmediği durumlarda destek sağlamak amacı ile kullanılan </a:t>
            </a:r>
            <a:r>
              <a:rPr lang="tr-TR" sz="2400" dirty="0" err="1" smtClean="0">
                <a:latin typeface="Book Antiqua" pitchFamily="18" charset="0"/>
              </a:rPr>
              <a:t>servant</a:t>
            </a:r>
            <a:r>
              <a:rPr lang="tr-TR" sz="2400" dirty="0" smtClean="0">
                <a:latin typeface="Book Antiqua" pitchFamily="18" charset="0"/>
              </a:rPr>
              <a:t> çeşididir. Ana </a:t>
            </a:r>
            <a:r>
              <a:rPr lang="tr-TR" sz="2400" dirty="0" err="1" smtClean="0">
                <a:latin typeface="Book Antiqua" pitchFamily="18" charset="0"/>
              </a:rPr>
              <a:t>servanta</a:t>
            </a:r>
            <a:r>
              <a:rPr lang="tr-TR" sz="2400" dirty="0" smtClean="0">
                <a:latin typeface="Book Antiqua" pitchFamily="18" charset="0"/>
              </a:rPr>
              <a:t> göre daha küçüktür. Her posta için ayrı veya birkaç postaya bir </a:t>
            </a:r>
            <a:r>
              <a:rPr lang="tr-TR" sz="2400" dirty="0" err="1" smtClean="0">
                <a:latin typeface="Book Antiqua" pitchFamily="18" charset="0"/>
              </a:rPr>
              <a:t>servant</a:t>
            </a:r>
            <a:r>
              <a:rPr lang="tr-TR" sz="2400" dirty="0" smtClean="0">
                <a:latin typeface="Book Antiqua" pitchFamily="18" charset="0"/>
              </a:rPr>
              <a:t> şeklinde kullanılır.</a:t>
            </a:r>
          </a:p>
          <a:p>
            <a:pPr algn="just"/>
            <a:endParaRPr lang="tr-TR" sz="2400" dirty="0" smtClean="0">
              <a:latin typeface="Book Antiqua" pitchFamily="18" charset="0"/>
            </a:endParaRPr>
          </a:p>
          <a:p>
            <a:pPr algn="just">
              <a:buNone/>
            </a:pPr>
            <a:endParaRPr lang="tr-TR" sz="2400" dirty="0" smtClean="0">
              <a:latin typeface="Book Antiqua" pitchFamily="18" charset="0"/>
            </a:endParaRPr>
          </a:p>
        </p:txBody>
      </p:sp>
      <p:pic>
        <p:nvPicPr>
          <p:cNvPr id="13314" name="Picture 2"/>
          <p:cNvPicPr>
            <a:picLocks noChangeAspect="1" noChangeArrowheads="1"/>
          </p:cNvPicPr>
          <p:nvPr/>
        </p:nvPicPr>
        <p:blipFill>
          <a:blip r:embed="rId2" cstate="print"/>
          <a:srcRect/>
          <a:stretch>
            <a:fillRect/>
          </a:stretch>
        </p:blipFill>
        <p:spPr bwMode="auto">
          <a:xfrm>
            <a:off x="1691680" y="1340768"/>
            <a:ext cx="4687667" cy="331658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0"/>
            <a:ext cx="7772400" cy="764704"/>
          </a:xfrm>
        </p:spPr>
        <p:txBody>
          <a:bodyPr>
            <a:normAutofit/>
          </a:bodyPr>
          <a:lstStyle/>
          <a:p>
            <a:pPr algn="just"/>
            <a:r>
              <a:rPr lang="tr-TR" sz="2400" dirty="0" smtClean="0">
                <a:latin typeface="Book Antiqua" pitchFamily="18" charset="0"/>
              </a:rPr>
              <a:t>SERVANTLARIN HAZIRLIĞI</a:t>
            </a:r>
            <a:endParaRPr lang="tr-TR" sz="2400" dirty="0">
              <a:latin typeface="Book Antiqua" pitchFamily="18" charset="0"/>
            </a:endParaRPr>
          </a:p>
        </p:txBody>
      </p:sp>
      <p:sp>
        <p:nvSpPr>
          <p:cNvPr id="3" name="2 İçerik Yer Tutucusu"/>
          <p:cNvSpPr>
            <a:spLocks noGrp="1"/>
          </p:cNvSpPr>
          <p:nvPr>
            <p:ph sz="quarter" idx="1"/>
          </p:nvPr>
        </p:nvSpPr>
        <p:spPr>
          <a:xfrm>
            <a:off x="0" y="980728"/>
            <a:ext cx="8686800" cy="5877272"/>
          </a:xfrm>
        </p:spPr>
        <p:txBody>
          <a:bodyPr>
            <a:normAutofit lnSpcReduction="10000"/>
          </a:bodyPr>
          <a:lstStyle/>
          <a:p>
            <a:pPr algn="just"/>
            <a:r>
              <a:rPr lang="tr-TR" sz="2400" dirty="0" err="1" smtClean="0">
                <a:latin typeface="Book Antiqua" pitchFamily="18" charset="0"/>
              </a:rPr>
              <a:t>Gueridon</a:t>
            </a:r>
            <a:r>
              <a:rPr lang="tr-TR" sz="2400" dirty="0" smtClean="0">
                <a:latin typeface="Book Antiqua" pitchFamily="18" charset="0"/>
              </a:rPr>
              <a:t> (masa </a:t>
            </a:r>
            <a:r>
              <a:rPr lang="tr-TR" sz="2400" dirty="0" err="1" smtClean="0">
                <a:latin typeface="Book Antiqua" pitchFamily="18" charset="0"/>
              </a:rPr>
              <a:t>servantı</a:t>
            </a:r>
            <a:r>
              <a:rPr lang="tr-TR" sz="2400" dirty="0" smtClean="0">
                <a:latin typeface="Book Antiqua" pitchFamily="18" charset="0"/>
              </a:rPr>
              <a:t>):</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smtClean="0">
                <a:latin typeface="Book Antiqua" pitchFamily="18" charset="0"/>
              </a:rPr>
              <a:t>Servis sırasında misafir masasında gerekli fakat masada fazla yer kaplaması istenmeyen malzemelerin konulması, servis edilecek olanların ise zamanı gelene kadar bekletilmesi için kullanılan küçük masa veya arabadır. Misafir masasına bitişik kullanılır.</a:t>
            </a:r>
            <a:endParaRPr lang="tr-TR" sz="2400" dirty="0">
              <a:latin typeface="Book Antiqua" pitchFamily="18" charset="0"/>
            </a:endParaRPr>
          </a:p>
        </p:txBody>
      </p:sp>
      <p:pic>
        <p:nvPicPr>
          <p:cNvPr id="14338" name="Picture 2"/>
          <p:cNvPicPr>
            <a:picLocks noChangeAspect="1" noChangeArrowheads="1"/>
          </p:cNvPicPr>
          <p:nvPr/>
        </p:nvPicPr>
        <p:blipFill>
          <a:blip r:embed="rId2" cstate="print"/>
          <a:srcRect/>
          <a:stretch>
            <a:fillRect/>
          </a:stretch>
        </p:blipFill>
        <p:spPr bwMode="auto">
          <a:xfrm>
            <a:off x="279640" y="1628800"/>
            <a:ext cx="7028664" cy="272831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88640"/>
            <a:ext cx="7772400" cy="720080"/>
          </a:xfrm>
        </p:spPr>
        <p:txBody>
          <a:bodyPr>
            <a:normAutofit/>
          </a:bodyPr>
          <a:lstStyle/>
          <a:p>
            <a:r>
              <a:rPr lang="tr-TR" sz="2800" dirty="0" smtClean="0">
                <a:latin typeface="Book Antiqua" pitchFamily="18" charset="0"/>
              </a:rPr>
              <a:t>SERVANTLARIN HAZIRLIĞI</a:t>
            </a:r>
            <a:endParaRPr lang="tr-TR" sz="2800" dirty="0"/>
          </a:p>
        </p:txBody>
      </p:sp>
      <p:sp>
        <p:nvSpPr>
          <p:cNvPr id="3" name="2 İçerik Yer Tutucusu"/>
          <p:cNvSpPr>
            <a:spLocks noGrp="1"/>
          </p:cNvSpPr>
          <p:nvPr>
            <p:ph sz="quarter" idx="1"/>
          </p:nvPr>
        </p:nvSpPr>
        <p:spPr>
          <a:xfrm>
            <a:off x="0" y="1340768"/>
            <a:ext cx="8686800" cy="5517232"/>
          </a:xfrm>
        </p:spPr>
        <p:txBody>
          <a:bodyPr>
            <a:normAutofit fontScale="92500"/>
          </a:bodyPr>
          <a:lstStyle/>
          <a:p>
            <a:pPr algn="just"/>
            <a:r>
              <a:rPr lang="tr-TR" dirty="0" smtClean="0">
                <a:latin typeface="Book Antiqua" pitchFamily="18" charset="0"/>
              </a:rPr>
              <a:t>Serviste kullanılan araçların </a:t>
            </a:r>
            <a:r>
              <a:rPr lang="tr-TR" dirty="0" err="1" smtClean="0">
                <a:latin typeface="Book Antiqua" pitchFamily="18" charset="0"/>
              </a:rPr>
              <a:t>servanta</a:t>
            </a:r>
            <a:r>
              <a:rPr lang="tr-TR" dirty="0" smtClean="0">
                <a:latin typeface="Book Antiqua" pitchFamily="18" charset="0"/>
              </a:rPr>
              <a:t> yerleştirilmesinde uyulması gerekli standart bir şekil yoktur. Her işletmede </a:t>
            </a:r>
            <a:r>
              <a:rPr lang="tr-TR" dirty="0" err="1" smtClean="0">
                <a:latin typeface="Book Antiqua" pitchFamily="18" charset="0"/>
              </a:rPr>
              <a:t>servantın</a:t>
            </a:r>
            <a:r>
              <a:rPr lang="tr-TR" dirty="0" smtClean="0">
                <a:latin typeface="Book Antiqua" pitchFamily="18" charset="0"/>
              </a:rPr>
              <a:t> yapısı ve bölümleri farklıdır. Öncelikle </a:t>
            </a:r>
            <a:r>
              <a:rPr lang="tr-TR" dirty="0" err="1" smtClean="0">
                <a:latin typeface="Book Antiqua" pitchFamily="18" charset="0"/>
              </a:rPr>
              <a:t>servant</a:t>
            </a:r>
            <a:r>
              <a:rPr lang="tr-TR" dirty="0" smtClean="0">
                <a:latin typeface="Book Antiqua" pitchFamily="18" charset="0"/>
              </a:rPr>
              <a:t> için uygun bir yer planlanmalıdır. Konulduğu yerde göze hoş görünmeli ve diğer mobilyalarla uyum sağlamalıdır.</a:t>
            </a:r>
          </a:p>
          <a:p>
            <a:pPr algn="just"/>
            <a:endParaRPr lang="tr-TR" dirty="0" smtClean="0">
              <a:latin typeface="Book Antiqua" pitchFamily="18" charset="0"/>
            </a:endParaRPr>
          </a:p>
          <a:p>
            <a:pPr algn="just"/>
            <a:r>
              <a:rPr lang="tr-TR" dirty="0" smtClean="0">
                <a:latin typeface="Book Antiqua" pitchFamily="18" charset="0"/>
              </a:rPr>
              <a:t>Tüm işletmeler </a:t>
            </a:r>
            <a:r>
              <a:rPr lang="tr-TR" dirty="0" err="1" smtClean="0">
                <a:latin typeface="Book Antiqua" pitchFamily="18" charset="0"/>
              </a:rPr>
              <a:t>servantlarını</a:t>
            </a:r>
            <a:r>
              <a:rPr lang="tr-TR" dirty="0" smtClean="0">
                <a:latin typeface="Book Antiqua" pitchFamily="18" charset="0"/>
              </a:rPr>
              <a:t> kendi servis şekillerine ve menülerindeki yemeklerin ve içeceklerin cinslerine göre farklı şekillerde hazırlar. Örneğin tabakla yemek servisi sistemi uygulanan restoranın </a:t>
            </a:r>
            <a:r>
              <a:rPr lang="tr-TR" dirty="0" err="1" smtClean="0">
                <a:latin typeface="Book Antiqua" pitchFamily="18" charset="0"/>
              </a:rPr>
              <a:t>servantında</a:t>
            </a:r>
            <a:r>
              <a:rPr lang="tr-TR" dirty="0" smtClean="0">
                <a:latin typeface="Book Antiqua" pitchFamily="18" charset="0"/>
              </a:rPr>
              <a:t> ısıtıcı </a:t>
            </a:r>
            <a:r>
              <a:rPr lang="tr-TR" dirty="0" err="1" smtClean="0">
                <a:latin typeface="Book Antiqua" pitchFamily="18" charset="0"/>
              </a:rPr>
              <a:t>reşoların</a:t>
            </a:r>
            <a:r>
              <a:rPr lang="tr-TR" dirty="0" smtClean="0">
                <a:latin typeface="Book Antiqua" pitchFamily="18" charset="0"/>
              </a:rPr>
              <a:t> bulunması gerekmez ya da fıçıdan bira servisi yapan işletme </a:t>
            </a:r>
            <a:r>
              <a:rPr lang="tr-TR" dirty="0" err="1" smtClean="0">
                <a:latin typeface="Book Antiqua" pitchFamily="18" charset="0"/>
              </a:rPr>
              <a:t>servantında</a:t>
            </a:r>
            <a:r>
              <a:rPr lang="tr-TR" dirty="0" smtClean="0">
                <a:latin typeface="Book Antiqua" pitchFamily="18" charset="0"/>
              </a:rPr>
              <a:t> bira bardağı bulunmaz. Oysa alakart restoranlarda bu tür malzemelerin yanında </a:t>
            </a:r>
            <a:r>
              <a:rPr lang="tr-TR" dirty="0" err="1" smtClean="0">
                <a:latin typeface="Book Antiqua" pitchFamily="18" charset="0"/>
              </a:rPr>
              <a:t>servantta</a:t>
            </a:r>
            <a:r>
              <a:rPr lang="tr-TR" dirty="0" smtClean="0">
                <a:latin typeface="Book Antiqua" pitchFamily="18" charset="0"/>
              </a:rPr>
              <a:t> mönü ve içki kartları da bulunmaktadır.</a:t>
            </a:r>
            <a:endParaRPr lang="tr-TR" dirty="0">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188640"/>
            <a:ext cx="7772400" cy="778098"/>
          </a:xfrm>
        </p:spPr>
        <p:txBody>
          <a:bodyPr>
            <a:normAutofit/>
          </a:bodyPr>
          <a:lstStyle/>
          <a:p>
            <a:r>
              <a:rPr lang="tr-TR" sz="2800" dirty="0" smtClean="0">
                <a:latin typeface="Book Antiqua" pitchFamily="18" charset="0"/>
              </a:rPr>
              <a:t>SERVANTLARIN HAZIRLIĞI</a:t>
            </a:r>
            <a:endParaRPr lang="tr-TR" sz="2800" dirty="0"/>
          </a:p>
        </p:txBody>
      </p:sp>
      <p:sp>
        <p:nvSpPr>
          <p:cNvPr id="3" name="2 İçerik Yer Tutucusu"/>
          <p:cNvSpPr>
            <a:spLocks noGrp="1"/>
          </p:cNvSpPr>
          <p:nvPr>
            <p:ph sz="quarter" idx="1"/>
          </p:nvPr>
        </p:nvSpPr>
        <p:spPr>
          <a:xfrm>
            <a:off x="179512" y="1447800"/>
            <a:ext cx="8712968" cy="5149552"/>
          </a:xfrm>
        </p:spPr>
        <p:txBody>
          <a:bodyPr>
            <a:normAutofit lnSpcReduction="10000"/>
          </a:bodyPr>
          <a:lstStyle/>
          <a:p>
            <a:pPr algn="just"/>
            <a:r>
              <a:rPr lang="tr-TR" dirty="0" err="1" smtClean="0">
                <a:latin typeface="Book Antiqua" pitchFamily="18" charset="0"/>
              </a:rPr>
              <a:t>Servant</a:t>
            </a:r>
            <a:r>
              <a:rPr lang="tr-TR" dirty="0" smtClean="0">
                <a:latin typeface="Book Antiqua" pitchFamily="18" charset="0"/>
              </a:rPr>
              <a:t> düzenlemede ana kural, çok kullanılan malzemelerin kolayca alınabilecek yere konulması ve malzemelerin rastgele değil de bir düzen içinde </a:t>
            </a:r>
            <a:r>
              <a:rPr lang="tr-TR" dirty="0" err="1" smtClean="0">
                <a:latin typeface="Book Antiqua" pitchFamily="18" charset="0"/>
              </a:rPr>
              <a:t>servanta</a:t>
            </a:r>
            <a:r>
              <a:rPr lang="tr-TR" dirty="0" smtClean="0">
                <a:latin typeface="Book Antiqua" pitchFamily="18" charset="0"/>
              </a:rPr>
              <a:t> yerleştirilmesidir. Bu düzen, yer değiştiren çalışanların yabancılık çekmemesi için sürekli aynı kalmalıdır.</a:t>
            </a:r>
          </a:p>
          <a:p>
            <a:pPr algn="just"/>
            <a:r>
              <a:rPr lang="tr-TR" dirty="0" smtClean="0">
                <a:latin typeface="Book Antiqua" pitchFamily="18" charset="0"/>
              </a:rPr>
              <a:t>Birlikte kullanılma ihtimali yüksek olan çatal bıçak takımları birbirlerine yakın yerlere ve büyükten küçüğe doğru dizilmelidir.</a:t>
            </a:r>
          </a:p>
          <a:p>
            <a:pPr algn="just"/>
            <a:r>
              <a:rPr lang="tr-TR" dirty="0" err="1" smtClean="0">
                <a:latin typeface="Book Antiqua" pitchFamily="18" charset="0"/>
              </a:rPr>
              <a:t>Servantların</a:t>
            </a:r>
            <a:r>
              <a:rPr lang="tr-TR" dirty="0" smtClean="0">
                <a:latin typeface="Book Antiqua" pitchFamily="18" charset="0"/>
              </a:rPr>
              <a:t> üstleri, servis esnasında en çok kullanılan malzemelerden oluşturulmalıdır. Bunlar, buz kovaları, küllükler, </a:t>
            </a:r>
            <a:r>
              <a:rPr lang="tr-TR" dirty="0" err="1" smtClean="0">
                <a:latin typeface="Book Antiqua" pitchFamily="18" charset="0"/>
              </a:rPr>
              <a:t>reşolar</a:t>
            </a:r>
            <a:r>
              <a:rPr lang="tr-TR" dirty="0" smtClean="0">
                <a:latin typeface="Book Antiqua" pitchFamily="18" charset="0"/>
              </a:rPr>
              <a:t>, </a:t>
            </a:r>
            <a:r>
              <a:rPr lang="tr-TR" dirty="0" err="1" smtClean="0">
                <a:latin typeface="Book Antiqua" pitchFamily="18" charset="0"/>
              </a:rPr>
              <a:t>menajlar</a:t>
            </a:r>
            <a:r>
              <a:rPr lang="tr-TR" dirty="0" smtClean="0">
                <a:latin typeface="Book Antiqua" pitchFamily="18" charset="0"/>
              </a:rPr>
              <a:t> ve tepsiler gibi malzemelerdir.</a:t>
            </a:r>
            <a:endParaRPr lang="tr-TR" dirty="0">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88640"/>
            <a:ext cx="7772400" cy="648072"/>
          </a:xfrm>
        </p:spPr>
        <p:txBody>
          <a:bodyPr>
            <a:norm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395536" y="1628800"/>
            <a:ext cx="8291264" cy="4391000"/>
          </a:xfrm>
        </p:spPr>
        <p:txBody>
          <a:bodyPr>
            <a:normAutofit/>
          </a:bodyPr>
          <a:lstStyle/>
          <a:p>
            <a:pPr algn="just"/>
            <a:r>
              <a:rPr lang="tr-TR" sz="2400" dirty="0" smtClean="0">
                <a:latin typeface="Book Antiqua" pitchFamily="18" charset="0"/>
              </a:rPr>
              <a:t>Kuver: Yemekte kullanılacak tabak, çatal kaşık, bıçak, bardak, peçete, kül tablası, vazo, şamdan ve </a:t>
            </a:r>
            <a:r>
              <a:rPr lang="tr-TR" sz="2400" dirty="0" err="1" smtClean="0">
                <a:latin typeface="Book Antiqua" pitchFamily="18" charset="0"/>
              </a:rPr>
              <a:t>menaj</a:t>
            </a:r>
            <a:r>
              <a:rPr lang="tr-TR" sz="2400" dirty="0" smtClean="0">
                <a:latin typeface="Book Antiqua" pitchFamily="18" charset="0"/>
              </a:rPr>
              <a:t> gibi araçların, sunulacak yemeğin, servis tipinin, restoranın özelliklerine uygun olarak yemek masası üzerine yerleştirilmesine kuver (kuver açma) denir.</a:t>
            </a:r>
          </a:p>
          <a:p>
            <a:pPr algn="just">
              <a:buNone/>
            </a:pPr>
            <a:endParaRPr lang="tr-TR" sz="2400" dirty="0" smtClean="0">
              <a:latin typeface="Book Antiqua" pitchFamily="18" charset="0"/>
            </a:endParaRPr>
          </a:p>
          <a:p>
            <a:pPr algn="just"/>
            <a:r>
              <a:rPr lang="tr-TR" sz="2400" dirty="0" smtClean="0">
                <a:latin typeface="Book Antiqua" pitchFamily="18" charset="0"/>
              </a:rPr>
              <a:t>Yiyecek içecek işletmelerinde kuver sözcüğü farklı anlamlarda da kullanılır. Örneğin, masada oturan konuk sayısı, bir ziyafetteki konuk sayısı, bir restorandaki oturma kapasitesi de “kuver” sayısı ile ifade edilebilir.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88640"/>
            <a:ext cx="7556376" cy="724942"/>
          </a:xfrm>
        </p:spPr>
        <p:txBody>
          <a:bodyPr>
            <a:norm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251520" y="1447800"/>
            <a:ext cx="8435280" cy="5149552"/>
          </a:xfrm>
        </p:spPr>
        <p:txBody>
          <a:bodyPr>
            <a:normAutofit/>
          </a:bodyPr>
          <a:lstStyle/>
          <a:p>
            <a:pPr algn="just"/>
            <a:r>
              <a:rPr lang="tr-TR" sz="2400" dirty="0" smtClean="0">
                <a:latin typeface="Book Antiqua" pitchFamily="18" charset="0"/>
              </a:rPr>
              <a:t>Salonda temizlik ve düzenleme (</a:t>
            </a:r>
            <a:r>
              <a:rPr lang="tr-TR" sz="2400" dirty="0" err="1" smtClean="0">
                <a:latin typeface="Book Antiqua" pitchFamily="18" charset="0"/>
              </a:rPr>
              <a:t>mice</a:t>
            </a:r>
            <a:r>
              <a:rPr lang="tr-TR" sz="2400" dirty="0" smtClean="0">
                <a:latin typeface="Book Antiqua" pitchFamily="18" charset="0"/>
              </a:rPr>
              <a:t> en </a:t>
            </a:r>
            <a:r>
              <a:rPr lang="tr-TR" sz="2400" dirty="0" err="1" smtClean="0">
                <a:latin typeface="Book Antiqua" pitchFamily="18" charset="0"/>
              </a:rPr>
              <a:t>place</a:t>
            </a:r>
            <a:r>
              <a:rPr lang="tr-TR" sz="2400" dirty="0" smtClean="0">
                <a:latin typeface="Book Antiqua" pitchFamily="18" charset="0"/>
              </a:rPr>
              <a:t>) çalışmalarından sonra, müşteri masalarının hazırlanmasına sıra gelir. Bu hazırlık servis şekline, yiyeceklerin çeşitlerine, milletlerin servis yapma özelliklerine ve restoranın sınıfına göre değişir.</a:t>
            </a:r>
          </a:p>
          <a:p>
            <a:pPr algn="just"/>
            <a:r>
              <a:rPr lang="tr-TR" sz="2400" dirty="0" smtClean="0">
                <a:latin typeface="Book Antiqua" pitchFamily="18" charset="0"/>
              </a:rPr>
              <a:t>Kuverin yeri, misafirin yemek yerken kullanacağı alandır. Bu alan alakart servis sunan işletmelerde 80 cm ve üzeridir. Birden fazla kişi yan yana oturacak ise her misafir için rahatça hareket edip yemek yiyebileceği genişlikte bir alan olmalıdır. Kuver için belirlenen yer servis personeli içinde rahat servis yapmasını ve misafire yaklaşmasını sağlayacak şekilde belirlenmelidir. Ziyafetlerde her kuver için ayrılan alan 65 </a:t>
            </a:r>
            <a:r>
              <a:rPr lang="tr-TR" sz="2400" dirty="0" err="1" smtClean="0">
                <a:latin typeface="Book Antiqua" pitchFamily="18" charset="0"/>
              </a:rPr>
              <a:t>cm’e</a:t>
            </a:r>
            <a:r>
              <a:rPr lang="tr-TR" sz="2400" dirty="0" smtClean="0">
                <a:latin typeface="Book Antiqua" pitchFamily="18" charset="0"/>
              </a:rPr>
              <a:t> kadar inebilir.</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562074"/>
          </a:xfrm>
        </p:spPr>
        <p:txBody>
          <a:bodyPr>
            <a:norm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251520" y="1447800"/>
            <a:ext cx="8435280" cy="4861520"/>
          </a:xfrm>
        </p:spPr>
        <p:txBody>
          <a:bodyPr>
            <a:normAutofit/>
          </a:bodyPr>
          <a:lstStyle/>
          <a:p>
            <a:pPr algn="just"/>
            <a:r>
              <a:rPr lang="tr-TR" sz="2400" dirty="0" smtClean="0">
                <a:latin typeface="Book Antiqua" pitchFamily="18" charset="0"/>
              </a:rPr>
              <a:t>Konuğun yemekte kullanacağı malzemelerin, kullanılabilirlik ve estetik açıdan belirli yerlere, belirli şekillerde yerleştirilmesi gerekir. Bu yerlerin ve şekillerin değiştirilmesi hem misafiri rahatsız eder, hem de servis sırasında bazı aksaklıklara neden olur. Örneğin; sağ el sol ele göre daha fazla kullanıldığı için su ve içki bardakları, çorba kaşığı sağ tarafa konur.</a:t>
            </a:r>
          </a:p>
          <a:p>
            <a:pPr algn="just"/>
            <a:r>
              <a:rPr lang="tr-TR" sz="2400" dirty="0" smtClean="0">
                <a:latin typeface="Book Antiqua" pitchFamily="18" charset="0"/>
              </a:rPr>
              <a:t>İki elle ve iki parça takımla yenen yemekler için çatal sola bıçak sağa konur. Tuz, biber, hardal gibi </a:t>
            </a:r>
            <a:r>
              <a:rPr lang="tr-TR" sz="2400" dirty="0" err="1" smtClean="0">
                <a:latin typeface="Book Antiqua" pitchFamily="18" charset="0"/>
              </a:rPr>
              <a:t>menajlar</a:t>
            </a:r>
            <a:r>
              <a:rPr lang="tr-TR" sz="2400" dirty="0" smtClean="0">
                <a:latin typeface="Book Antiqua" pitchFamily="18" charset="0"/>
              </a:rPr>
              <a:t> masada oturan herkes tarafından kullanılacağı için masanın ortasına konur.</a:t>
            </a: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618</TotalTime>
  <Words>613</Words>
  <Application>Microsoft Office PowerPoint</Application>
  <PresentationFormat>Ekran Gösterisi (4:3)</PresentationFormat>
  <Paragraphs>53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Book Antiqua</vt:lpstr>
      <vt:lpstr>Franklin Gothic Book</vt:lpstr>
      <vt:lpstr>Perpetua</vt:lpstr>
      <vt:lpstr>Wingdings 2</vt:lpstr>
      <vt:lpstr>Hisse Senedi</vt:lpstr>
      <vt:lpstr>4. SERVANTLARIN HAZIRLIĞI</vt:lpstr>
      <vt:lpstr>4. SERVANTLARIN HAZIRLIĞI</vt:lpstr>
      <vt:lpstr>SERVANTLARIN HAZIRLIĞI</vt:lpstr>
      <vt:lpstr>SERVANTLARIN HAZIRLIĞI</vt:lpstr>
      <vt:lpstr>SERVANTLARIN HAZIRLIĞI</vt:lpstr>
      <vt:lpstr>KUVER AÇMA</vt:lpstr>
      <vt:lpstr>KUVER AÇMA</vt:lpstr>
      <vt:lpstr>KUVER AÇMA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103</cp:revision>
  <dcterms:created xsi:type="dcterms:W3CDTF">2015-09-25T09:58:42Z</dcterms:created>
  <dcterms:modified xsi:type="dcterms:W3CDTF">2017-10-29T10:01:52Z</dcterms:modified>
</cp:coreProperties>
</file>