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6"/>
  </p:notesMasterIdLst>
  <p:handoutMasterIdLst>
    <p:handoutMasterId r:id="rId27"/>
  </p:handoutMasterIdLst>
  <p:sldIdLst>
    <p:sldId id="337" r:id="rId2"/>
    <p:sldId id="274" r:id="rId3"/>
    <p:sldId id="333" r:id="rId4"/>
    <p:sldId id="279" r:id="rId5"/>
    <p:sldId id="281" r:id="rId6"/>
    <p:sldId id="290" r:id="rId7"/>
    <p:sldId id="291" r:id="rId8"/>
    <p:sldId id="285" r:id="rId9"/>
    <p:sldId id="283" r:id="rId10"/>
    <p:sldId id="293" r:id="rId11"/>
    <p:sldId id="294" r:id="rId12"/>
    <p:sldId id="316" r:id="rId13"/>
    <p:sldId id="317" r:id="rId14"/>
    <p:sldId id="299" r:id="rId15"/>
    <p:sldId id="321" r:id="rId16"/>
    <p:sldId id="325" r:id="rId17"/>
    <p:sldId id="327" r:id="rId18"/>
    <p:sldId id="309" r:id="rId19"/>
    <p:sldId id="310" r:id="rId20"/>
    <p:sldId id="312" r:id="rId21"/>
    <p:sldId id="313" r:id="rId22"/>
    <p:sldId id="314" r:id="rId23"/>
    <p:sldId id="341" r:id="rId24"/>
    <p:sldId id="343" r:id="rId25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0000"/>
    <a:srgbClr val="BCF0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923" autoAdjust="0"/>
  </p:normalViewPr>
  <p:slideViewPr>
    <p:cSldViewPr>
      <p:cViewPr varScale="1">
        <p:scale>
          <a:sx n="100" d="100"/>
          <a:sy n="100" d="100"/>
        </p:scale>
        <p:origin x="-1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98B676D-6308-40F6-98E8-42D9734B6196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58595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80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01" tIns="45501" rIns="91001" bIns="455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noProof="0" smtClean="0"/>
              <a:t>Click to edit Master text styles</a:t>
            </a:r>
          </a:p>
          <a:p>
            <a:pPr lvl="1"/>
            <a:r>
              <a:rPr lang="en-US" altLang="tr-TR" noProof="0" smtClean="0"/>
              <a:t>Second level</a:t>
            </a:r>
          </a:p>
          <a:p>
            <a:pPr lvl="2"/>
            <a:r>
              <a:rPr lang="en-US" altLang="tr-TR" noProof="0" smtClean="0"/>
              <a:t>Third level</a:t>
            </a:r>
          </a:p>
          <a:p>
            <a:pPr lvl="3"/>
            <a:r>
              <a:rPr lang="en-US" altLang="tr-TR" noProof="0" smtClean="0"/>
              <a:t>Fourth level</a:t>
            </a:r>
          </a:p>
          <a:p>
            <a:pPr lvl="4"/>
            <a:r>
              <a:rPr lang="en-US" altLang="tr-TR" noProof="0" smtClean="0"/>
              <a:t>Fifth level</a:t>
            </a:r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01" tIns="45501" rIns="91001" bIns="4550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60F6A6E-7208-4763-8D42-1AA695745767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9394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tr-TR" dirty="0" smtClean="0"/>
          </a:p>
        </p:txBody>
      </p:sp>
      <p:sp>
        <p:nvSpPr>
          <p:cNvPr id="7172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A15912D0-8CB3-45D1-BFE3-99F466B6ED2B}" type="slidenum">
              <a:rPr lang="en-US" altLang="tr-TR" sz="1200" smtClean="0">
                <a:latin typeface="Arial" panose="020B0604020202020204" pitchFamily="34" charset="0"/>
              </a:rPr>
              <a:pPr/>
              <a:t>2</a:t>
            </a:fld>
            <a:endParaRPr lang="en-US" altLang="tr-TR" sz="120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 altLang="tr-TR" dirty="0" smtClean="0"/>
          </a:p>
        </p:txBody>
      </p:sp>
      <p:sp>
        <p:nvSpPr>
          <p:cNvPr id="12292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38188" indent="-28416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36650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92263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46288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1ABF2C9-13CB-4CEA-B16B-6DA8C422AC9C}" type="slidenum">
              <a:rPr lang="en-US" altLang="tr-TR" sz="1200" smtClean="0">
                <a:latin typeface="Arial" panose="020B0604020202020204" pitchFamily="34" charset="0"/>
              </a:rPr>
              <a:pPr/>
              <a:t>4</a:t>
            </a:fld>
            <a:endParaRPr lang="en-US" altLang="tr-TR" sz="120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tr-TR" dirty="0" smtClean="0"/>
              <a:t/>
            </a:r>
            <a:br>
              <a:rPr lang="en-US" altLang="tr-TR" dirty="0" smtClean="0"/>
            </a:br>
            <a:endParaRPr lang="tr-TR" altLang="tr-TR" dirty="0" smtClean="0"/>
          </a:p>
        </p:txBody>
      </p:sp>
      <p:sp>
        <p:nvSpPr>
          <p:cNvPr id="15364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38188" indent="-28416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36650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92263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46288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F9D5E5D-CC55-43D2-A335-B4B3D2B60126}" type="slidenum">
              <a:rPr lang="en-US" altLang="tr-TR" sz="1200" smtClean="0">
                <a:latin typeface="Arial" panose="020B0604020202020204" pitchFamily="34" charset="0"/>
              </a:rPr>
              <a:pPr/>
              <a:t>6</a:t>
            </a:fld>
            <a:endParaRPr lang="en-US" altLang="tr-TR" sz="120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 altLang="tr-TR" dirty="0" smtClean="0"/>
          </a:p>
        </p:txBody>
      </p:sp>
      <p:sp>
        <p:nvSpPr>
          <p:cNvPr id="18436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38188" indent="-28416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36650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92263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46288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BD1F083B-5BAA-4AE7-AE98-CFDDF5077110}" type="slidenum">
              <a:rPr lang="en-US" altLang="tr-TR" sz="1200" smtClean="0">
                <a:latin typeface="Arial" panose="020B0604020202020204" pitchFamily="34" charset="0"/>
              </a:rPr>
              <a:pPr/>
              <a:t>8</a:t>
            </a:fld>
            <a:endParaRPr lang="en-US" altLang="tr-TR" sz="120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 altLang="tr-TR" smtClean="0"/>
          </a:p>
        </p:txBody>
      </p:sp>
      <p:sp>
        <p:nvSpPr>
          <p:cNvPr id="35844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38188" indent="-28416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36650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92263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46288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C7034D1-AB88-4280-BA64-2B2463E7A501}" type="slidenum">
              <a:rPr lang="en-US" altLang="tr-TR" sz="1200" smtClean="0">
                <a:latin typeface="Arial" panose="020B0604020202020204" pitchFamily="34" charset="0"/>
              </a:rPr>
              <a:pPr/>
              <a:t>21</a:t>
            </a:fld>
            <a:endParaRPr lang="en-US" altLang="tr-TR" sz="120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tr-TR" altLang="tr-TR" smtClean="0"/>
          </a:p>
        </p:txBody>
      </p:sp>
      <p:sp>
        <p:nvSpPr>
          <p:cNvPr id="37892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38188" indent="-28416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36650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592263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46288" indent="-227013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6193B7B-D6FF-4481-AED0-282AECC3CDC9}" type="slidenum">
              <a:rPr lang="en-US" altLang="tr-TR" sz="1200" smtClean="0">
                <a:latin typeface="Arial" panose="020B0604020202020204" pitchFamily="34" charset="0"/>
              </a:rPr>
              <a:pPr/>
              <a:t>22</a:t>
            </a:fld>
            <a:endParaRPr lang="en-US" altLang="tr-TR" sz="120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455439-FC29-4867-8337-2CE5ED055A22}" type="slidenum">
              <a:rPr lang="tr-TR" smtClean="0"/>
              <a:pPr>
                <a:defRPr/>
              </a:pPr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1941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2837002 w 596"/>
                  <a:gd name="T1" fmla="*/ 61964727 h 666"/>
                  <a:gd name="T2" fmla="*/ 1015643 w 596"/>
                  <a:gd name="T3" fmla="*/ 57069348 h 666"/>
                  <a:gd name="T4" fmla="*/ 0 w 596"/>
                  <a:gd name="T5" fmla="*/ 48357478 h 666"/>
                  <a:gd name="T6" fmla="*/ 706848 w 596"/>
                  <a:gd name="T7" fmla="*/ 37182315 h 666"/>
                  <a:gd name="T8" fmla="*/ 4384997 w 596"/>
                  <a:gd name="T9" fmla="*/ 25296614 h 666"/>
                  <a:gd name="T10" fmla="*/ 12049566 w 596"/>
                  <a:gd name="T11" fmla="*/ 14045485 h 666"/>
                  <a:gd name="T12" fmla="*/ 24909232 w 596"/>
                  <a:gd name="T13" fmla="*/ 5182345 h 666"/>
                  <a:gd name="T14" fmla="*/ 43270095 w 596"/>
                  <a:gd name="T15" fmla="*/ 303676 h 666"/>
                  <a:gd name="T16" fmla="*/ 66619940 w 596"/>
                  <a:gd name="T17" fmla="*/ 1509783 h 666"/>
                  <a:gd name="T18" fmla="*/ 84874642 w 596"/>
                  <a:gd name="T19" fmla="*/ 11419113 h 666"/>
                  <a:gd name="T20" fmla="*/ 97105577 w 596"/>
                  <a:gd name="T21" fmla="*/ 27653003 h 666"/>
                  <a:gd name="T22" fmla="*/ 103628460 w 596"/>
                  <a:gd name="T23" fmla="*/ 47512363 h 666"/>
                  <a:gd name="T24" fmla="*/ 104314944 w 596"/>
                  <a:gd name="T25" fmla="*/ 68487569 h 666"/>
                  <a:gd name="T26" fmla="*/ 99234335 w 596"/>
                  <a:gd name="T27" fmla="*/ 87918185 h 666"/>
                  <a:gd name="T28" fmla="*/ 88867294 w 596"/>
                  <a:gd name="T29" fmla="*/ 102933254 h 666"/>
                  <a:gd name="T30" fmla="*/ 73135007 w 596"/>
                  <a:gd name="T31" fmla="*/ 110979058 h 666"/>
                  <a:gd name="T32" fmla="*/ 68190456 w 596"/>
                  <a:gd name="T33" fmla="*/ 110269141 h 666"/>
                  <a:gd name="T34" fmla="*/ 77276374 w 596"/>
                  <a:gd name="T35" fmla="*/ 103313365 h 666"/>
                  <a:gd name="T36" fmla="*/ 84482315 w 596"/>
                  <a:gd name="T37" fmla="*/ 91079855 h 666"/>
                  <a:gd name="T38" fmla="*/ 89183640 w 596"/>
                  <a:gd name="T39" fmla="*/ 75965253 h 666"/>
                  <a:gd name="T40" fmla="*/ 91138270 w 596"/>
                  <a:gd name="T41" fmla="*/ 59472034 h 666"/>
                  <a:gd name="T42" fmla="*/ 90123392 w 596"/>
                  <a:gd name="T43" fmla="*/ 43179537 h 666"/>
                  <a:gd name="T44" fmla="*/ 85044194 w 596"/>
                  <a:gd name="T45" fmla="*/ 29129617 h 666"/>
                  <a:gd name="T46" fmla="*/ 75865711 w 596"/>
                  <a:gd name="T47" fmla="*/ 18752890 h 666"/>
                  <a:gd name="T48" fmla="*/ 59817024 w 596"/>
                  <a:gd name="T49" fmla="*/ 12518086 h 666"/>
                  <a:gd name="T50" fmla="*/ 43104590 w 596"/>
                  <a:gd name="T51" fmla="*/ 10206331 h 666"/>
                  <a:gd name="T52" fmla="*/ 30488756 w 596"/>
                  <a:gd name="T53" fmla="*/ 11852311 h 666"/>
                  <a:gd name="T54" fmla="*/ 21233107 w 596"/>
                  <a:gd name="T55" fmla="*/ 16898094 h 666"/>
                  <a:gd name="T56" fmla="*/ 14711062 w 596"/>
                  <a:gd name="T57" fmla="*/ 24916503 h 666"/>
                  <a:gd name="T58" fmla="*/ 9946828 w 596"/>
                  <a:gd name="T59" fmla="*/ 34445685 h 666"/>
                  <a:gd name="T60" fmla="*/ 6968367 w 596"/>
                  <a:gd name="T61" fmla="*/ 45487258 h 666"/>
                  <a:gd name="T62" fmla="*/ 4938998 w 596"/>
                  <a:gd name="T63" fmla="*/ 56772344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4478485 h 237"/>
                  <a:gd name="T4" fmla="*/ 521416 w 257"/>
                  <a:gd name="T5" fmla="*/ 8991609 h 237"/>
                  <a:gd name="T6" fmla="*/ 923289 w 257"/>
                  <a:gd name="T7" fmla="*/ 13477248 h 237"/>
                  <a:gd name="T8" fmla="*/ 1705879 w 257"/>
                  <a:gd name="T9" fmla="*/ 17681337 h 237"/>
                  <a:gd name="T10" fmla="*/ 2866791 w 257"/>
                  <a:gd name="T11" fmla="*/ 21439808 h 237"/>
                  <a:gd name="T12" fmla="*/ 4265130 w 257"/>
                  <a:gd name="T13" fmla="*/ 25377017 h 237"/>
                  <a:gd name="T14" fmla="*/ 6002463 w 257"/>
                  <a:gd name="T15" fmla="*/ 29010343 h 237"/>
                  <a:gd name="T16" fmla="*/ 8075360 w 257"/>
                  <a:gd name="T17" fmla="*/ 32050586 h 237"/>
                  <a:gd name="T18" fmla="*/ 10634413 w 257"/>
                  <a:gd name="T19" fmla="*/ 34946188 h 237"/>
                  <a:gd name="T20" fmla="*/ 13629090 w 257"/>
                  <a:gd name="T21" fmla="*/ 37428395 h 237"/>
                  <a:gd name="T22" fmla="*/ 16841469 w 257"/>
                  <a:gd name="T23" fmla="*/ 39443236 h 237"/>
                  <a:gd name="T24" fmla="*/ 20793007 w 257"/>
                  <a:gd name="T25" fmla="*/ 41043273 h 237"/>
                  <a:gd name="T26" fmla="*/ 25072221 w 257"/>
                  <a:gd name="T27" fmla="*/ 42084887 h 237"/>
                  <a:gd name="T28" fmla="*/ 29865195 w 257"/>
                  <a:gd name="T29" fmla="*/ 42660208 h 237"/>
                  <a:gd name="T30" fmla="*/ 34912520 w 257"/>
                  <a:gd name="T31" fmla="*/ 42487365 h 237"/>
                  <a:gd name="T32" fmla="*/ 40786115 w 257"/>
                  <a:gd name="T33" fmla="*/ 41763569 h 237"/>
                  <a:gd name="T34" fmla="*/ 35551235 w 257"/>
                  <a:gd name="T35" fmla="*/ 40864597 h 237"/>
                  <a:gd name="T36" fmla="*/ 30920208 w 257"/>
                  <a:gd name="T37" fmla="*/ 39615147 h 237"/>
                  <a:gd name="T38" fmla="*/ 27000759 w 257"/>
                  <a:gd name="T39" fmla="*/ 38145409 h 237"/>
                  <a:gd name="T40" fmla="*/ 23495704 w 257"/>
                  <a:gd name="T41" fmla="*/ 36709058 h 237"/>
                  <a:gd name="T42" fmla="*/ 20285768 w 257"/>
                  <a:gd name="T43" fmla="*/ 34710123 h 237"/>
                  <a:gd name="T44" fmla="*/ 17785828 w 257"/>
                  <a:gd name="T45" fmla="*/ 32775233 h 237"/>
                  <a:gd name="T46" fmla="*/ 15421010 w 257"/>
                  <a:gd name="T47" fmla="*/ 30431417 h 237"/>
                  <a:gd name="T48" fmla="*/ 13336212 w 257"/>
                  <a:gd name="T49" fmla="*/ 27859780 h 237"/>
                  <a:gd name="T50" fmla="*/ 11416425 w 257"/>
                  <a:gd name="T51" fmla="*/ 25377017 h 237"/>
                  <a:gd name="T52" fmla="*/ 9711124 w 257"/>
                  <a:gd name="T53" fmla="*/ 22481406 h 237"/>
                  <a:gd name="T54" fmla="*/ 8289085 w 257"/>
                  <a:gd name="T55" fmla="*/ 19282163 h 237"/>
                  <a:gd name="T56" fmla="*/ 6844550 w 257"/>
                  <a:gd name="T57" fmla="*/ 15810639 h 237"/>
                  <a:gd name="T58" fmla="*/ 5208758 w 257"/>
                  <a:gd name="T59" fmla="*/ 12434591 h 237"/>
                  <a:gd name="T60" fmla="*/ 3634619 w 257"/>
                  <a:gd name="T61" fmla="*/ 8433855 h 237"/>
                  <a:gd name="T62" fmla="*/ 1919682 w 257"/>
                  <a:gd name="T63" fmla="*/ 4335129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13249721 w 124"/>
                  <a:gd name="T1" fmla="*/ 0 h 110"/>
                  <a:gd name="T2" fmla="*/ 21352056 w 124"/>
                  <a:gd name="T3" fmla="*/ 22628633 h 110"/>
                  <a:gd name="T4" fmla="*/ 20662049 w 124"/>
                  <a:gd name="T5" fmla="*/ 22444455 h 110"/>
                  <a:gd name="T6" fmla="*/ 18420650 w 124"/>
                  <a:gd name="T7" fmla="*/ 22084168 h 110"/>
                  <a:gd name="T8" fmla="*/ 15345816 w 124"/>
                  <a:gd name="T9" fmla="*/ 21229333 h 110"/>
                  <a:gd name="T10" fmla="*/ 11737426 w 124"/>
                  <a:gd name="T11" fmla="*/ 20781008 h 110"/>
                  <a:gd name="T12" fmla="*/ 7797251 w 124"/>
                  <a:gd name="T13" fmla="*/ 20400584 h 110"/>
                  <a:gd name="T14" fmla="*/ 4307906 w 124"/>
                  <a:gd name="T15" fmla="*/ 20615677 h 110"/>
                  <a:gd name="T16" fmla="*/ 1562519 w 124"/>
                  <a:gd name="T17" fmla="*/ 21430574 h 110"/>
                  <a:gd name="T18" fmla="*/ 0 w 124"/>
                  <a:gd name="T19" fmla="*/ 23115397 h 110"/>
                  <a:gd name="T20" fmla="*/ 699467 w 124"/>
                  <a:gd name="T21" fmla="*/ 20615677 h 110"/>
                  <a:gd name="T22" fmla="*/ 1376625 w 124"/>
                  <a:gd name="T23" fmla="*/ 18647399 h 110"/>
                  <a:gd name="T24" fmla="*/ 2766256 w 124"/>
                  <a:gd name="T25" fmla="*/ 17247992 h 110"/>
                  <a:gd name="T26" fmla="*/ 4307906 w 124"/>
                  <a:gd name="T27" fmla="*/ 15945125 h 110"/>
                  <a:gd name="T28" fmla="*/ 6179459 w 124"/>
                  <a:gd name="T29" fmla="*/ 15111679 h 110"/>
                  <a:gd name="T30" fmla="*/ 8107884 w 124"/>
                  <a:gd name="T31" fmla="*/ 14914023 h 110"/>
                  <a:gd name="T32" fmla="*/ 10174561 w 124"/>
                  <a:gd name="T33" fmla="*/ 14914023 h 110"/>
                  <a:gd name="T34" fmla="*/ 12414410 w 124"/>
                  <a:gd name="T35" fmla="*/ 15567195 h 110"/>
                  <a:gd name="T36" fmla="*/ 12554587 w 124"/>
                  <a:gd name="T37" fmla="*/ 14914023 h 110"/>
                  <a:gd name="T38" fmla="*/ 12000274 w 124"/>
                  <a:gd name="T39" fmla="*/ 11762660 h 110"/>
                  <a:gd name="T40" fmla="*/ 11551412 w 124"/>
                  <a:gd name="T41" fmla="*/ 7980158 h 110"/>
                  <a:gd name="T42" fmla="*/ 11177493 w 124"/>
                  <a:gd name="T43" fmla="*/ 6315253 h 110"/>
                  <a:gd name="T44" fmla="*/ 10874039 w 124"/>
                  <a:gd name="T45" fmla="*/ 6315253 h 110"/>
                  <a:gd name="T46" fmla="*/ 10487700 w 124"/>
                  <a:gd name="T47" fmla="*/ 6100289 h 110"/>
                  <a:gd name="T48" fmla="*/ 10174561 w 124"/>
                  <a:gd name="T49" fmla="*/ 5485429 h 110"/>
                  <a:gd name="T50" fmla="*/ 9788456 w 124"/>
                  <a:gd name="T51" fmla="*/ 4828504 h 110"/>
                  <a:gd name="T52" fmla="*/ 9788456 w 124"/>
                  <a:gd name="T53" fmla="*/ 3981340 h 110"/>
                  <a:gd name="T54" fmla="*/ 10174561 w 124"/>
                  <a:gd name="T55" fmla="*/ 2949167 h 110"/>
                  <a:gd name="T56" fmla="*/ 11315821 w 124"/>
                  <a:gd name="T57" fmla="*/ 1688467 h 110"/>
                  <a:gd name="T58" fmla="*/ 13249721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931542 w 109"/>
                  <a:gd name="T3" fmla="*/ 130681 h 156"/>
                  <a:gd name="T4" fmla="*/ 3357966 w 109"/>
                  <a:gd name="T5" fmla="*/ 777284 h 156"/>
                  <a:gd name="T6" fmla="*/ 6985458 w 109"/>
                  <a:gd name="T7" fmla="*/ 1951441 h 156"/>
                  <a:gd name="T8" fmla="*/ 10905442 w 109"/>
                  <a:gd name="T9" fmla="*/ 3845825 h 156"/>
                  <a:gd name="T10" fmla="*/ 14686300 w 109"/>
                  <a:gd name="T11" fmla="*/ 7116005 h 156"/>
                  <a:gd name="T12" fmla="*/ 18155570 w 109"/>
                  <a:gd name="T13" fmla="*/ 11457197 h 156"/>
                  <a:gd name="T14" fmla="*/ 20255197 w 109"/>
                  <a:gd name="T15" fmla="*/ 17432137 h 156"/>
                  <a:gd name="T16" fmla="*/ 20588296 w 109"/>
                  <a:gd name="T17" fmla="*/ 25188924 h 156"/>
                  <a:gd name="T18" fmla="*/ 19804481 w 109"/>
                  <a:gd name="T19" fmla="*/ 25188924 h 156"/>
                  <a:gd name="T20" fmla="*/ 18724748 w 109"/>
                  <a:gd name="T21" fmla="*/ 25188924 h 156"/>
                  <a:gd name="T22" fmla="*/ 17563888 w 109"/>
                  <a:gd name="T23" fmla="*/ 25188924 h 156"/>
                  <a:gd name="T24" fmla="*/ 16477223 w 109"/>
                  <a:gd name="T25" fmla="*/ 24898682 h 156"/>
                  <a:gd name="T26" fmla="*/ 15285671 w 109"/>
                  <a:gd name="T27" fmla="*/ 24673504 h 156"/>
                  <a:gd name="T28" fmla="*/ 13939608 w 109"/>
                  <a:gd name="T29" fmla="*/ 24252157 h 156"/>
                  <a:gd name="T30" fmla="*/ 12435901 w 109"/>
                  <a:gd name="T31" fmla="*/ 23428210 h 156"/>
                  <a:gd name="T32" fmla="*/ 10905442 w 109"/>
                  <a:gd name="T33" fmla="*/ 22418927 h 156"/>
                  <a:gd name="T34" fmla="*/ 9979695 w 109"/>
                  <a:gd name="T35" fmla="*/ 20335693 h 156"/>
                  <a:gd name="T36" fmla="*/ 9979695 w 109"/>
                  <a:gd name="T37" fmla="*/ 17912258 h 156"/>
                  <a:gd name="T38" fmla="*/ 10578430 w 109"/>
                  <a:gd name="T39" fmla="*/ 15540751 h 156"/>
                  <a:gd name="T40" fmla="*/ 11172101 w 109"/>
                  <a:gd name="T41" fmla="*/ 12928030 h 156"/>
                  <a:gd name="T42" fmla="*/ 10578430 w 109"/>
                  <a:gd name="T43" fmla="*/ 10018969 h 156"/>
                  <a:gd name="T44" fmla="*/ 9078163 w 109"/>
                  <a:gd name="T45" fmla="*/ 6986620 h 156"/>
                  <a:gd name="T46" fmla="*/ 5864873 w 109"/>
                  <a:gd name="T47" fmla="*/ 3679025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5512448 w 46"/>
                  <a:gd name="T1" fmla="*/ 0 h 94"/>
                  <a:gd name="T2" fmla="*/ 3589848 w 46"/>
                  <a:gd name="T3" fmla="*/ 6073958 h 94"/>
                  <a:gd name="T4" fmla="*/ 2702608 w 46"/>
                  <a:gd name="T5" fmla="*/ 9969669 h 94"/>
                  <a:gd name="T6" fmla="*/ 1986590 w 46"/>
                  <a:gd name="T7" fmla="*/ 12684166 h 94"/>
                  <a:gd name="T8" fmla="*/ 0 w 46"/>
                  <a:gd name="T9" fmla="*/ 15092962 h 94"/>
                  <a:gd name="T10" fmla="*/ 2129402 w 46"/>
                  <a:gd name="T11" fmla="*/ 14139617 h 94"/>
                  <a:gd name="T12" fmla="*/ 4128486 w 46"/>
                  <a:gd name="T13" fmla="*/ 12845980 h 94"/>
                  <a:gd name="T14" fmla="*/ 5731717 w 46"/>
                  <a:gd name="T15" fmla="*/ 11036305 h 94"/>
                  <a:gd name="T16" fmla="*/ 7178818 w 46"/>
                  <a:gd name="T17" fmla="*/ 9148971 h 94"/>
                  <a:gd name="T18" fmla="*/ 8038138 w 46"/>
                  <a:gd name="T19" fmla="*/ 7078038 h 94"/>
                  <a:gd name="T20" fmla="*/ 8214550 w 46"/>
                  <a:gd name="T21" fmla="*/ 4829919 h 94"/>
                  <a:gd name="T22" fmla="*/ 7463026 w 46"/>
                  <a:gd name="T23" fmla="*/ 2362220 h 94"/>
                  <a:gd name="T24" fmla="*/ 5512448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29571 w 54"/>
                  <a:gd name="T3" fmla="*/ 186604 h 40"/>
                  <a:gd name="T4" fmla="*/ 927758 w 54"/>
                  <a:gd name="T5" fmla="*/ 606301 h 40"/>
                  <a:gd name="T6" fmla="*/ 2061684 w 54"/>
                  <a:gd name="T7" fmla="*/ 1550219 h 40"/>
                  <a:gd name="T8" fmla="*/ 3347609 w 54"/>
                  <a:gd name="T9" fmla="*/ 2304198 h 40"/>
                  <a:gd name="T10" fmla="*/ 4581520 w 54"/>
                  <a:gd name="T11" fmla="*/ 2909966 h 40"/>
                  <a:gd name="T12" fmla="*/ 6029058 w 54"/>
                  <a:gd name="T13" fmla="*/ 3269099 h 40"/>
                  <a:gd name="T14" fmla="*/ 7309442 w 54"/>
                  <a:gd name="T15" fmla="*/ 3487993 h 40"/>
                  <a:gd name="T16" fmla="*/ 8601787 w 54"/>
                  <a:gd name="T17" fmla="*/ 3069398 h 40"/>
                  <a:gd name="T18" fmla="*/ 8437156 w 54"/>
                  <a:gd name="T19" fmla="*/ 4782458 h 40"/>
                  <a:gd name="T20" fmla="*/ 7961329 w 54"/>
                  <a:gd name="T21" fmla="*/ 6331390 h 40"/>
                  <a:gd name="T22" fmla="*/ 7021762 w 54"/>
                  <a:gd name="T23" fmla="*/ 7355473 h 40"/>
                  <a:gd name="T24" fmla="*/ 5862618 w 54"/>
                  <a:gd name="T25" fmla="*/ 7690849 h 40"/>
                  <a:gd name="T26" fmla="*/ 4452542 w 54"/>
                  <a:gd name="T27" fmla="*/ 7512199 h 40"/>
                  <a:gd name="T28" fmla="*/ 3001547 w 54"/>
                  <a:gd name="T29" fmla="*/ 6142201 h 40"/>
                  <a:gd name="T30" fmla="*/ 1580829 w 54"/>
                  <a:gd name="T31" fmla="*/ 3824937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891042 w 149"/>
                  <a:gd name="T3" fmla="*/ 60676314 h 704"/>
                  <a:gd name="T4" fmla="*/ 2407640 w 149"/>
                  <a:gd name="T5" fmla="*/ 137578206 h 704"/>
                  <a:gd name="T6" fmla="*/ 4219641 w 149"/>
                  <a:gd name="T7" fmla="*/ 235083462 h 704"/>
                  <a:gd name="T8" fmla="*/ 6227474 w 149"/>
                  <a:gd name="T9" fmla="*/ 361934407 h 704"/>
                  <a:gd name="T10" fmla="*/ 8735477 w 149"/>
                  <a:gd name="T11" fmla="*/ 519022954 h 704"/>
                  <a:gd name="T12" fmla="*/ 11075489 w 149"/>
                  <a:gd name="T13" fmla="*/ 687552341 h 704"/>
                  <a:gd name="T14" fmla="*/ 13332086 w 149"/>
                  <a:gd name="T15" fmla="*/ 881094337 h 704"/>
                  <a:gd name="T16" fmla="*/ 15087317 w 149"/>
                  <a:gd name="T17" fmla="*/ 1105589394 h 704"/>
                  <a:gd name="T18" fmla="*/ 16936400 w 149"/>
                  <a:gd name="T19" fmla="*/ 1344136460 h 704"/>
                  <a:gd name="T20" fmla="*/ 18163118 w 149"/>
                  <a:gd name="T21" fmla="*/ 1619102632 h 704"/>
                  <a:gd name="T22" fmla="*/ 18793146 w 149"/>
                  <a:gd name="T23" fmla="*/ 1920355173 h 704"/>
                  <a:gd name="T24" fmla="*/ 19068600 w 149"/>
                  <a:gd name="T25" fmla="*/ 2147483646 h 704"/>
                  <a:gd name="T26" fmla="*/ 18163118 w 149"/>
                  <a:gd name="T27" fmla="*/ 2147483646 h 704"/>
                  <a:gd name="T28" fmla="*/ 16478477 w 149"/>
                  <a:gd name="T29" fmla="*/ 2147483646 h 704"/>
                  <a:gd name="T30" fmla="*/ 13942119 w 149"/>
                  <a:gd name="T31" fmla="*/ 2147483646 h 704"/>
                  <a:gd name="T32" fmla="*/ 10112772 w 149"/>
                  <a:gd name="T33" fmla="*/ 2147483646 h 704"/>
                  <a:gd name="T34" fmla="*/ 5860906 w 149"/>
                  <a:gd name="T35" fmla="*/ 2147483646 h 704"/>
                  <a:gd name="T36" fmla="*/ 3200156 w 149"/>
                  <a:gd name="T37" fmla="*/ 2147483646 h 704"/>
                  <a:gd name="T38" fmla="*/ 1516820 w 149"/>
                  <a:gd name="T39" fmla="*/ 2147483646 h 704"/>
                  <a:gd name="T40" fmla="*/ 891042 w 149"/>
                  <a:gd name="T41" fmla="*/ 2147483646 h 704"/>
                  <a:gd name="T42" fmla="*/ 891042 w 149"/>
                  <a:gd name="T43" fmla="*/ 2147483646 h 704"/>
                  <a:gd name="T44" fmla="*/ 1238171 w 149"/>
                  <a:gd name="T45" fmla="*/ 2147483646 h 704"/>
                  <a:gd name="T46" fmla="*/ 1854345 w 149"/>
                  <a:gd name="T47" fmla="*/ 2147483646 h 704"/>
                  <a:gd name="T48" fmla="*/ 2132201 w 149"/>
                  <a:gd name="T49" fmla="*/ 2147483646 h 704"/>
                  <a:gd name="T50" fmla="*/ 6227474 w 149"/>
                  <a:gd name="T51" fmla="*/ 2147483646 h 704"/>
                  <a:gd name="T52" fmla="*/ 5860906 w 149"/>
                  <a:gd name="T53" fmla="*/ 2147483646 h 704"/>
                  <a:gd name="T54" fmla="*/ 5458196 w 149"/>
                  <a:gd name="T55" fmla="*/ 2147483646 h 704"/>
                  <a:gd name="T56" fmla="*/ 5000751 w 149"/>
                  <a:gd name="T57" fmla="*/ 2147483646 h 704"/>
                  <a:gd name="T58" fmla="*/ 5332357 w 149"/>
                  <a:gd name="T59" fmla="*/ 2147483646 h 704"/>
                  <a:gd name="T60" fmla="*/ 6227474 w 149"/>
                  <a:gd name="T61" fmla="*/ 2147483646 h 704"/>
                  <a:gd name="T62" fmla="*/ 8735477 w 149"/>
                  <a:gd name="T63" fmla="*/ 2147483646 h 704"/>
                  <a:gd name="T64" fmla="*/ 12980530 w 149"/>
                  <a:gd name="T65" fmla="*/ 2147483646 h 704"/>
                  <a:gd name="T66" fmla="*/ 19528897 w 149"/>
                  <a:gd name="T67" fmla="*/ 2147483646 h 704"/>
                  <a:gd name="T68" fmla="*/ 21661054 w 149"/>
                  <a:gd name="T69" fmla="*/ 2147483646 h 704"/>
                  <a:gd name="T70" fmla="*/ 22553812 w 149"/>
                  <a:gd name="T71" fmla="*/ 2147483646 h 704"/>
                  <a:gd name="T72" fmla="*/ 21812717 w 149"/>
                  <a:gd name="T73" fmla="*/ 1802477625 h 704"/>
                  <a:gd name="T74" fmla="*/ 19804472 w 149"/>
                  <a:gd name="T75" fmla="*/ 1313175844 h 704"/>
                  <a:gd name="T76" fmla="*/ 16478477 w 149"/>
                  <a:gd name="T77" fmla="*/ 834056383 h 704"/>
                  <a:gd name="T78" fmla="*/ 12214075 w 149"/>
                  <a:gd name="T79" fmla="*/ 432101696 h 704"/>
                  <a:gd name="T80" fmla="*/ 6627556 w 149"/>
                  <a:gd name="T81" fmla="*/ 137578206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100601964 w 128"/>
                <a:gd name="T1" fmla="*/ 0 h 217"/>
                <a:gd name="T2" fmla="*/ 112546852 w 128"/>
                <a:gd name="T3" fmla="*/ 123965433 h 217"/>
                <a:gd name="T4" fmla="*/ 123143071 w 128"/>
                <a:gd name="T5" fmla="*/ 370753760 h 217"/>
                <a:gd name="T6" fmla="*/ 131536817 w 128"/>
                <a:gd name="T7" fmla="*/ 687915858 h 217"/>
                <a:gd name="T8" fmla="*/ 137141654 w 128"/>
                <a:gd name="T9" fmla="*/ 1067949721 h 217"/>
                <a:gd name="T10" fmla="*/ 135926467 w 128"/>
                <a:gd name="T11" fmla="*/ 1521220323 h 217"/>
                <a:gd name="T12" fmla="*/ 124325572 w 128"/>
                <a:gd name="T13" fmla="*/ 1988231945 h 217"/>
                <a:gd name="T14" fmla="*/ 100601964 w 128"/>
                <a:gd name="T15" fmla="*/ 2147483646 h 217"/>
                <a:gd name="T16" fmla="*/ 64062382 w 128"/>
                <a:gd name="T17" fmla="*/ 2147483646 h 217"/>
                <a:gd name="T18" fmla="*/ 52683834 w 128"/>
                <a:gd name="T19" fmla="*/ 2147483646 h 217"/>
                <a:gd name="T20" fmla="*/ 40738736 w 128"/>
                <a:gd name="T21" fmla="*/ 2147483646 h 217"/>
                <a:gd name="T22" fmla="*/ 28059063 w 128"/>
                <a:gd name="T23" fmla="*/ 2147483646 h 217"/>
                <a:gd name="T24" fmla="*/ 16993701 w 128"/>
                <a:gd name="T25" fmla="*/ 2147483646 h 217"/>
                <a:gd name="T26" fmla="*/ 8396607 w 128"/>
                <a:gd name="T27" fmla="*/ 2147483646 h 217"/>
                <a:gd name="T28" fmla="*/ 2186675 w 128"/>
                <a:gd name="T29" fmla="*/ 2147483646 h 217"/>
                <a:gd name="T30" fmla="*/ 0 w 128"/>
                <a:gd name="T31" fmla="*/ 2147483646 h 217"/>
                <a:gd name="T32" fmla="*/ 1318617 w 128"/>
                <a:gd name="T33" fmla="*/ 2147483646 h 217"/>
                <a:gd name="T34" fmla="*/ 13924172 w 128"/>
                <a:gd name="T35" fmla="*/ 2147483646 h 217"/>
                <a:gd name="T36" fmla="*/ 30938260 w 128"/>
                <a:gd name="T37" fmla="*/ 2147483646 h 217"/>
                <a:gd name="T38" fmla="*/ 49268338 w 128"/>
                <a:gd name="T39" fmla="*/ 2057407336 h 217"/>
                <a:gd name="T40" fmla="*/ 67477105 w 128"/>
                <a:gd name="T41" fmla="*/ 1836659120 h 217"/>
                <a:gd name="T42" fmla="*/ 84459847 w 128"/>
                <a:gd name="T43" fmla="*/ 1534906070 h 217"/>
                <a:gd name="T44" fmla="*/ 97594952 w 128"/>
                <a:gd name="T45" fmla="*/ 1136607601 h 217"/>
                <a:gd name="T46" fmla="*/ 103930234 w 128"/>
                <a:gd name="T47" fmla="*/ 632599178 h 217"/>
                <a:gd name="T48" fmla="*/ 100601964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1223586341 w 117"/>
                <a:gd name="T1" fmla="*/ 0 h 132"/>
                <a:gd name="T2" fmla="*/ 0 w 117"/>
                <a:gd name="T3" fmla="*/ 2147483646 h 132"/>
                <a:gd name="T4" fmla="*/ 48214912 w 117"/>
                <a:gd name="T5" fmla="*/ 2147483646 h 132"/>
                <a:gd name="T6" fmla="*/ 226057039 w 117"/>
                <a:gd name="T7" fmla="*/ 2147483646 h 132"/>
                <a:gd name="T8" fmla="*/ 473852624 w 117"/>
                <a:gd name="T9" fmla="*/ 2147483646 h 132"/>
                <a:gd name="T10" fmla="*/ 749930728 w 117"/>
                <a:gd name="T11" fmla="*/ 2147483646 h 132"/>
                <a:gd name="T12" fmla="*/ 1077707676 w 117"/>
                <a:gd name="T13" fmla="*/ 2147483646 h 132"/>
                <a:gd name="T14" fmla="*/ 1369727241 w 117"/>
                <a:gd name="T15" fmla="*/ 2147483646 h 132"/>
                <a:gd name="T16" fmla="*/ 1665160101 w 117"/>
                <a:gd name="T17" fmla="*/ 2147483646 h 132"/>
                <a:gd name="T18" fmla="*/ 1891029314 w 117"/>
                <a:gd name="T19" fmla="*/ 2147483646 h 132"/>
                <a:gd name="T20" fmla="*/ 1906985277 w 117"/>
                <a:gd name="T21" fmla="*/ 2147483646 h 132"/>
                <a:gd name="T22" fmla="*/ 1875281703 w 117"/>
                <a:gd name="T23" fmla="*/ 2147483646 h 132"/>
                <a:gd name="T24" fmla="*/ 1761082958 w 117"/>
                <a:gd name="T25" fmla="*/ 2147483646 h 132"/>
                <a:gd name="T26" fmla="*/ 1616757119 w 117"/>
                <a:gd name="T27" fmla="*/ 2147483646 h 132"/>
                <a:gd name="T28" fmla="*/ 1449643458 w 117"/>
                <a:gd name="T29" fmla="*/ 2147483646 h 132"/>
                <a:gd name="T30" fmla="*/ 1271294897 w 117"/>
                <a:gd name="T31" fmla="*/ 2147483646 h 132"/>
                <a:gd name="T32" fmla="*/ 1093649978 w 117"/>
                <a:gd name="T33" fmla="*/ 2147483646 h 132"/>
                <a:gd name="T34" fmla="*/ 942304373 w 117"/>
                <a:gd name="T35" fmla="*/ 2147483646 h 132"/>
                <a:gd name="T36" fmla="*/ 1125353307 w 117"/>
                <a:gd name="T37" fmla="*/ 2147483646 h 132"/>
                <a:gd name="T38" fmla="*/ 1287829526 w 117"/>
                <a:gd name="T39" fmla="*/ 2147483646 h 132"/>
                <a:gd name="T40" fmla="*/ 1449643458 w 117"/>
                <a:gd name="T41" fmla="*/ 2147483646 h 132"/>
                <a:gd name="T42" fmla="*/ 1600988981 w 117"/>
                <a:gd name="T43" fmla="*/ 2147483646 h 132"/>
                <a:gd name="T44" fmla="*/ 1713446473 w 117"/>
                <a:gd name="T45" fmla="*/ 2147483646 h 132"/>
                <a:gd name="T46" fmla="*/ 1777427189 w 117"/>
                <a:gd name="T47" fmla="*/ 2147483646 h 132"/>
                <a:gd name="T48" fmla="*/ 1843382687 w 117"/>
                <a:gd name="T49" fmla="*/ 2147483646 h 132"/>
                <a:gd name="T50" fmla="*/ 1859346511 w 117"/>
                <a:gd name="T51" fmla="*/ 2147483646 h 132"/>
                <a:gd name="T52" fmla="*/ 1223586341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416118303 w 29"/>
                <a:gd name="T1" fmla="*/ 0 h 77"/>
                <a:gd name="T2" fmla="*/ 330024861 w 29"/>
                <a:gd name="T3" fmla="*/ 0 h 77"/>
                <a:gd name="T4" fmla="*/ 229582512 w 29"/>
                <a:gd name="T5" fmla="*/ 733131146 h 77"/>
                <a:gd name="T6" fmla="*/ 129140163 w 29"/>
                <a:gd name="T7" fmla="*/ 1673937297 h 77"/>
                <a:gd name="T8" fmla="*/ 57395628 w 29"/>
                <a:gd name="T9" fmla="*/ 2147483646 h 77"/>
                <a:gd name="T10" fmla="*/ 14348907 w 29"/>
                <a:gd name="T11" fmla="*/ 2147483646 h 77"/>
                <a:gd name="T12" fmla="*/ 0 w 29"/>
                <a:gd name="T13" fmla="*/ 2147483646 h 77"/>
                <a:gd name="T14" fmla="*/ 43046721 w 29"/>
                <a:gd name="T15" fmla="*/ 2147483646 h 77"/>
                <a:gd name="T16" fmla="*/ 157837977 w 29"/>
                <a:gd name="T17" fmla="*/ 2147483646 h 77"/>
                <a:gd name="T18" fmla="*/ 215233605 w 29"/>
                <a:gd name="T19" fmla="*/ 2147483646 h 77"/>
                <a:gd name="T20" fmla="*/ 272629233 w 29"/>
                <a:gd name="T21" fmla="*/ 2147483646 h 77"/>
                <a:gd name="T22" fmla="*/ 330024861 w 29"/>
                <a:gd name="T23" fmla="*/ 2147483646 h 77"/>
                <a:gd name="T24" fmla="*/ 416118303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3774569 h 237"/>
                <a:gd name="T4" fmla="*/ 6691424 w 257"/>
                <a:gd name="T5" fmla="*/ 47143260 h 237"/>
                <a:gd name="T6" fmla="*/ 13293088 w 257"/>
                <a:gd name="T7" fmla="*/ 70794647 h 237"/>
                <a:gd name="T8" fmla="*/ 24473619 w 257"/>
                <a:gd name="T9" fmla="*/ 92358331 h 237"/>
                <a:gd name="T10" fmla="*/ 40377492 w 257"/>
                <a:gd name="T11" fmla="*/ 112399907 h 237"/>
                <a:gd name="T12" fmla="*/ 60638185 w 257"/>
                <a:gd name="T13" fmla="*/ 133002274 h 237"/>
                <a:gd name="T14" fmla="*/ 85061227 w 257"/>
                <a:gd name="T15" fmla="*/ 151840522 h 237"/>
                <a:gd name="T16" fmla="*/ 113726860 w 257"/>
                <a:gd name="T17" fmla="*/ 167680248 h 237"/>
                <a:gd name="T18" fmla="*/ 149911556 w 257"/>
                <a:gd name="T19" fmla="*/ 182916610 h 237"/>
                <a:gd name="T20" fmla="*/ 191741894 w 257"/>
                <a:gd name="T21" fmla="*/ 195974222 h 237"/>
                <a:gd name="T22" fmla="*/ 236557158 w 257"/>
                <a:gd name="T23" fmla="*/ 206517432 h 237"/>
                <a:gd name="T24" fmla="*/ 291785118 w 257"/>
                <a:gd name="T25" fmla="*/ 214847095 h 237"/>
                <a:gd name="T26" fmla="*/ 352416750 w 257"/>
                <a:gd name="T27" fmla="*/ 220547782 h 237"/>
                <a:gd name="T28" fmla="*/ 419167482 w 257"/>
                <a:gd name="T29" fmla="*/ 223561731 h 237"/>
                <a:gd name="T30" fmla="*/ 490573462 w 257"/>
                <a:gd name="T31" fmla="*/ 222346656 h 237"/>
                <a:gd name="T32" fmla="*/ 573155430 w 257"/>
                <a:gd name="T33" fmla="*/ 218625909 h 237"/>
                <a:gd name="T34" fmla="*/ 499801862 w 257"/>
                <a:gd name="T35" fmla="*/ 214047636 h 237"/>
                <a:gd name="T36" fmla="*/ 434985772 w 257"/>
                <a:gd name="T37" fmla="*/ 207312960 h 237"/>
                <a:gd name="T38" fmla="*/ 378564344 w 257"/>
                <a:gd name="T39" fmla="*/ 199784004 h 237"/>
                <a:gd name="T40" fmla="*/ 329894069 w 257"/>
                <a:gd name="T41" fmla="*/ 192246424 h 237"/>
                <a:gd name="T42" fmla="*/ 285215556 w 257"/>
                <a:gd name="T43" fmla="*/ 182136014 h 237"/>
                <a:gd name="T44" fmla="*/ 249850251 w 257"/>
                <a:gd name="T45" fmla="*/ 171431551 h 237"/>
                <a:gd name="T46" fmla="*/ 216300948 w 257"/>
                <a:gd name="T47" fmla="*/ 159369758 h 237"/>
                <a:gd name="T48" fmla="*/ 187678112 w 257"/>
                <a:gd name="T49" fmla="*/ 146313087 h 237"/>
                <a:gd name="T50" fmla="*/ 160679393 w 257"/>
                <a:gd name="T51" fmla="*/ 133002274 h 237"/>
                <a:gd name="T52" fmla="*/ 136255959 w 257"/>
                <a:gd name="T53" fmla="*/ 117957608 h 237"/>
                <a:gd name="T54" fmla="*/ 116220912 w 257"/>
                <a:gd name="T55" fmla="*/ 101090194 h 237"/>
                <a:gd name="T56" fmla="*/ 95882349 w 257"/>
                <a:gd name="T57" fmla="*/ 82855264 h 237"/>
                <a:gd name="T58" fmla="*/ 73352527 w 257"/>
                <a:gd name="T59" fmla="*/ 65216669 h 237"/>
                <a:gd name="T60" fmla="*/ 51421118 w 257"/>
                <a:gd name="T61" fmla="*/ 44441462 h 237"/>
                <a:gd name="T62" fmla="*/ 26947647 w 257"/>
                <a:gd name="T63" fmla="*/ 22570013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183389958 w 124"/>
                <a:gd name="T1" fmla="*/ 0 h 110"/>
                <a:gd name="T2" fmla="*/ 294949204 w 124"/>
                <a:gd name="T3" fmla="*/ 118415937 h 110"/>
                <a:gd name="T4" fmla="*/ 285130720 w 124"/>
                <a:gd name="T5" fmla="*/ 117044887 h 110"/>
                <a:gd name="T6" fmla="*/ 254584693 w 124"/>
                <a:gd name="T7" fmla="*/ 114949495 h 110"/>
                <a:gd name="T8" fmla="*/ 211903323 w 124"/>
                <a:gd name="T9" fmla="*/ 110517788 h 110"/>
                <a:gd name="T10" fmla="*/ 161914936 w 124"/>
                <a:gd name="T11" fmla="*/ 108422267 h 110"/>
                <a:gd name="T12" fmla="*/ 107140028 w 124"/>
                <a:gd name="T13" fmla="*/ 106188529 h 110"/>
                <a:gd name="T14" fmla="*/ 59804436 w 124"/>
                <a:gd name="T15" fmla="*/ 107614816 h 110"/>
                <a:gd name="T16" fmla="*/ 21440297 w 124"/>
                <a:gd name="T17" fmla="*/ 111888626 h 110"/>
                <a:gd name="T18" fmla="*/ 0 w 124"/>
                <a:gd name="T19" fmla="*/ 120649465 h 110"/>
                <a:gd name="T20" fmla="*/ 9729685 w 124"/>
                <a:gd name="T21" fmla="*/ 107614816 h 110"/>
                <a:gd name="T22" fmla="*/ 18835437 w 124"/>
                <a:gd name="T23" fmla="*/ 97621469 h 110"/>
                <a:gd name="T24" fmla="*/ 38223432 w 124"/>
                <a:gd name="T25" fmla="*/ 89756169 h 110"/>
                <a:gd name="T26" fmla="*/ 59804436 w 124"/>
                <a:gd name="T27" fmla="*/ 83220420 h 110"/>
                <a:gd name="T28" fmla="*/ 85697961 w 124"/>
                <a:gd name="T29" fmla="*/ 78958341 h 110"/>
                <a:gd name="T30" fmla="*/ 111827805 w 124"/>
                <a:gd name="T31" fmla="*/ 77534106 h 110"/>
                <a:gd name="T32" fmla="*/ 140338195 w 124"/>
                <a:gd name="T33" fmla="*/ 77534106 h 110"/>
                <a:gd name="T34" fmla="*/ 171632095 w 124"/>
                <a:gd name="T35" fmla="*/ 81125015 h 110"/>
                <a:gd name="T36" fmla="*/ 173284916 w 124"/>
                <a:gd name="T37" fmla="*/ 77534106 h 110"/>
                <a:gd name="T38" fmla="*/ 166234541 w 124"/>
                <a:gd name="T39" fmla="*/ 61575696 h 110"/>
                <a:gd name="T40" fmla="*/ 159156967 w 124"/>
                <a:gd name="T41" fmla="*/ 41689282 h 110"/>
                <a:gd name="T42" fmla="*/ 154469197 w 124"/>
                <a:gd name="T43" fmla="*/ 32928943 h 110"/>
                <a:gd name="T44" fmla="*/ 150188985 w 124"/>
                <a:gd name="T45" fmla="*/ 32928943 h 110"/>
                <a:gd name="T46" fmla="*/ 144792530 w 124"/>
                <a:gd name="T47" fmla="*/ 31570577 h 110"/>
                <a:gd name="T48" fmla="*/ 140338195 w 124"/>
                <a:gd name="T49" fmla="*/ 28668416 h 110"/>
                <a:gd name="T50" fmla="*/ 136061188 w 124"/>
                <a:gd name="T51" fmla="*/ 25256634 h 110"/>
                <a:gd name="T52" fmla="*/ 136061188 w 124"/>
                <a:gd name="T53" fmla="*/ 20769506 h 110"/>
                <a:gd name="T54" fmla="*/ 140338195 w 124"/>
                <a:gd name="T55" fmla="*/ 15074621 h 110"/>
                <a:gd name="T56" fmla="*/ 157126948 w 124"/>
                <a:gd name="T57" fmla="*/ 8757581 h 110"/>
                <a:gd name="T58" fmla="*/ 183389958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79330048 w 46"/>
                <a:gd name="T1" fmla="*/ 0 h 94"/>
                <a:gd name="T2" fmla="*/ 50764164 w 46"/>
                <a:gd name="T3" fmla="*/ 31098460 h 94"/>
                <a:gd name="T4" fmla="*/ 38229181 w 46"/>
                <a:gd name="T5" fmla="*/ 50939008 h 94"/>
                <a:gd name="T6" fmla="*/ 27935335 w 46"/>
                <a:gd name="T7" fmla="*/ 64824549 h 94"/>
                <a:gd name="T8" fmla="*/ 0 w 46"/>
                <a:gd name="T9" fmla="*/ 77084481 h 94"/>
                <a:gd name="T10" fmla="*/ 30718606 w 46"/>
                <a:gd name="T11" fmla="*/ 72029841 h 94"/>
                <a:gd name="T12" fmla="*/ 59304851 w 46"/>
                <a:gd name="T13" fmla="*/ 65474217 h 94"/>
                <a:gd name="T14" fmla="*/ 82138881 w 46"/>
                <a:gd name="T15" fmla="*/ 56533987 h 94"/>
                <a:gd name="T16" fmla="*/ 102221506 w 46"/>
                <a:gd name="T17" fmla="*/ 46704287 h 94"/>
                <a:gd name="T18" fmla="*/ 114610641 w 46"/>
                <a:gd name="T19" fmla="*/ 35986307 h 94"/>
                <a:gd name="T20" fmla="*/ 117559165 w 46"/>
                <a:gd name="T21" fmla="*/ 24418063 h 94"/>
                <a:gd name="T22" fmla="*/ 106876467 w 46"/>
                <a:gd name="T23" fmla="*/ 12256920 h 94"/>
                <a:gd name="T24" fmla="*/ 79330048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12597219 w 149"/>
                <a:gd name="T3" fmla="*/ 313649589 h 704"/>
                <a:gd name="T4" fmla="*/ 33226222 w 149"/>
                <a:gd name="T5" fmla="*/ 724668553 h 704"/>
                <a:gd name="T6" fmla="*/ 58291511 w 149"/>
                <a:gd name="T7" fmla="*/ 1231550394 h 704"/>
                <a:gd name="T8" fmla="*/ 85225822 w 149"/>
                <a:gd name="T9" fmla="*/ 1907159582 h 704"/>
                <a:gd name="T10" fmla="*/ 120862732 w 149"/>
                <a:gd name="T11" fmla="*/ 2147483646 h 704"/>
                <a:gd name="T12" fmla="*/ 152229252 w 149"/>
                <a:gd name="T13" fmla="*/ 2147483646 h 704"/>
                <a:gd name="T14" fmla="*/ 182964816 w 149"/>
                <a:gd name="T15" fmla="*/ 2147483646 h 704"/>
                <a:gd name="T16" fmla="*/ 208152458 w 149"/>
                <a:gd name="T17" fmla="*/ 2147483646 h 704"/>
                <a:gd name="T18" fmla="*/ 232617412 w 149"/>
                <a:gd name="T19" fmla="*/ 2147483646 h 704"/>
                <a:gd name="T20" fmla="*/ 249971989 w 149"/>
                <a:gd name="T21" fmla="*/ 2147483646 h 704"/>
                <a:gd name="T22" fmla="*/ 257793148 w 149"/>
                <a:gd name="T23" fmla="*/ 2147483646 h 704"/>
                <a:gd name="T24" fmla="*/ 261965534 w 149"/>
                <a:gd name="T25" fmla="*/ 2147483646 h 704"/>
                <a:gd name="T26" fmla="*/ 249971989 w 149"/>
                <a:gd name="T27" fmla="*/ 2147483646 h 704"/>
                <a:gd name="T28" fmla="*/ 226373779 w 149"/>
                <a:gd name="T29" fmla="*/ 2147483646 h 704"/>
                <a:gd name="T30" fmla="*/ 191701763 w 149"/>
                <a:gd name="T31" fmla="*/ 2147483646 h 704"/>
                <a:gd name="T32" fmla="*/ 139680973 w 149"/>
                <a:gd name="T33" fmla="*/ 2147483646 h 704"/>
                <a:gd name="T34" fmla="*/ 81279020 w 149"/>
                <a:gd name="T35" fmla="*/ 2147483646 h 704"/>
                <a:gd name="T36" fmla="*/ 43326008 w 149"/>
                <a:gd name="T37" fmla="*/ 2147483646 h 704"/>
                <a:gd name="T38" fmla="*/ 20628623 w 149"/>
                <a:gd name="T39" fmla="*/ 2147483646 h 704"/>
                <a:gd name="T40" fmla="*/ 12597219 w 149"/>
                <a:gd name="T41" fmla="*/ 2147483646 h 704"/>
                <a:gd name="T42" fmla="*/ 12597219 w 149"/>
                <a:gd name="T43" fmla="*/ 2147483646 h 704"/>
                <a:gd name="T44" fmla="*/ 16426400 w 149"/>
                <a:gd name="T45" fmla="*/ 2147483646 h 704"/>
                <a:gd name="T46" fmla="*/ 25194270 w 149"/>
                <a:gd name="T47" fmla="*/ 2147483646 h 704"/>
                <a:gd name="T48" fmla="*/ 29234996 w 149"/>
                <a:gd name="T49" fmla="*/ 2147483646 h 704"/>
                <a:gd name="T50" fmla="*/ 85225822 w 149"/>
                <a:gd name="T51" fmla="*/ 2147483646 h 704"/>
                <a:gd name="T52" fmla="*/ 81279020 w 149"/>
                <a:gd name="T53" fmla="*/ 2147483646 h 704"/>
                <a:gd name="T54" fmla="*/ 75039737 w 149"/>
                <a:gd name="T55" fmla="*/ 2147483646 h 704"/>
                <a:gd name="T56" fmla="*/ 68471483 w 149"/>
                <a:gd name="T57" fmla="*/ 2147483646 h 704"/>
                <a:gd name="T58" fmla="*/ 72680821 w 149"/>
                <a:gd name="T59" fmla="*/ 2147483646 h 704"/>
                <a:gd name="T60" fmla="*/ 85225822 w 149"/>
                <a:gd name="T61" fmla="*/ 2147483646 h 704"/>
                <a:gd name="T62" fmla="*/ 120862732 w 149"/>
                <a:gd name="T63" fmla="*/ 2147483646 h 704"/>
                <a:gd name="T64" fmla="*/ 179104623 w 149"/>
                <a:gd name="T65" fmla="*/ 2147483646 h 704"/>
                <a:gd name="T66" fmla="*/ 268236081 w 149"/>
                <a:gd name="T67" fmla="*/ 2147483646 h 704"/>
                <a:gd name="T68" fmla="*/ 297259680 w 149"/>
                <a:gd name="T69" fmla="*/ 2147483646 h 704"/>
                <a:gd name="T70" fmla="*/ 310067217 w 149"/>
                <a:gd name="T71" fmla="*/ 2147483646 h 704"/>
                <a:gd name="T72" fmla="*/ 299621251 w 149"/>
                <a:gd name="T73" fmla="*/ 2147483646 h 704"/>
                <a:gd name="T74" fmla="*/ 272962307 w 149"/>
                <a:gd name="T75" fmla="*/ 2147483646 h 704"/>
                <a:gd name="T76" fmla="*/ 226373779 w 149"/>
                <a:gd name="T77" fmla="*/ 2147483646 h 704"/>
                <a:gd name="T78" fmla="*/ 168707138 w 149"/>
                <a:gd name="T79" fmla="*/ 2147483646 h 704"/>
                <a:gd name="T80" fmla="*/ 91499083 w 149"/>
                <a:gd name="T81" fmla="*/ 724668553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4431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en-US" altLang="tr-TR" noProof="0" smtClean="0"/>
              <a:t>Click to edit Master title style</a:t>
            </a:r>
          </a:p>
        </p:txBody>
      </p:sp>
      <p:sp>
        <p:nvSpPr>
          <p:cNvPr id="144432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tr-TR" noProof="0" smtClean="0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0F9F87-D756-43B1-A906-8415146AE44F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5366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867E0-3861-493B-BD06-EF3BA49B16F1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77009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4A77B-55F5-42B3-8EFF-CB130983C531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9316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1C76C-B706-47D1-B704-1EB4CE0F0FC0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6047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D3395-77FD-47A4-B1CA-1D57416EAFC0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62114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9487C-5064-4049-9550-88C9C280E83C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81699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65F0A-22FF-4C9F-BD38-C28D208D1B81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07953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71BBE-404E-4C73-A4D2-90BA7C275D71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4428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317AC-DA52-4D0A-8ECA-4EDA5DF17BC1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10400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D7C6A-D03F-42A7-80D3-D8DD8B0CA43B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017774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D2D81-A575-4E0E-9B13-F3C045D56114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96201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11166 w 217"/>
                  <a:gd name="T1" fmla="*/ 51330 h 210"/>
                  <a:gd name="T2" fmla="*/ 8921 w 217"/>
                  <a:gd name="T3" fmla="*/ 48532 h 210"/>
                  <a:gd name="T4" fmla="*/ 6409 w 217"/>
                  <a:gd name="T5" fmla="*/ 44312 h 210"/>
                  <a:gd name="T6" fmla="*/ 3721 w 217"/>
                  <a:gd name="T7" fmla="*/ 38751 h 210"/>
                  <a:gd name="T8" fmla="*/ 1144 w 217"/>
                  <a:gd name="T9" fmla="*/ 32959 h 210"/>
                  <a:gd name="T10" fmla="*/ 0 w 217"/>
                  <a:gd name="T11" fmla="*/ 26670 h 210"/>
                  <a:gd name="T12" fmla="*/ 1 w 217"/>
                  <a:gd name="T13" fmla="*/ 19966 h 210"/>
                  <a:gd name="T14" fmla="*/ 2200 w 217"/>
                  <a:gd name="T15" fmla="*/ 13838 h 210"/>
                  <a:gd name="T16" fmla="*/ 6602 w 217"/>
                  <a:gd name="T17" fmla="*/ 8682 h 210"/>
                  <a:gd name="T18" fmla="*/ 11010 w 217"/>
                  <a:gd name="T19" fmla="*/ 5379 h 210"/>
                  <a:gd name="T20" fmla="*/ 14617 w 217"/>
                  <a:gd name="T21" fmla="*/ 2935 h 210"/>
                  <a:gd name="T22" fmla="*/ 17531 w 217"/>
                  <a:gd name="T23" fmla="*/ 1654 h 210"/>
                  <a:gd name="T24" fmla="*/ 19813 w 217"/>
                  <a:gd name="T25" fmla="*/ 1146 h 210"/>
                  <a:gd name="T26" fmla="*/ 21435 w 217"/>
                  <a:gd name="T27" fmla="*/ 1146 h 210"/>
                  <a:gd name="T28" fmla="*/ 25287 w 217"/>
                  <a:gd name="T29" fmla="*/ 0 h 210"/>
                  <a:gd name="T30" fmla="*/ 35945 w 217"/>
                  <a:gd name="T31" fmla="*/ 2034 h 210"/>
                  <a:gd name="T32" fmla="*/ 38914 w 217"/>
                  <a:gd name="T33" fmla="*/ 2935 h 210"/>
                  <a:gd name="T34" fmla="*/ 41835 w 217"/>
                  <a:gd name="T35" fmla="*/ 3728 h 210"/>
                  <a:gd name="T36" fmla="*/ 44342 w 217"/>
                  <a:gd name="T37" fmla="*/ 4587 h 210"/>
                  <a:gd name="T38" fmla="*/ 46248 w 217"/>
                  <a:gd name="T39" fmla="*/ 5637 h 210"/>
                  <a:gd name="T40" fmla="*/ 48332 w 217"/>
                  <a:gd name="T41" fmla="*/ 6618 h 210"/>
                  <a:gd name="T42" fmla="*/ 49972 w 217"/>
                  <a:gd name="T43" fmla="*/ 7761 h 210"/>
                  <a:gd name="T44" fmla="*/ 51260 w 217"/>
                  <a:gd name="T45" fmla="*/ 9254 h 210"/>
                  <a:gd name="T46" fmla="*/ 52767 w 217"/>
                  <a:gd name="T47" fmla="*/ 11061 h 210"/>
                  <a:gd name="T48" fmla="*/ 49972 w 217"/>
                  <a:gd name="T49" fmla="*/ 9897 h 210"/>
                  <a:gd name="T50" fmla="*/ 47295 w 217"/>
                  <a:gd name="T51" fmla="*/ 8817 h 210"/>
                  <a:gd name="T52" fmla="*/ 44596 w 217"/>
                  <a:gd name="T53" fmla="*/ 8133 h 210"/>
                  <a:gd name="T54" fmla="*/ 41835 w 217"/>
                  <a:gd name="T55" fmla="*/ 7232 h 210"/>
                  <a:gd name="T56" fmla="*/ 39640 w 217"/>
                  <a:gd name="T57" fmla="*/ 6618 h 210"/>
                  <a:gd name="T58" fmla="*/ 37347 w 217"/>
                  <a:gd name="T59" fmla="*/ 6414 h 210"/>
                  <a:gd name="T60" fmla="*/ 34703 w 217"/>
                  <a:gd name="T61" fmla="*/ 6017 h 210"/>
                  <a:gd name="T62" fmla="*/ 32512 w 217"/>
                  <a:gd name="T63" fmla="*/ 6017 h 210"/>
                  <a:gd name="T64" fmla="*/ 30411 w 217"/>
                  <a:gd name="T65" fmla="*/ 6017 h 210"/>
                  <a:gd name="T66" fmla="*/ 28213 w 217"/>
                  <a:gd name="T67" fmla="*/ 6111 h 210"/>
                  <a:gd name="T68" fmla="*/ 25959 w 217"/>
                  <a:gd name="T69" fmla="*/ 6618 h 210"/>
                  <a:gd name="T70" fmla="*/ 24059 w 217"/>
                  <a:gd name="T71" fmla="*/ 7168 h 210"/>
                  <a:gd name="T72" fmla="*/ 22121 w 217"/>
                  <a:gd name="T73" fmla="*/ 8133 h 210"/>
                  <a:gd name="T74" fmla="*/ 19842 w 217"/>
                  <a:gd name="T75" fmla="*/ 8817 h 210"/>
                  <a:gd name="T76" fmla="*/ 17997 w 217"/>
                  <a:gd name="T77" fmla="*/ 9970 h 210"/>
                  <a:gd name="T78" fmla="*/ 16106 w 217"/>
                  <a:gd name="T79" fmla="*/ 11198 h 210"/>
                  <a:gd name="T80" fmla="*/ 12660 w 217"/>
                  <a:gd name="T81" fmla="*/ 14922 h 210"/>
                  <a:gd name="T82" fmla="*/ 10303 w 217"/>
                  <a:gd name="T83" fmla="*/ 19515 h 210"/>
                  <a:gd name="T84" fmla="*/ 8921 w 217"/>
                  <a:gd name="T85" fmla="*/ 25224 h 210"/>
                  <a:gd name="T86" fmla="*/ 8426 w 217"/>
                  <a:gd name="T87" fmla="*/ 30840 h 210"/>
                  <a:gd name="T88" fmla="*/ 8426 w 217"/>
                  <a:gd name="T89" fmla="*/ 37080 h 210"/>
                  <a:gd name="T90" fmla="*/ 9244 w 217"/>
                  <a:gd name="T91" fmla="*/ 42473 h 210"/>
                  <a:gd name="T92" fmla="*/ 9951 w 217"/>
                  <a:gd name="T93" fmla="*/ 47427 h 210"/>
                  <a:gd name="T94" fmla="*/ 11166 w 217"/>
                  <a:gd name="T95" fmla="*/ 51330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25755 w 182"/>
                  <a:gd name="T1" fmla="*/ 0 h 213"/>
                  <a:gd name="T2" fmla="*/ 26440 w 182"/>
                  <a:gd name="T3" fmla="*/ 510 h 213"/>
                  <a:gd name="T4" fmla="*/ 27920 w 182"/>
                  <a:gd name="T5" fmla="*/ 2068 h 213"/>
                  <a:gd name="T6" fmla="*/ 30026 w 182"/>
                  <a:gd name="T7" fmla="*/ 4647 h 213"/>
                  <a:gd name="T8" fmla="*/ 32435 w 182"/>
                  <a:gd name="T9" fmla="*/ 8407 h 213"/>
                  <a:gd name="T10" fmla="*/ 34274 w 182"/>
                  <a:gd name="T11" fmla="*/ 13075 h 213"/>
                  <a:gd name="T12" fmla="*/ 35497 w 182"/>
                  <a:gd name="T13" fmla="*/ 19268 h 213"/>
                  <a:gd name="T14" fmla="*/ 35497 w 182"/>
                  <a:gd name="T15" fmla="*/ 26582 h 213"/>
                  <a:gd name="T16" fmla="*/ 34011 w 182"/>
                  <a:gd name="T17" fmla="*/ 35212 h 213"/>
                  <a:gd name="T18" fmla="*/ 33180 w 182"/>
                  <a:gd name="T19" fmla="*/ 37616 h 213"/>
                  <a:gd name="T20" fmla="*/ 32150 w 182"/>
                  <a:gd name="T21" fmla="*/ 39602 h 213"/>
                  <a:gd name="T22" fmla="*/ 31041 w 182"/>
                  <a:gd name="T23" fmla="*/ 41771 h 213"/>
                  <a:gd name="T24" fmla="*/ 29546 w 182"/>
                  <a:gd name="T25" fmla="*/ 43678 h 213"/>
                  <a:gd name="T26" fmla="*/ 27553 w 182"/>
                  <a:gd name="T27" fmla="*/ 45502 h 213"/>
                  <a:gd name="T28" fmla="*/ 25919 w 182"/>
                  <a:gd name="T29" fmla="*/ 46877 h 213"/>
                  <a:gd name="T30" fmla="*/ 24162 w 182"/>
                  <a:gd name="T31" fmla="*/ 48211 h 213"/>
                  <a:gd name="T32" fmla="*/ 21663 w 182"/>
                  <a:gd name="T33" fmla="*/ 49281 h 213"/>
                  <a:gd name="T34" fmla="*/ 19395 w 182"/>
                  <a:gd name="T35" fmla="*/ 49811 h 213"/>
                  <a:gd name="T36" fmla="*/ 17129 w 182"/>
                  <a:gd name="T37" fmla="*/ 50444 h 213"/>
                  <a:gd name="T38" fmla="*/ 14489 w 182"/>
                  <a:gd name="T39" fmla="*/ 50917 h 213"/>
                  <a:gd name="T40" fmla="*/ 11659 w 182"/>
                  <a:gd name="T41" fmla="*/ 50917 h 213"/>
                  <a:gd name="T42" fmla="*/ 8633 w 182"/>
                  <a:gd name="T43" fmla="*/ 50444 h 213"/>
                  <a:gd name="T44" fmla="*/ 5918 w 182"/>
                  <a:gd name="T45" fmla="*/ 49811 h 213"/>
                  <a:gd name="T46" fmla="*/ 2771 w 182"/>
                  <a:gd name="T47" fmla="*/ 48720 h 213"/>
                  <a:gd name="T48" fmla="*/ 0 w 182"/>
                  <a:gd name="T49" fmla="*/ 47426 h 213"/>
                  <a:gd name="T50" fmla="*/ 2646 w 182"/>
                  <a:gd name="T51" fmla="*/ 49281 h 213"/>
                  <a:gd name="T52" fmla="*/ 5246 w 182"/>
                  <a:gd name="T53" fmla="*/ 50444 h 213"/>
                  <a:gd name="T54" fmla="*/ 7893 w 182"/>
                  <a:gd name="T55" fmla="*/ 51696 h 213"/>
                  <a:gd name="T56" fmla="*/ 10111 w 182"/>
                  <a:gd name="T57" fmla="*/ 52600 h 213"/>
                  <a:gd name="T58" fmla="*/ 12428 w 182"/>
                  <a:gd name="T59" fmla="*/ 53352 h 213"/>
                  <a:gd name="T60" fmla="*/ 14979 w 182"/>
                  <a:gd name="T61" fmla="*/ 53651 h 213"/>
                  <a:gd name="T62" fmla="*/ 17157 w 182"/>
                  <a:gd name="T63" fmla="*/ 53745 h 213"/>
                  <a:gd name="T64" fmla="*/ 19499 w 182"/>
                  <a:gd name="T65" fmla="*/ 53745 h 213"/>
                  <a:gd name="T66" fmla="*/ 21563 w 182"/>
                  <a:gd name="T67" fmla="*/ 53651 h 213"/>
                  <a:gd name="T68" fmla="*/ 23626 w 182"/>
                  <a:gd name="T69" fmla="*/ 53150 h 213"/>
                  <a:gd name="T70" fmla="*/ 25415 w 182"/>
                  <a:gd name="T71" fmla="*/ 52600 h 213"/>
                  <a:gd name="T72" fmla="*/ 27316 w 182"/>
                  <a:gd name="T73" fmla="*/ 52069 h 213"/>
                  <a:gd name="T74" fmla="*/ 29040 w 182"/>
                  <a:gd name="T75" fmla="*/ 51424 h 213"/>
                  <a:gd name="T76" fmla="*/ 30670 w 182"/>
                  <a:gd name="T77" fmla="*/ 50275 h 213"/>
                  <a:gd name="T78" fmla="*/ 32150 w 182"/>
                  <a:gd name="T79" fmla="*/ 49281 h 213"/>
                  <a:gd name="T80" fmla="*/ 33514 w 182"/>
                  <a:gd name="T81" fmla="*/ 48211 h 213"/>
                  <a:gd name="T82" fmla="*/ 37312 w 182"/>
                  <a:gd name="T83" fmla="*/ 44434 h 213"/>
                  <a:gd name="T84" fmla="*/ 39932 w 182"/>
                  <a:gd name="T85" fmla="*/ 40701 h 213"/>
                  <a:gd name="T86" fmla="*/ 41482 w 182"/>
                  <a:gd name="T87" fmla="*/ 36376 h 213"/>
                  <a:gd name="T88" fmla="*/ 42332 w 182"/>
                  <a:gd name="T89" fmla="*/ 32418 h 213"/>
                  <a:gd name="T90" fmla="*/ 42843 w 182"/>
                  <a:gd name="T91" fmla="*/ 28147 h 213"/>
                  <a:gd name="T92" fmla="*/ 42843 w 182"/>
                  <a:gd name="T93" fmla="*/ 23924 h 213"/>
                  <a:gd name="T94" fmla="*/ 43049 w 182"/>
                  <a:gd name="T95" fmla="*/ 19977 h 213"/>
                  <a:gd name="T96" fmla="*/ 40777 w 182"/>
                  <a:gd name="T97" fmla="*/ 11655 h 213"/>
                  <a:gd name="T98" fmla="*/ 36923 w 182"/>
                  <a:gd name="T99" fmla="*/ 5188 h 213"/>
                  <a:gd name="T100" fmla="*/ 35556 w 182"/>
                  <a:gd name="T101" fmla="*/ 4647 h 213"/>
                  <a:gd name="T102" fmla="*/ 34783 w 182"/>
                  <a:gd name="T103" fmla="*/ 3855 h 213"/>
                  <a:gd name="T104" fmla="*/ 33514 w 182"/>
                  <a:gd name="T105" fmla="*/ 3222 h 213"/>
                  <a:gd name="T106" fmla="*/ 32633 w 182"/>
                  <a:gd name="T107" fmla="*/ 2781 h 213"/>
                  <a:gd name="T108" fmla="*/ 31185 w 182"/>
                  <a:gd name="T109" fmla="*/ 2228 h 213"/>
                  <a:gd name="T110" fmla="*/ 29761 w 182"/>
                  <a:gd name="T111" fmla="*/ 1541 h 213"/>
                  <a:gd name="T112" fmla="*/ 28070 w 182"/>
                  <a:gd name="T113" fmla="*/ 737 h 213"/>
                  <a:gd name="T114" fmla="*/ 25755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1 w 128"/>
                  <a:gd name="T1" fmla="*/ 0 h 217"/>
                  <a:gd name="T2" fmla="*/ 1 w 128"/>
                  <a:gd name="T3" fmla="*/ 1 h 217"/>
                  <a:gd name="T4" fmla="*/ 1 w 128"/>
                  <a:gd name="T5" fmla="*/ 1 h 217"/>
                  <a:gd name="T6" fmla="*/ 1 w 128"/>
                  <a:gd name="T7" fmla="*/ 1 h 217"/>
                  <a:gd name="T8" fmla="*/ 1 w 128"/>
                  <a:gd name="T9" fmla="*/ 1 h 217"/>
                  <a:gd name="T10" fmla="*/ 1 w 128"/>
                  <a:gd name="T11" fmla="*/ 1 h 217"/>
                  <a:gd name="T12" fmla="*/ 1 w 128"/>
                  <a:gd name="T13" fmla="*/ 1 h 217"/>
                  <a:gd name="T14" fmla="*/ 1 w 128"/>
                  <a:gd name="T15" fmla="*/ 1 h 217"/>
                  <a:gd name="T16" fmla="*/ 1 w 128"/>
                  <a:gd name="T17" fmla="*/ 1 h 217"/>
                  <a:gd name="T18" fmla="*/ 1 w 128"/>
                  <a:gd name="T19" fmla="*/ 1 h 217"/>
                  <a:gd name="T20" fmla="*/ 1 w 128"/>
                  <a:gd name="T21" fmla="*/ 1 h 217"/>
                  <a:gd name="T22" fmla="*/ 1 w 128"/>
                  <a:gd name="T23" fmla="*/ 1 h 217"/>
                  <a:gd name="T24" fmla="*/ 1 w 128"/>
                  <a:gd name="T25" fmla="*/ 1 h 217"/>
                  <a:gd name="T26" fmla="*/ 1 w 128"/>
                  <a:gd name="T27" fmla="*/ 1 h 217"/>
                  <a:gd name="T28" fmla="*/ 1 w 128"/>
                  <a:gd name="T29" fmla="*/ 1 h 217"/>
                  <a:gd name="T30" fmla="*/ 0 w 128"/>
                  <a:gd name="T31" fmla="*/ 1 h 217"/>
                  <a:gd name="T32" fmla="*/ 1 w 128"/>
                  <a:gd name="T33" fmla="*/ 1 h 217"/>
                  <a:gd name="T34" fmla="*/ 1 w 128"/>
                  <a:gd name="T35" fmla="*/ 1 h 217"/>
                  <a:gd name="T36" fmla="*/ 1 w 128"/>
                  <a:gd name="T37" fmla="*/ 1 h 217"/>
                  <a:gd name="T38" fmla="*/ 1 w 128"/>
                  <a:gd name="T39" fmla="*/ 1 h 217"/>
                  <a:gd name="T40" fmla="*/ 1 w 128"/>
                  <a:gd name="T41" fmla="*/ 1 h 217"/>
                  <a:gd name="T42" fmla="*/ 1 w 128"/>
                  <a:gd name="T43" fmla="*/ 1 h 217"/>
                  <a:gd name="T44" fmla="*/ 1 w 128"/>
                  <a:gd name="T45" fmla="*/ 1 h 217"/>
                  <a:gd name="T46" fmla="*/ 1 w 128"/>
                  <a:gd name="T47" fmla="*/ 1 h 217"/>
                  <a:gd name="T48" fmla="*/ 1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1 w 117"/>
                  <a:gd name="T1" fmla="*/ 0 h 132"/>
                  <a:gd name="T2" fmla="*/ 0 w 117"/>
                  <a:gd name="T3" fmla="*/ 1 h 132"/>
                  <a:gd name="T4" fmla="*/ 1 w 117"/>
                  <a:gd name="T5" fmla="*/ 1 h 132"/>
                  <a:gd name="T6" fmla="*/ 1 w 117"/>
                  <a:gd name="T7" fmla="*/ 1 h 132"/>
                  <a:gd name="T8" fmla="*/ 1 w 117"/>
                  <a:gd name="T9" fmla="*/ 1 h 132"/>
                  <a:gd name="T10" fmla="*/ 1 w 117"/>
                  <a:gd name="T11" fmla="*/ 1 h 132"/>
                  <a:gd name="T12" fmla="*/ 1 w 117"/>
                  <a:gd name="T13" fmla="*/ 1 h 132"/>
                  <a:gd name="T14" fmla="*/ 1 w 117"/>
                  <a:gd name="T15" fmla="*/ 1 h 132"/>
                  <a:gd name="T16" fmla="*/ 1 w 117"/>
                  <a:gd name="T17" fmla="*/ 1 h 132"/>
                  <a:gd name="T18" fmla="*/ 1 w 117"/>
                  <a:gd name="T19" fmla="*/ 1 h 132"/>
                  <a:gd name="T20" fmla="*/ 1 w 117"/>
                  <a:gd name="T21" fmla="*/ 1 h 132"/>
                  <a:gd name="T22" fmla="*/ 1 w 117"/>
                  <a:gd name="T23" fmla="*/ 1 h 132"/>
                  <a:gd name="T24" fmla="*/ 1 w 117"/>
                  <a:gd name="T25" fmla="*/ 1 h 132"/>
                  <a:gd name="T26" fmla="*/ 1 w 117"/>
                  <a:gd name="T27" fmla="*/ 1 h 132"/>
                  <a:gd name="T28" fmla="*/ 1 w 117"/>
                  <a:gd name="T29" fmla="*/ 1 h 132"/>
                  <a:gd name="T30" fmla="*/ 1 w 117"/>
                  <a:gd name="T31" fmla="*/ 1 h 132"/>
                  <a:gd name="T32" fmla="*/ 1 w 117"/>
                  <a:gd name="T33" fmla="*/ 1 h 132"/>
                  <a:gd name="T34" fmla="*/ 1 w 117"/>
                  <a:gd name="T35" fmla="*/ 1 h 132"/>
                  <a:gd name="T36" fmla="*/ 1 w 117"/>
                  <a:gd name="T37" fmla="*/ 1 h 132"/>
                  <a:gd name="T38" fmla="*/ 1 w 117"/>
                  <a:gd name="T39" fmla="*/ 1 h 132"/>
                  <a:gd name="T40" fmla="*/ 1 w 117"/>
                  <a:gd name="T41" fmla="*/ 1 h 132"/>
                  <a:gd name="T42" fmla="*/ 1 w 117"/>
                  <a:gd name="T43" fmla="*/ 1 h 132"/>
                  <a:gd name="T44" fmla="*/ 1 w 117"/>
                  <a:gd name="T45" fmla="*/ 1 h 132"/>
                  <a:gd name="T46" fmla="*/ 1 w 117"/>
                  <a:gd name="T47" fmla="*/ 1 h 132"/>
                  <a:gd name="T48" fmla="*/ 1 w 117"/>
                  <a:gd name="T49" fmla="*/ 1 h 132"/>
                  <a:gd name="T50" fmla="*/ 1 w 117"/>
                  <a:gd name="T51" fmla="*/ 1 h 132"/>
                  <a:gd name="T52" fmla="*/ 1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1 w 29"/>
                  <a:gd name="T1" fmla="*/ 0 h 77"/>
                  <a:gd name="T2" fmla="*/ 1 w 29"/>
                  <a:gd name="T3" fmla="*/ 0 h 77"/>
                  <a:gd name="T4" fmla="*/ 1 w 29"/>
                  <a:gd name="T5" fmla="*/ 1 h 77"/>
                  <a:gd name="T6" fmla="*/ 1 w 29"/>
                  <a:gd name="T7" fmla="*/ 1 h 77"/>
                  <a:gd name="T8" fmla="*/ 1 w 29"/>
                  <a:gd name="T9" fmla="*/ 1 h 77"/>
                  <a:gd name="T10" fmla="*/ 1 w 29"/>
                  <a:gd name="T11" fmla="*/ 1 h 77"/>
                  <a:gd name="T12" fmla="*/ 0 w 29"/>
                  <a:gd name="T13" fmla="*/ 1 h 77"/>
                  <a:gd name="T14" fmla="*/ 1 w 29"/>
                  <a:gd name="T15" fmla="*/ 1 h 77"/>
                  <a:gd name="T16" fmla="*/ 1 w 29"/>
                  <a:gd name="T17" fmla="*/ 1 h 77"/>
                  <a:gd name="T18" fmla="*/ 1 w 29"/>
                  <a:gd name="T19" fmla="*/ 1 h 77"/>
                  <a:gd name="T20" fmla="*/ 1 w 29"/>
                  <a:gd name="T21" fmla="*/ 1 h 77"/>
                  <a:gd name="T22" fmla="*/ 1 w 29"/>
                  <a:gd name="T23" fmla="*/ 1 h 77"/>
                  <a:gd name="T24" fmla="*/ 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 w 207"/>
                    <a:gd name="T1" fmla="*/ 1 h 564"/>
                    <a:gd name="T2" fmla="*/ 1 w 207"/>
                    <a:gd name="T3" fmla="*/ 1 h 564"/>
                    <a:gd name="T4" fmla="*/ 1 w 207"/>
                    <a:gd name="T5" fmla="*/ 1 h 564"/>
                    <a:gd name="T6" fmla="*/ 0 w 207"/>
                    <a:gd name="T7" fmla="*/ 1 h 564"/>
                    <a:gd name="T8" fmla="*/ 0 w 207"/>
                    <a:gd name="T9" fmla="*/ 1 h 564"/>
                    <a:gd name="T10" fmla="*/ 1 w 207"/>
                    <a:gd name="T11" fmla="*/ 1 h 564"/>
                    <a:gd name="T12" fmla="*/ 1 w 207"/>
                    <a:gd name="T13" fmla="*/ 1 h 564"/>
                    <a:gd name="T14" fmla="*/ 1 w 207"/>
                    <a:gd name="T15" fmla="*/ 1 h 564"/>
                    <a:gd name="T16" fmla="*/ 1 w 207"/>
                    <a:gd name="T17" fmla="*/ 1 h 564"/>
                    <a:gd name="T18" fmla="*/ 1 w 207"/>
                    <a:gd name="T19" fmla="*/ 1 h 564"/>
                    <a:gd name="T20" fmla="*/ 1 w 207"/>
                    <a:gd name="T21" fmla="*/ 1 h 564"/>
                    <a:gd name="T22" fmla="*/ 1 w 207"/>
                    <a:gd name="T23" fmla="*/ 1 h 564"/>
                    <a:gd name="T24" fmla="*/ 1 w 207"/>
                    <a:gd name="T25" fmla="*/ 2 h 564"/>
                    <a:gd name="T26" fmla="*/ 1 w 207"/>
                    <a:gd name="T27" fmla="*/ 2 h 564"/>
                    <a:gd name="T28" fmla="*/ 1 w 207"/>
                    <a:gd name="T29" fmla="*/ 2 h 564"/>
                    <a:gd name="T30" fmla="*/ 1 w 207"/>
                    <a:gd name="T31" fmla="*/ 2 h 564"/>
                    <a:gd name="T32" fmla="*/ 1 w 207"/>
                    <a:gd name="T33" fmla="*/ 2 h 564"/>
                    <a:gd name="T34" fmla="*/ 1 w 207"/>
                    <a:gd name="T35" fmla="*/ 2 h 564"/>
                    <a:gd name="T36" fmla="*/ 1 w 207"/>
                    <a:gd name="T37" fmla="*/ 2 h 564"/>
                    <a:gd name="T38" fmla="*/ 1 w 207"/>
                    <a:gd name="T39" fmla="*/ 1 h 564"/>
                    <a:gd name="T40" fmla="*/ 1 w 207"/>
                    <a:gd name="T41" fmla="*/ 1 h 564"/>
                    <a:gd name="T42" fmla="*/ 1 w 207"/>
                    <a:gd name="T43" fmla="*/ 1 h 564"/>
                    <a:gd name="T44" fmla="*/ 1 w 207"/>
                    <a:gd name="T45" fmla="*/ 1 h 564"/>
                    <a:gd name="T46" fmla="*/ 1 w 207"/>
                    <a:gd name="T47" fmla="*/ 1 h 564"/>
                    <a:gd name="T48" fmla="*/ 1 w 207"/>
                    <a:gd name="T49" fmla="*/ 1 h 564"/>
                    <a:gd name="T50" fmla="*/ 1 w 207"/>
                    <a:gd name="T51" fmla="*/ 1 h 564"/>
                    <a:gd name="T52" fmla="*/ 1 w 207"/>
                    <a:gd name="T53" fmla="*/ 1 h 564"/>
                    <a:gd name="T54" fmla="*/ 1 w 207"/>
                    <a:gd name="T55" fmla="*/ 1 h 564"/>
                    <a:gd name="T56" fmla="*/ 1 w 207"/>
                    <a:gd name="T57" fmla="*/ 0 h 564"/>
                    <a:gd name="T58" fmla="*/ 1 w 207"/>
                    <a:gd name="T59" fmla="*/ 1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 h 232"/>
                    <a:gd name="T2" fmla="*/ 1 w 47"/>
                    <a:gd name="T3" fmla="*/ 1 h 232"/>
                    <a:gd name="T4" fmla="*/ 1 w 47"/>
                    <a:gd name="T5" fmla="*/ 1 h 232"/>
                    <a:gd name="T6" fmla="*/ 1 w 47"/>
                    <a:gd name="T7" fmla="*/ 1 h 232"/>
                    <a:gd name="T8" fmla="*/ 1 w 47"/>
                    <a:gd name="T9" fmla="*/ 1 h 232"/>
                    <a:gd name="T10" fmla="*/ 1 w 47"/>
                    <a:gd name="T11" fmla="*/ 1 h 232"/>
                    <a:gd name="T12" fmla="*/ 1 w 47"/>
                    <a:gd name="T13" fmla="*/ 1 h 232"/>
                    <a:gd name="T14" fmla="*/ 1 w 47"/>
                    <a:gd name="T15" fmla="*/ 1 h 232"/>
                    <a:gd name="T16" fmla="*/ 1 w 47"/>
                    <a:gd name="T17" fmla="*/ 1 h 232"/>
                    <a:gd name="T18" fmla="*/ 1 w 47"/>
                    <a:gd name="T19" fmla="*/ 1 h 232"/>
                    <a:gd name="T20" fmla="*/ 1 w 47"/>
                    <a:gd name="T21" fmla="*/ 1 h 232"/>
                    <a:gd name="T22" fmla="*/ 1 w 47"/>
                    <a:gd name="T23" fmla="*/ 1 h 232"/>
                    <a:gd name="T24" fmla="*/ 1 w 47"/>
                    <a:gd name="T25" fmla="*/ 1 h 232"/>
                    <a:gd name="T26" fmla="*/ 1 w 47"/>
                    <a:gd name="T27" fmla="*/ 0 h 232"/>
                    <a:gd name="T28" fmla="*/ 0 w 47"/>
                    <a:gd name="T29" fmla="*/ 1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1 w 87"/>
                    <a:gd name="T1" fmla="*/ 1 h 40"/>
                    <a:gd name="T2" fmla="*/ 1 w 87"/>
                    <a:gd name="T3" fmla="*/ 1 h 40"/>
                    <a:gd name="T4" fmla="*/ 1 w 87"/>
                    <a:gd name="T5" fmla="*/ 1 h 40"/>
                    <a:gd name="T6" fmla="*/ 1 w 87"/>
                    <a:gd name="T7" fmla="*/ 1 h 40"/>
                    <a:gd name="T8" fmla="*/ 1 w 87"/>
                    <a:gd name="T9" fmla="*/ 1 h 40"/>
                    <a:gd name="T10" fmla="*/ 1 w 87"/>
                    <a:gd name="T11" fmla="*/ 1 h 40"/>
                    <a:gd name="T12" fmla="*/ 1 w 87"/>
                    <a:gd name="T13" fmla="*/ 1 h 40"/>
                    <a:gd name="T14" fmla="*/ 1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1 w 87"/>
                    <a:gd name="T21" fmla="*/ 1 h 40"/>
                    <a:gd name="T22" fmla="*/ 1 w 87"/>
                    <a:gd name="T23" fmla="*/ 1 h 40"/>
                    <a:gd name="T24" fmla="*/ 1 w 87"/>
                    <a:gd name="T25" fmla="*/ 1 h 40"/>
                    <a:gd name="T26" fmla="*/ 1 w 87"/>
                    <a:gd name="T27" fmla="*/ 1 h 40"/>
                    <a:gd name="T28" fmla="*/ 1 w 87"/>
                    <a:gd name="T29" fmla="*/ 1 h 40"/>
                    <a:gd name="T30" fmla="*/ 1 w 87"/>
                    <a:gd name="T31" fmla="*/ 1 h 40"/>
                    <a:gd name="T32" fmla="*/ 1 w 87"/>
                    <a:gd name="T33" fmla="*/ 1 h 40"/>
                    <a:gd name="T34" fmla="*/ 1 w 87"/>
                    <a:gd name="T35" fmla="*/ 1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1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85 w 109"/>
                <a:gd name="T3" fmla="*/ 1 h 156"/>
                <a:gd name="T4" fmla="*/ 326 w 109"/>
                <a:gd name="T5" fmla="*/ 5 h 156"/>
                <a:gd name="T6" fmla="*/ 649 w 109"/>
                <a:gd name="T7" fmla="*/ 32 h 156"/>
                <a:gd name="T8" fmla="*/ 1028 w 109"/>
                <a:gd name="T9" fmla="*/ 67 h 156"/>
                <a:gd name="T10" fmla="*/ 1374 w 109"/>
                <a:gd name="T11" fmla="*/ 123 h 156"/>
                <a:gd name="T12" fmla="*/ 1691 w 109"/>
                <a:gd name="T13" fmla="*/ 198 h 156"/>
                <a:gd name="T14" fmla="*/ 1888 w 109"/>
                <a:gd name="T15" fmla="*/ 299 h 156"/>
                <a:gd name="T16" fmla="*/ 1934 w 109"/>
                <a:gd name="T17" fmla="*/ 439 h 156"/>
                <a:gd name="T18" fmla="*/ 1842 w 109"/>
                <a:gd name="T19" fmla="*/ 439 h 156"/>
                <a:gd name="T20" fmla="*/ 1751 w 109"/>
                <a:gd name="T21" fmla="*/ 439 h 156"/>
                <a:gd name="T22" fmla="*/ 1645 w 109"/>
                <a:gd name="T23" fmla="*/ 439 h 156"/>
                <a:gd name="T24" fmla="*/ 1521 w 109"/>
                <a:gd name="T25" fmla="*/ 425 h 156"/>
                <a:gd name="T26" fmla="*/ 1433 w 109"/>
                <a:gd name="T27" fmla="*/ 424 h 156"/>
                <a:gd name="T28" fmla="*/ 1319 w 109"/>
                <a:gd name="T29" fmla="*/ 418 h 156"/>
                <a:gd name="T30" fmla="*/ 1163 w 109"/>
                <a:gd name="T31" fmla="*/ 403 h 156"/>
                <a:gd name="T32" fmla="*/ 1028 w 109"/>
                <a:gd name="T33" fmla="*/ 388 h 156"/>
                <a:gd name="T34" fmla="*/ 937 w 109"/>
                <a:gd name="T35" fmla="*/ 351 h 156"/>
                <a:gd name="T36" fmla="*/ 937 w 109"/>
                <a:gd name="T37" fmla="*/ 312 h 156"/>
                <a:gd name="T38" fmla="*/ 986 w 109"/>
                <a:gd name="T39" fmla="*/ 267 h 156"/>
                <a:gd name="T40" fmla="*/ 1034 w 109"/>
                <a:gd name="T41" fmla="*/ 222 h 156"/>
                <a:gd name="T42" fmla="*/ 986 w 109"/>
                <a:gd name="T43" fmla="*/ 173 h 156"/>
                <a:gd name="T44" fmla="*/ 849 w 109"/>
                <a:gd name="T45" fmla="*/ 119 h 156"/>
                <a:gd name="T46" fmla="*/ 555 w 109"/>
                <a:gd name="T47" fmla="*/ 64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119 w 54"/>
                <a:gd name="T5" fmla="*/ 3 h 40"/>
                <a:gd name="T6" fmla="*/ 264 w 54"/>
                <a:gd name="T7" fmla="*/ 26 h 40"/>
                <a:gd name="T8" fmla="*/ 441 w 54"/>
                <a:gd name="T9" fmla="*/ 34 h 40"/>
                <a:gd name="T10" fmla="*/ 590 w 54"/>
                <a:gd name="T11" fmla="*/ 43 h 40"/>
                <a:gd name="T12" fmla="*/ 747 w 54"/>
                <a:gd name="T13" fmla="*/ 49 h 40"/>
                <a:gd name="T14" fmla="*/ 913 w 54"/>
                <a:gd name="T15" fmla="*/ 53 h 40"/>
                <a:gd name="T16" fmla="*/ 1101 w 54"/>
                <a:gd name="T17" fmla="*/ 46 h 40"/>
                <a:gd name="T18" fmla="*/ 1077 w 54"/>
                <a:gd name="T19" fmla="*/ 73 h 40"/>
                <a:gd name="T20" fmla="*/ 1016 w 54"/>
                <a:gd name="T21" fmla="*/ 97 h 40"/>
                <a:gd name="T22" fmla="*/ 901 w 54"/>
                <a:gd name="T23" fmla="*/ 112 h 40"/>
                <a:gd name="T24" fmla="*/ 739 w 54"/>
                <a:gd name="T25" fmla="*/ 118 h 40"/>
                <a:gd name="T26" fmla="*/ 566 w 54"/>
                <a:gd name="T27" fmla="*/ 117 h 40"/>
                <a:gd name="T28" fmla="*/ 379 w 54"/>
                <a:gd name="T29" fmla="*/ 95 h 40"/>
                <a:gd name="T30" fmla="*/ 199 w 54"/>
                <a:gd name="T31" fmla="*/ 61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40 h 237"/>
                <a:gd name="T4" fmla="*/ 216 w 257"/>
                <a:gd name="T5" fmla="*/ 82 h 237"/>
                <a:gd name="T6" fmla="*/ 494 w 257"/>
                <a:gd name="T7" fmla="*/ 125 h 237"/>
                <a:gd name="T8" fmla="*/ 885 w 257"/>
                <a:gd name="T9" fmla="*/ 161 h 237"/>
                <a:gd name="T10" fmla="*/ 1431 w 257"/>
                <a:gd name="T11" fmla="*/ 195 h 237"/>
                <a:gd name="T12" fmla="*/ 2123 w 257"/>
                <a:gd name="T13" fmla="*/ 232 h 237"/>
                <a:gd name="T14" fmla="*/ 3008 w 257"/>
                <a:gd name="T15" fmla="*/ 265 h 237"/>
                <a:gd name="T16" fmla="*/ 4026 w 257"/>
                <a:gd name="T17" fmla="*/ 293 h 237"/>
                <a:gd name="T18" fmla="*/ 5335 w 257"/>
                <a:gd name="T19" fmla="*/ 319 h 237"/>
                <a:gd name="T20" fmla="*/ 6816 w 257"/>
                <a:gd name="T21" fmla="*/ 341 h 237"/>
                <a:gd name="T22" fmla="*/ 8394 w 257"/>
                <a:gd name="T23" fmla="*/ 360 h 237"/>
                <a:gd name="T24" fmla="*/ 10348 w 257"/>
                <a:gd name="T25" fmla="*/ 375 h 237"/>
                <a:gd name="T26" fmla="*/ 12480 w 257"/>
                <a:gd name="T27" fmla="*/ 385 h 237"/>
                <a:gd name="T28" fmla="*/ 14918 w 257"/>
                <a:gd name="T29" fmla="*/ 390 h 237"/>
                <a:gd name="T30" fmla="*/ 17436 w 257"/>
                <a:gd name="T31" fmla="*/ 388 h 237"/>
                <a:gd name="T32" fmla="*/ 20383 w 257"/>
                <a:gd name="T33" fmla="*/ 382 h 237"/>
                <a:gd name="T34" fmla="*/ 17800 w 257"/>
                <a:gd name="T35" fmla="*/ 373 h 237"/>
                <a:gd name="T36" fmla="*/ 15444 w 257"/>
                <a:gd name="T37" fmla="*/ 361 h 237"/>
                <a:gd name="T38" fmla="*/ 13487 w 257"/>
                <a:gd name="T39" fmla="*/ 348 h 237"/>
                <a:gd name="T40" fmla="*/ 11739 w 257"/>
                <a:gd name="T41" fmla="*/ 336 h 237"/>
                <a:gd name="T42" fmla="*/ 10145 w 257"/>
                <a:gd name="T43" fmla="*/ 318 h 237"/>
                <a:gd name="T44" fmla="*/ 8888 w 257"/>
                <a:gd name="T45" fmla="*/ 299 h 237"/>
                <a:gd name="T46" fmla="*/ 7729 w 257"/>
                <a:gd name="T47" fmla="*/ 279 h 237"/>
                <a:gd name="T48" fmla="*/ 6640 w 257"/>
                <a:gd name="T49" fmla="*/ 255 h 237"/>
                <a:gd name="T50" fmla="*/ 5662 w 257"/>
                <a:gd name="T51" fmla="*/ 232 h 237"/>
                <a:gd name="T52" fmla="*/ 4864 w 257"/>
                <a:gd name="T53" fmla="*/ 204 h 237"/>
                <a:gd name="T54" fmla="*/ 4180 w 257"/>
                <a:gd name="T55" fmla="*/ 177 h 237"/>
                <a:gd name="T56" fmla="*/ 3431 w 257"/>
                <a:gd name="T57" fmla="*/ 144 h 237"/>
                <a:gd name="T58" fmla="*/ 2615 w 257"/>
                <a:gd name="T59" fmla="*/ 113 h 237"/>
                <a:gd name="T60" fmla="*/ 1836 w 257"/>
                <a:gd name="T61" fmla="*/ 78 h 237"/>
                <a:gd name="T62" fmla="*/ 928 w 257"/>
                <a:gd name="T63" fmla="*/ 39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6737 w 124"/>
                <a:gd name="T1" fmla="*/ 0 h 110"/>
                <a:gd name="T2" fmla="*/ 10770 w 124"/>
                <a:gd name="T3" fmla="*/ 210 h 110"/>
                <a:gd name="T4" fmla="*/ 10466 w 124"/>
                <a:gd name="T5" fmla="*/ 209 h 110"/>
                <a:gd name="T6" fmla="*/ 9298 w 124"/>
                <a:gd name="T7" fmla="*/ 205 h 110"/>
                <a:gd name="T8" fmla="*/ 7771 w 124"/>
                <a:gd name="T9" fmla="*/ 199 h 110"/>
                <a:gd name="T10" fmla="*/ 5938 w 124"/>
                <a:gd name="T11" fmla="*/ 193 h 110"/>
                <a:gd name="T12" fmla="*/ 3908 w 124"/>
                <a:gd name="T13" fmla="*/ 190 h 110"/>
                <a:gd name="T14" fmla="*/ 2219 w 124"/>
                <a:gd name="T15" fmla="*/ 191 h 110"/>
                <a:gd name="T16" fmla="*/ 789 w 124"/>
                <a:gd name="T17" fmla="*/ 200 h 110"/>
                <a:gd name="T18" fmla="*/ 0 w 124"/>
                <a:gd name="T19" fmla="*/ 214 h 110"/>
                <a:gd name="T20" fmla="*/ 323 w 124"/>
                <a:gd name="T21" fmla="*/ 191 h 110"/>
                <a:gd name="T22" fmla="*/ 710 w 124"/>
                <a:gd name="T23" fmla="*/ 174 h 110"/>
                <a:gd name="T24" fmla="*/ 1432 w 124"/>
                <a:gd name="T25" fmla="*/ 160 h 110"/>
                <a:gd name="T26" fmla="*/ 2219 w 124"/>
                <a:gd name="T27" fmla="*/ 148 h 110"/>
                <a:gd name="T28" fmla="*/ 3147 w 124"/>
                <a:gd name="T29" fmla="*/ 140 h 110"/>
                <a:gd name="T30" fmla="*/ 4063 w 124"/>
                <a:gd name="T31" fmla="*/ 139 h 110"/>
                <a:gd name="T32" fmla="*/ 5095 w 124"/>
                <a:gd name="T33" fmla="*/ 139 h 110"/>
                <a:gd name="T34" fmla="*/ 6263 w 124"/>
                <a:gd name="T35" fmla="*/ 145 h 110"/>
                <a:gd name="T36" fmla="*/ 6346 w 124"/>
                <a:gd name="T37" fmla="*/ 139 h 110"/>
                <a:gd name="T38" fmla="*/ 6093 w 124"/>
                <a:gd name="T39" fmla="*/ 111 h 110"/>
                <a:gd name="T40" fmla="*/ 5813 w 124"/>
                <a:gd name="T41" fmla="*/ 74 h 110"/>
                <a:gd name="T42" fmla="*/ 5708 w 124"/>
                <a:gd name="T43" fmla="*/ 58 h 110"/>
                <a:gd name="T44" fmla="*/ 5472 w 124"/>
                <a:gd name="T45" fmla="*/ 58 h 110"/>
                <a:gd name="T46" fmla="*/ 5263 w 124"/>
                <a:gd name="T47" fmla="*/ 55 h 110"/>
                <a:gd name="T48" fmla="*/ 5095 w 124"/>
                <a:gd name="T49" fmla="*/ 49 h 110"/>
                <a:gd name="T50" fmla="*/ 5002 w 124"/>
                <a:gd name="T51" fmla="*/ 43 h 110"/>
                <a:gd name="T52" fmla="*/ 5002 w 124"/>
                <a:gd name="T53" fmla="*/ 35 h 110"/>
                <a:gd name="T54" fmla="*/ 5095 w 124"/>
                <a:gd name="T55" fmla="*/ 29 h 110"/>
                <a:gd name="T56" fmla="*/ 5770 w 124"/>
                <a:gd name="T57" fmla="*/ 8 h 110"/>
                <a:gd name="T58" fmla="*/ 6737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437 w 109"/>
                <a:gd name="T3" fmla="*/ 1 h 156"/>
                <a:gd name="T4" fmla="*/ 1556 w 109"/>
                <a:gd name="T5" fmla="*/ 5 h 156"/>
                <a:gd name="T6" fmla="*/ 3256 w 109"/>
                <a:gd name="T7" fmla="*/ 12 h 156"/>
                <a:gd name="T8" fmla="*/ 5145 w 109"/>
                <a:gd name="T9" fmla="*/ 39 h 156"/>
                <a:gd name="T10" fmla="*/ 6939 w 109"/>
                <a:gd name="T11" fmla="*/ 59 h 156"/>
                <a:gd name="T12" fmla="*/ 8513 w 109"/>
                <a:gd name="T13" fmla="*/ 102 h 156"/>
                <a:gd name="T14" fmla="*/ 9473 w 109"/>
                <a:gd name="T15" fmla="*/ 158 h 156"/>
                <a:gd name="T16" fmla="*/ 9662 w 109"/>
                <a:gd name="T17" fmla="*/ 228 h 156"/>
                <a:gd name="T18" fmla="*/ 9358 w 109"/>
                <a:gd name="T19" fmla="*/ 228 h 156"/>
                <a:gd name="T20" fmla="*/ 8843 w 109"/>
                <a:gd name="T21" fmla="*/ 228 h 156"/>
                <a:gd name="T22" fmla="*/ 8244 w 109"/>
                <a:gd name="T23" fmla="*/ 228 h 156"/>
                <a:gd name="T24" fmla="*/ 7702 w 109"/>
                <a:gd name="T25" fmla="*/ 224 h 156"/>
                <a:gd name="T26" fmla="*/ 7164 w 109"/>
                <a:gd name="T27" fmla="*/ 223 h 156"/>
                <a:gd name="T28" fmla="*/ 6564 w 109"/>
                <a:gd name="T29" fmla="*/ 218 h 156"/>
                <a:gd name="T30" fmla="*/ 5845 w 109"/>
                <a:gd name="T31" fmla="*/ 212 h 156"/>
                <a:gd name="T32" fmla="*/ 5145 w 109"/>
                <a:gd name="T33" fmla="*/ 204 h 156"/>
                <a:gd name="T34" fmla="*/ 4680 w 109"/>
                <a:gd name="T35" fmla="*/ 183 h 156"/>
                <a:gd name="T36" fmla="*/ 4680 w 109"/>
                <a:gd name="T37" fmla="*/ 162 h 156"/>
                <a:gd name="T38" fmla="*/ 5002 w 109"/>
                <a:gd name="T39" fmla="*/ 141 h 156"/>
                <a:gd name="T40" fmla="*/ 5299 w 109"/>
                <a:gd name="T41" fmla="*/ 116 h 156"/>
                <a:gd name="T42" fmla="*/ 5002 w 109"/>
                <a:gd name="T43" fmla="*/ 92 h 156"/>
                <a:gd name="T44" fmla="*/ 4290 w 109"/>
                <a:gd name="T45" fmla="*/ 58 h 156"/>
                <a:gd name="T46" fmla="*/ 2792 w 109"/>
                <a:gd name="T47" fmla="*/ 38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2779 w 46"/>
                <a:gd name="T1" fmla="*/ 0 h 94"/>
                <a:gd name="T2" fmla="*/ 1762 w 46"/>
                <a:gd name="T3" fmla="*/ 59 h 94"/>
                <a:gd name="T4" fmla="*/ 1307 w 46"/>
                <a:gd name="T5" fmla="*/ 98 h 94"/>
                <a:gd name="T6" fmla="*/ 970 w 46"/>
                <a:gd name="T7" fmla="*/ 128 h 94"/>
                <a:gd name="T8" fmla="*/ 0 w 46"/>
                <a:gd name="T9" fmla="*/ 149 h 94"/>
                <a:gd name="T10" fmla="*/ 1065 w 46"/>
                <a:gd name="T11" fmla="*/ 140 h 94"/>
                <a:gd name="T12" fmla="*/ 2062 w 46"/>
                <a:gd name="T13" fmla="*/ 130 h 94"/>
                <a:gd name="T14" fmla="*/ 2793 w 46"/>
                <a:gd name="T15" fmla="*/ 109 h 94"/>
                <a:gd name="T16" fmla="*/ 3514 w 46"/>
                <a:gd name="T17" fmla="*/ 91 h 94"/>
                <a:gd name="T18" fmla="*/ 4000 w 46"/>
                <a:gd name="T19" fmla="*/ 71 h 94"/>
                <a:gd name="T20" fmla="*/ 4049 w 46"/>
                <a:gd name="T21" fmla="*/ 45 h 94"/>
                <a:gd name="T22" fmla="*/ 3746 w 46"/>
                <a:gd name="T23" fmla="*/ 15 h 94"/>
                <a:gd name="T24" fmla="*/ 2779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476 w 54"/>
                <a:gd name="T5" fmla="*/ 3 h 40"/>
                <a:gd name="T6" fmla="*/ 965 w 54"/>
                <a:gd name="T7" fmla="*/ 8 h 40"/>
                <a:gd name="T8" fmla="*/ 1552 w 54"/>
                <a:gd name="T9" fmla="*/ 12 h 40"/>
                <a:gd name="T10" fmla="*/ 2188 w 54"/>
                <a:gd name="T11" fmla="*/ 15 h 40"/>
                <a:gd name="T12" fmla="*/ 2871 w 54"/>
                <a:gd name="T13" fmla="*/ 17 h 40"/>
                <a:gd name="T14" fmla="*/ 3412 w 54"/>
                <a:gd name="T15" fmla="*/ 18 h 40"/>
                <a:gd name="T16" fmla="*/ 4047 w 54"/>
                <a:gd name="T17" fmla="*/ 16 h 40"/>
                <a:gd name="T18" fmla="*/ 3995 w 54"/>
                <a:gd name="T19" fmla="*/ 40 h 40"/>
                <a:gd name="T20" fmla="*/ 3771 w 54"/>
                <a:gd name="T21" fmla="*/ 48 h 40"/>
                <a:gd name="T22" fmla="*/ 3321 w 54"/>
                <a:gd name="T23" fmla="*/ 53 h 40"/>
                <a:gd name="T24" fmla="*/ 2759 w 54"/>
                <a:gd name="T25" fmla="*/ 55 h 40"/>
                <a:gd name="T26" fmla="*/ 2069 w 54"/>
                <a:gd name="T27" fmla="*/ 54 h 40"/>
                <a:gd name="T28" fmla="*/ 1401 w 54"/>
                <a:gd name="T29" fmla="*/ 47 h 40"/>
                <a:gd name="T30" fmla="*/ 724 w 54"/>
                <a:gd name="T31" fmla="*/ 35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449 w 596"/>
                <a:gd name="T1" fmla="*/ 575 h 666"/>
                <a:gd name="T2" fmla="*/ 537 w 596"/>
                <a:gd name="T3" fmla="*/ 533 h 666"/>
                <a:gd name="T4" fmla="*/ 0 w 596"/>
                <a:gd name="T5" fmla="*/ 450 h 666"/>
                <a:gd name="T6" fmla="*/ 324 w 596"/>
                <a:gd name="T7" fmla="*/ 347 h 666"/>
                <a:gd name="T8" fmla="*/ 2257 w 596"/>
                <a:gd name="T9" fmla="*/ 236 h 666"/>
                <a:gd name="T10" fmla="*/ 6133 w 596"/>
                <a:gd name="T11" fmla="*/ 133 h 666"/>
                <a:gd name="T12" fmla="*/ 12675 w 596"/>
                <a:gd name="T13" fmla="*/ 46 h 666"/>
                <a:gd name="T14" fmla="*/ 21995 w 596"/>
                <a:gd name="T15" fmla="*/ 2 h 666"/>
                <a:gd name="T16" fmla="*/ 33918 w 596"/>
                <a:gd name="T17" fmla="*/ 9 h 666"/>
                <a:gd name="T18" fmla="*/ 43149 w 596"/>
                <a:gd name="T19" fmla="*/ 105 h 666"/>
                <a:gd name="T20" fmla="*/ 49389 w 596"/>
                <a:gd name="T21" fmla="*/ 256 h 666"/>
                <a:gd name="T22" fmla="*/ 52665 w 596"/>
                <a:gd name="T23" fmla="*/ 445 h 666"/>
                <a:gd name="T24" fmla="*/ 53071 w 596"/>
                <a:gd name="T25" fmla="*/ 639 h 666"/>
                <a:gd name="T26" fmla="*/ 50501 w 596"/>
                <a:gd name="T27" fmla="*/ 818 h 666"/>
                <a:gd name="T28" fmla="*/ 45189 w 596"/>
                <a:gd name="T29" fmla="*/ 958 h 666"/>
                <a:gd name="T30" fmla="*/ 37177 w 596"/>
                <a:gd name="T31" fmla="*/ 1034 h 666"/>
                <a:gd name="T32" fmla="*/ 34691 w 596"/>
                <a:gd name="T33" fmla="*/ 1027 h 666"/>
                <a:gd name="T34" fmla="*/ 39341 w 596"/>
                <a:gd name="T35" fmla="*/ 963 h 666"/>
                <a:gd name="T36" fmla="*/ 42957 w 596"/>
                <a:gd name="T37" fmla="*/ 847 h 666"/>
                <a:gd name="T38" fmla="*/ 45445 w 596"/>
                <a:gd name="T39" fmla="*/ 707 h 666"/>
                <a:gd name="T40" fmla="*/ 46328 w 596"/>
                <a:gd name="T41" fmla="*/ 554 h 666"/>
                <a:gd name="T42" fmla="*/ 45794 w 596"/>
                <a:gd name="T43" fmla="*/ 402 h 666"/>
                <a:gd name="T44" fmla="*/ 43206 w 596"/>
                <a:gd name="T45" fmla="*/ 271 h 666"/>
                <a:gd name="T46" fmla="*/ 38597 w 596"/>
                <a:gd name="T47" fmla="*/ 175 h 666"/>
                <a:gd name="T48" fmla="*/ 30422 w 596"/>
                <a:gd name="T49" fmla="*/ 115 h 666"/>
                <a:gd name="T50" fmla="*/ 21941 w 596"/>
                <a:gd name="T51" fmla="*/ 94 h 666"/>
                <a:gd name="T52" fmla="*/ 15527 w 596"/>
                <a:gd name="T53" fmla="*/ 109 h 666"/>
                <a:gd name="T54" fmla="*/ 10805 w 596"/>
                <a:gd name="T55" fmla="*/ 156 h 666"/>
                <a:gd name="T56" fmla="*/ 7476 w 596"/>
                <a:gd name="T57" fmla="*/ 232 h 666"/>
                <a:gd name="T58" fmla="*/ 5088 w 596"/>
                <a:gd name="T59" fmla="*/ 321 h 666"/>
                <a:gd name="T60" fmla="*/ 3557 w 596"/>
                <a:gd name="T61" fmla="*/ 423 h 666"/>
                <a:gd name="T62" fmla="*/ 2498 w 596"/>
                <a:gd name="T63" fmla="*/ 526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05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title style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 smtClean="0"/>
              <a:t>Click to edit Master text styles</a:t>
            </a:r>
          </a:p>
          <a:p>
            <a:pPr lvl="1"/>
            <a:r>
              <a:rPr lang="en-US" altLang="tr-TR" smtClean="0"/>
              <a:t>Second level</a:t>
            </a:r>
          </a:p>
          <a:p>
            <a:pPr lvl="2"/>
            <a:r>
              <a:rPr lang="en-US" altLang="tr-TR" smtClean="0"/>
              <a:t>Third level</a:t>
            </a:r>
          </a:p>
          <a:p>
            <a:pPr lvl="3"/>
            <a:r>
              <a:rPr lang="en-US" altLang="tr-TR" smtClean="0"/>
              <a:t>Fourth level</a:t>
            </a:r>
          </a:p>
          <a:p>
            <a:pPr lvl="4"/>
            <a:r>
              <a:rPr lang="en-US" altLang="tr-TR" smtClean="0"/>
              <a:t>Fifth level</a:t>
            </a:r>
          </a:p>
        </p:txBody>
      </p:sp>
      <p:sp>
        <p:nvSpPr>
          <p:cNvPr id="143407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143408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143409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9D7409A-482D-4725-B7BA-CDC76D6989F4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23528" y="1556792"/>
            <a:ext cx="8496944" cy="1205136"/>
          </a:xfrm>
        </p:spPr>
        <p:txBody>
          <a:bodyPr/>
          <a:lstStyle/>
          <a:p>
            <a:pPr>
              <a:defRPr/>
            </a:pP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determination</a:t>
            </a:r>
            <a:r>
              <a:rPr lang="tr-TR" sz="3200" dirty="0"/>
              <a:t> of </a:t>
            </a:r>
            <a:r>
              <a:rPr lang="tr-TR" sz="3200" dirty="0" err="1"/>
              <a:t>fasting</a:t>
            </a:r>
            <a:r>
              <a:rPr lang="tr-TR" sz="3200" dirty="0"/>
              <a:t> </a:t>
            </a:r>
            <a:r>
              <a:rPr lang="tr-TR" sz="3200" dirty="0" err="1"/>
              <a:t>blood</a:t>
            </a:r>
            <a:r>
              <a:rPr lang="tr-TR" sz="3200" dirty="0"/>
              <a:t> </a:t>
            </a:r>
            <a:r>
              <a:rPr lang="tr-TR" sz="3200" dirty="0" err="1"/>
              <a:t>sugar</a:t>
            </a:r>
            <a:r>
              <a:rPr lang="tr-TR" sz="3200" dirty="0"/>
              <a:t> </a:t>
            </a:r>
            <a:r>
              <a:rPr lang="tr-TR" sz="3200" dirty="0" err="1"/>
              <a:t>and</a:t>
            </a:r>
            <a:r>
              <a:rPr lang="tr-TR" sz="3200" dirty="0"/>
              <a:t> </a:t>
            </a:r>
            <a:r>
              <a:rPr lang="tr-TR" sz="3200" dirty="0" err="1"/>
              <a:t>calcium</a:t>
            </a:r>
            <a:r>
              <a:rPr lang="tr-TR" sz="3200" dirty="0"/>
              <a:t> in serum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tr-TR" altLang="tr-TR" b="1" dirty="0" smtClean="0">
                <a:solidFill>
                  <a:schemeClr val="tx2"/>
                </a:solidFill>
              </a:rPr>
              <a:t>    EXPERIMENTS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tr-TR" altLang="tr-TR" sz="2400" dirty="0" err="1" smtClean="0"/>
              <a:t>Fasting</a:t>
            </a:r>
            <a:r>
              <a:rPr lang="tr-TR" altLang="tr-TR" sz="2400" dirty="0" smtClean="0"/>
              <a:t> Blood </a:t>
            </a:r>
            <a:r>
              <a:rPr lang="tr-TR" altLang="tr-TR" sz="2400" dirty="0" err="1" smtClean="0"/>
              <a:t>Glucose</a:t>
            </a:r>
            <a:r>
              <a:rPr lang="tr-TR" altLang="tr-TR" sz="2400" dirty="0" smtClean="0"/>
              <a:t> in serum </a:t>
            </a:r>
          </a:p>
          <a:p>
            <a:pPr eaLnBrk="1" hangingPunct="1"/>
            <a:r>
              <a:rPr lang="tr-TR" altLang="tr-TR" sz="2400" dirty="0" err="1" smtClean="0"/>
              <a:t>Determination</a:t>
            </a:r>
            <a:r>
              <a:rPr lang="tr-TR" altLang="tr-TR" sz="2400" dirty="0" smtClean="0"/>
              <a:t> of </a:t>
            </a:r>
            <a:r>
              <a:rPr lang="tr-TR" altLang="tr-TR" sz="2400" dirty="0" err="1" smtClean="0"/>
              <a:t>calcium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levels</a:t>
            </a:r>
            <a:r>
              <a:rPr lang="tr-TR" altLang="tr-TR" sz="2400" dirty="0" smtClean="0"/>
              <a:t> in serum</a:t>
            </a:r>
            <a:r>
              <a:rPr lang="tr-TR" altLang="tr-TR" dirty="0" smtClean="0"/>
              <a:t>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200" dirty="0" smtClean="0">
                <a:latin typeface="Arial" panose="020B0604020202020204" pitchFamily="34" charset="0"/>
              </a:rPr>
              <a:t/>
            </a:r>
            <a:br>
              <a:rPr lang="tr-TR" altLang="tr-TR" sz="3200" dirty="0" smtClean="0">
                <a:latin typeface="Arial" panose="020B0604020202020204" pitchFamily="34" charset="0"/>
              </a:rPr>
            </a:br>
            <a:r>
              <a:rPr lang="tr-TR" altLang="tr-TR" sz="3200" dirty="0" err="1" smtClean="0">
                <a:latin typeface="Arial" panose="020B0604020202020204" pitchFamily="34" charset="0"/>
              </a:rPr>
              <a:t>Fasting</a:t>
            </a:r>
            <a:r>
              <a:rPr lang="tr-TR" altLang="tr-TR" sz="3200" dirty="0" smtClean="0">
                <a:latin typeface="Arial" panose="020B0604020202020204" pitchFamily="34" charset="0"/>
              </a:rPr>
              <a:t> Blood </a:t>
            </a:r>
            <a:r>
              <a:rPr lang="tr-TR" altLang="tr-TR" sz="3200" dirty="0" err="1" smtClean="0">
                <a:latin typeface="Arial" panose="020B0604020202020204" pitchFamily="34" charset="0"/>
              </a:rPr>
              <a:t>Glucose</a:t>
            </a:r>
            <a:endParaRPr lang="tr-TR" altLang="tr-TR" sz="3200" dirty="0" smtClean="0">
              <a:latin typeface="Arial" panose="020B0604020202020204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229600" cy="4530725"/>
          </a:xfrm>
        </p:spPr>
        <p:txBody>
          <a:bodyPr/>
          <a:lstStyle/>
          <a:p>
            <a:pPr eaLnBrk="1" hangingPunct="1"/>
            <a:r>
              <a:rPr lang="tr-TR" altLang="tr-TR" sz="2400" dirty="0" smtClean="0">
                <a:solidFill>
                  <a:schemeClr val="hlink"/>
                </a:solidFill>
              </a:rPr>
              <a:t>Normal </a:t>
            </a:r>
            <a:r>
              <a:rPr lang="tr-TR" altLang="tr-TR" sz="2400" dirty="0" err="1" smtClean="0">
                <a:solidFill>
                  <a:schemeClr val="hlink"/>
                </a:solidFill>
              </a:rPr>
              <a:t>ranges</a:t>
            </a:r>
            <a:r>
              <a:rPr lang="tr-TR" altLang="tr-TR" sz="2400" dirty="0" smtClean="0">
                <a:solidFill>
                  <a:schemeClr val="hlink"/>
                </a:solidFill>
              </a:rPr>
              <a:t>:</a:t>
            </a:r>
            <a:r>
              <a:rPr lang="tr-TR" altLang="tr-TR" sz="2400" dirty="0" smtClean="0"/>
              <a:t> 70-110 mg/dl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dirty="0" smtClean="0"/>
          </a:p>
          <a:p>
            <a:pPr eaLnBrk="1" hangingPunct="1"/>
            <a:r>
              <a:rPr lang="tr-TR" altLang="tr-TR" sz="2400" dirty="0" err="1" smtClean="0">
                <a:solidFill>
                  <a:schemeClr val="hlink"/>
                </a:solidFill>
              </a:rPr>
              <a:t>Hyperglycemia:</a:t>
            </a:r>
            <a:r>
              <a:rPr lang="tr-TR" altLang="tr-TR" sz="2400" dirty="0" err="1" smtClean="0"/>
              <a:t>Blood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glucose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above</a:t>
            </a:r>
            <a:r>
              <a:rPr lang="tr-TR" altLang="tr-TR" sz="2400" dirty="0" smtClean="0"/>
              <a:t> normal </a:t>
            </a:r>
            <a:r>
              <a:rPr lang="tr-TR" altLang="tr-TR" sz="2400" dirty="0" err="1" smtClean="0"/>
              <a:t>limits</a:t>
            </a:r>
            <a:endParaRPr lang="tr-TR" altLang="tr-TR" sz="2400" dirty="0" smtClean="0"/>
          </a:p>
          <a:p>
            <a:pPr eaLnBrk="1" hangingPunct="1"/>
            <a:r>
              <a:rPr lang="tr-TR" altLang="tr-TR" sz="2400" dirty="0" err="1" smtClean="0">
                <a:solidFill>
                  <a:schemeClr val="hlink"/>
                </a:solidFill>
              </a:rPr>
              <a:t>Hypoglycemia</a:t>
            </a:r>
            <a:r>
              <a:rPr lang="tr-TR" altLang="tr-TR" sz="2400" dirty="0" smtClean="0">
                <a:solidFill>
                  <a:schemeClr val="hlink"/>
                </a:solidFill>
              </a:rPr>
              <a:t>:</a:t>
            </a:r>
            <a:r>
              <a:rPr lang="tr-TR" altLang="tr-TR" sz="2400" dirty="0" smtClean="0"/>
              <a:t> </a:t>
            </a:r>
            <a:r>
              <a:rPr lang="en-US" altLang="tr-TR" sz="2400" dirty="0" smtClean="0"/>
              <a:t>Blood glucose is below normal limits</a:t>
            </a:r>
            <a:endParaRPr lang="tr-TR" altLang="tr-TR" sz="240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-17145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3600" dirty="0" smtClean="0">
                <a:latin typeface="Arial" panose="020B0604020202020204" pitchFamily="34" charset="0"/>
              </a:rPr>
              <a:t/>
            </a:r>
            <a:br>
              <a:rPr lang="tr-TR" altLang="tr-TR" sz="3600" dirty="0" smtClean="0">
                <a:latin typeface="Arial" panose="020B0604020202020204" pitchFamily="34" charset="0"/>
              </a:rPr>
            </a:br>
            <a:r>
              <a:rPr lang="tr-TR" altLang="tr-TR" sz="2800" dirty="0" err="1" smtClean="0">
                <a:latin typeface="Arial" panose="020B0604020202020204" pitchFamily="34" charset="0"/>
              </a:rPr>
              <a:t>Diabetes</a:t>
            </a:r>
            <a:r>
              <a:rPr lang="tr-TR" altLang="tr-TR" sz="2800" dirty="0" smtClean="0">
                <a:latin typeface="Arial" panose="020B0604020202020204" pitchFamily="34" charset="0"/>
              </a:rPr>
              <a:t> </a:t>
            </a:r>
            <a:r>
              <a:rPr lang="tr-TR" altLang="tr-TR" sz="2800" dirty="0" err="1" smtClean="0">
                <a:latin typeface="Arial" panose="020B0604020202020204" pitchFamily="34" charset="0"/>
              </a:rPr>
              <a:t>Mellitus</a:t>
            </a:r>
            <a:endParaRPr lang="tr-TR" altLang="tr-TR" sz="2800" dirty="0" smtClean="0">
              <a:latin typeface="Arial" panose="020B0604020202020204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888" y="188640"/>
            <a:ext cx="8172450" cy="6481812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endParaRPr lang="tr-TR" altLang="tr-TR" sz="2800" dirty="0" smtClean="0"/>
          </a:p>
          <a:p>
            <a:pPr marL="0" indent="0" eaLnBrk="1" hangingPunct="1">
              <a:buFontTx/>
              <a:buNone/>
              <a:defRPr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>It consists of various syndromes characterized by increased blood glucose levels due to insulin deficiency.</a:t>
            </a:r>
            <a:endParaRPr lang="tr-TR" altLang="tr-TR" sz="2800" dirty="0" smtClean="0"/>
          </a:p>
          <a:p>
            <a:pPr marL="0" indent="0" eaLnBrk="1" hangingPunct="1">
              <a:buFontTx/>
              <a:buNone/>
              <a:defRPr/>
            </a:pPr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 err="1"/>
              <a:t>Diabetes</a:t>
            </a:r>
            <a:r>
              <a:rPr lang="tr-TR" sz="2800" dirty="0"/>
              <a:t> </a:t>
            </a:r>
            <a:r>
              <a:rPr lang="tr-TR" sz="2800" dirty="0" err="1"/>
              <a:t>Mellitus</a:t>
            </a:r>
            <a:r>
              <a:rPr lang="tr-TR" sz="2800" dirty="0"/>
              <a:t> has </a:t>
            </a:r>
            <a:r>
              <a:rPr lang="tr-TR" sz="2800" dirty="0" err="1"/>
              <a:t>two</a:t>
            </a:r>
            <a:r>
              <a:rPr lang="tr-TR" sz="2800" dirty="0"/>
              <a:t> </a:t>
            </a:r>
            <a:r>
              <a:rPr lang="tr-TR" sz="2800" dirty="0" err="1"/>
              <a:t>types</a:t>
            </a:r>
            <a:r>
              <a:rPr lang="tr-TR" sz="2800" dirty="0"/>
              <a:t>: </a:t>
            </a:r>
            <a:endParaRPr lang="tr-TR" sz="2800" dirty="0" smtClean="0"/>
          </a:p>
          <a:p>
            <a:pPr marL="609600" indent="-609600" eaLnBrk="1" hangingPunct="1">
              <a:defRPr/>
            </a:pPr>
            <a:r>
              <a:rPr lang="tr-TR" sz="2800" dirty="0" err="1" smtClean="0"/>
              <a:t>Insulin-dependent</a:t>
            </a:r>
            <a:r>
              <a:rPr lang="tr-TR" sz="2800" dirty="0" smtClean="0"/>
              <a:t> </a:t>
            </a:r>
            <a:r>
              <a:rPr lang="tr-TR" sz="2800" dirty="0"/>
              <a:t>(</a:t>
            </a:r>
            <a:r>
              <a:rPr lang="tr-TR" sz="2800" dirty="0" err="1"/>
              <a:t>Type</a:t>
            </a:r>
            <a:r>
              <a:rPr lang="tr-TR" sz="2800" dirty="0"/>
              <a:t> I, </a:t>
            </a:r>
            <a:r>
              <a:rPr lang="tr-TR" sz="2800" dirty="0" err="1" smtClean="0"/>
              <a:t>Primer</a:t>
            </a:r>
            <a:r>
              <a:rPr lang="tr-TR" sz="2800" dirty="0" smtClean="0"/>
              <a:t>)</a:t>
            </a:r>
            <a:endParaRPr lang="en-US" sz="2800" dirty="0" smtClean="0"/>
          </a:p>
          <a:p>
            <a:pPr marL="609600" indent="-609600" eaLnBrk="1" hangingPunct="1">
              <a:defRPr/>
            </a:pPr>
            <a:r>
              <a:rPr lang="tr-TR" sz="2800" dirty="0" err="1" smtClean="0"/>
              <a:t>Insulin</a:t>
            </a:r>
            <a:r>
              <a:rPr lang="tr-TR" sz="2800" dirty="0" smtClean="0"/>
              <a:t> </a:t>
            </a:r>
            <a:r>
              <a:rPr lang="tr-TR" sz="2800" dirty="0" err="1"/>
              <a:t>independent</a:t>
            </a:r>
            <a:r>
              <a:rPr lang="tr-TR" sz="2800" dirty="0"/>
              <a:t> (</a:t>
            </a:r>
            <a:r>
              <a:rPr lang="tr-TR" sz="2800" dirty="0" err="1"/>
              <a:t>Type</a:t>
            </a:r>
            <a:r>
              <a:rPr lang="tr-TR" sz="2800" dirty="0"/>
              <a:t> II)</a:t>
            </a:r>
            <a:endParaRPr lang="tr-TR" altLang="tr-TR" sz="280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04813"/>
            <a:ext cx="8640762" cy="60483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800" dirty="0" smtClean="0">
                <a:solidFill>
                  <a:schemeClr val="hlink"/>
                </a:solidFill>
              </a:rPr>
              <a:t>  </a:t>
            </a:r>
            <a:r>
              <a:rPr lang="tr-TR" altLang="tr-TR" dirty="0" smtClean="0">
                <a:solidFill>
                  <a:schemeClr val="hlink"/>
                </a:solidFill>
              </a:rPr>
              <a:t>Tip-I </a:t>
            </a:r>
            <a:r>
              <a:rPr lang="tr-TR" altLang="tr-TR" dirty="0" err="1" smtClean="0">
                <a:solidFill>
                  <a:schemeClr val="hlink"/>
                </a:solidFill>
              </a:rPr>
              <a:t>Diabetes</a:t>
            </a:r>
            <a:endParaRPr lang="tr-TR" altLang="tr-TR" dirty="0" smtClean="0"/>
          </a:p>
          <a:p>
            <a:pPr eaLnBrk="1" hangingPunct="1"/>
            <a:r>
              <a:rPr lang="en-US" altLang="tr-TR" sz="2800" dirty="0" smtClean="0"/>
              <a:t>It is characterized by the absence of insulin due to the severe destruction or necrosis of β-cells of the pancreas.</a:t>
            </a:r>
            <a:endParaRPr lang="el-GR" altLang="tr-TR" sz="2800" dirty="0" smtClean="0">
              <a:cs typeface="Tahoma" panose="020B060403050404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tr-TR" sz="2800" dirty="0" smtClean="0"/>
              <a:t/>
            </a:r>
            <a:br>
              <a:rPr lang="en-US" altLang="tr-TR" sz="2800" dirty="0" smtClean="0"/>
            </a:br>
            <a:r>
              <a:rPr lang="en-US" altLang="tr-TR" sz="2800" dirty="0" smtClean="0"/>
              <a:t>It is the most common type of</a:t>
            </a:r>
            <a:r>
              <a:rPr lang="tr-TR" altLang="tr-TR" sz="2800" dirty="0" smtClean="0"/>
              <a:t> </a:t>
            </a:r>
            <a:r>
              <a:rPr lang="en-US" altLang="tr-TR" sz="2800" dirty="0" smtClean="0"/>
              <a:t>diabetes with hereditary basis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tr-TR" sz="28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800" dirty="0" smtClean="0">
                <a:solidFill>
                  <a:schemeClr val="hlink"/>
                </a:solidFill>
              </a:rPr>
              <a:t>   Tip</a:t>
            </a:r>
            <a:r>
              <a:rPr lang="tr-TR" altLang="tr-TR" sz="2800" dirty="0">
                <a:solidFill>
                  <a:schemeClr val="hlink"/>
                </a:solidFill>
              </a:rPr>
              <a:t>-II </a:t>
            </a:r>
            <a:r>
              <a:rPr lang="tr-TR" altLang="tr-TR" sz="2800" dirty="0" err="1" smtClean="0">
                <a:solidFill>
                  <a:schemeClr val="hlink"/>
                </a:solidFill>
              </a:rPr>
              <a:t>diabetes</a:t>
            </a:r>
            <a:endParaRPr lang="tr-TR" altLang="tr-TR" sz="2800" dirty="0">
              <a:solidFill>
                <a:schemeClr val="hlink"/>
              </a:solidFill>
            </a:endParaRPr>
          </a:p>
          <a:p>
            <a:pPr eaLnBrk="1" hangingPunct="1"/>
            <a:r>
              <a:rPr lang="en-US" altLang="tr-TR" sz="2800" dirty="0"/>
              <a:t>Insulin release is insufficient or there is insulin resistance in target tissues.</a:t>
            </a:r>
            <a:endParaRPr lang="tr-TR" altLang="tr-TR" sz="28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400" dirty="0" err="1" smtClean="0">
                <a:latin typeface="Arial" panose="020B0604020202020204" pitchFamily="34" charset="0"/>
              </a:rPr>
              <a:t>Calcium</a:t>
            </a:r>
            <a:endParaRPr lang="tr-TR" altLang="tr-TR" sz="3400" dirty="0" smtClean="0">
              <a:latin typeface="Arial" panose="020B0604020202020204" pitchFamily="34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229600" cy="44624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>
              <a:solidFill>
                <a:schemeClr val="hlink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-</a:t>
            </a:r>
            <a:r>
              <a:rPr lang="en-US" altLang="tr-TR" sz="2400" smtClean="0"/>
              <a:t>It is the mineral with the greatest amount in the body</a:t>
            </a:r>
            <a:endParaRPr lang="tr-TR" altLang="tr-TR" sz="2400" smtClean="0"/>
          </a:p>
          <a:p>
            <a:pPr eaLnBrk="1" hangingPunct="1">
              <a:buFontTx/>
              <a:buChar char="-"/>
            </a:pPr>
            <a:r>
              <a:rPr lang="en-US" altLang="tr-TR" sz="2400" smtClean="0"/>
              <a:t>99% is found in bones.</a:t>
            </a:r>
            <a:endParaRPr lang="tr-TR" altLang="tr-TR" sz="2400" smtClean="0"/>
          </a:p>
          <a:p>
            <a:pPr eaLnBrk="1" hangingPunct="1">
              <a:buFontTx/>
              <a:buChar char="-"/>
            </a:pPr>
            <a:r>
              <a:rPr lang="tr-TR" altLang="tr-TR" sz="2400" smtClean="0"/>
              <a:t>Ca</a:t>
            </a:r>
            <a:r>
              <a:rPr lang="tr-TR" altLang="tr-TR" sz="2400" baseline="30000" smtClean="0"/>
              <a:t>++</a:t>
            </a:r>
            <a:r>
              <a:rPr lang="tr-TR" altLang="tr-TR" sz="2400" smtClean="0"/>
              <a:t> salts Ca</a:t>
            </a:r>
            <a:r>
              <a:rPr lang="tr-TR" altLang="tr-TR" sz="2400" baseline="-25000" smtClean="0"/>
              <a:t>3</a:t>
            </a:r>
            <a:r>
              <a:rPr lang="tr-TR" altLang="tr-TR" sz="2400" smtClean="0"/>
              <a:t>(PO</a:t>
            </a:r>
            <a:r>
              <a:rPr lang="tr-TR" altLang="tr-TR" sz="2400" baseline="-25000" smtClean="0"/>
              <a:t>4</a:t>
            </a:r>
            <a:r>
              <a:rPr lang="tr-TR" altLang="tr-TR" sz="2400" smtClean="0"/>
              <a:t>)</a:t>
            </a:r>
            <a:r>
              <a:rPr lang="tr-TR" altLang="tr-TR" sz="2400" baseline="-25000" smtClean="0"/>
              <a:t>2</a:t>
            </a:r>
            <a:r>
              <a:rPr lang="tr-TR" altLang="tr-TR" sz="2400" smtClean="0"/>
              <a:t>, Ca(OH)</a:t>
            </a:r>
            <a:r>
              <a:rPr lang="tr-TR" altLang="tr-TR" sz="2400" baseline="-25000" smtClean="0"/>
              <a:t>2</a:t>
            </a:r>
          </a:p>
          <a:p>
            <a:pPr eaLnBrk="1" hangingPunct="1">
              <a:buFontTx/>
              <a:buChar char="-"/>
            </a:pPr>
            <a:endParaRPr lang="tr-TR" altLang="tr-TR" sz="24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tr-TR" sz="2400" smtClean="0"/>
              <a:t>Calcium is vital for the organism.</a:t>
            </a:r>
            <a:endParaRPr lang="tr-TR" altLang="tr-TR" sz="2400" smtClean="0"/>
          </a:p>
          <a:p>
            <a:pPr eaLnBrk="1" hangingPunct="1"/>
            <a:endParaRPr lang="tr-TR" altLang="tr-TR" sz="2400" smtClean="0"/>
          </a:p>
          <a:p>
            <a:pPr eaLnBrk="1" hangingPunct="1"/>
            <a:r>
              <a:rPr lang="en-US" altLang="tr-TR" sz="2400" smtClean="0"/>
              <a:t>Blood clotting,</a:t>
            </a:r>
            <a:endParaRPr lang="tr-TR" altLang="tr-TR" sz="2400" smtClean="0"/>
          </a:p>
          <a:p>
            <a:pPr eaLnBrk="1" hangingPunct="1"/>
            <a:r>
              <a:rPr lang="en-US" altLang="tr-TR" sz="2400" smtClean="0"/>
              <a:t>Delivery of nerve impulses</a:t>
            </a:r>
            <a:endParaRPr lang="tr-TR" altLang="tr-TR" sz="2400" smtClean="0"/>
          </a:p>
          <a:p>
            <a:pPr eaLnBrk="1" hangingPunct="1"/>
            <a:r>
              <a:rPr lang="en-US" altLang="tr-TR" sz="2400" smtClean="0"/>
              <a:t>Muscle contraction, </a:t>
            </a:r>
            <a:endParaRPr lang="tr-TR" altLang="tr-TR" sz="2400" smtClean="0"/>
          </a:p>
          <a:p>
            <a:pPr eaLnBrk="1" hangingPunct="1"/>
            <a:r>
              <a:rPr lang="en-US" altLang="tr-TR" sz="2400" smtClean="0"/>
              <a:t>The strength of bone tissue, </a:t>
            </a:r>
            <a:endParaRPr lang="tr-TR" altLang="tr-TR" sz="2400" smtClean="0"/>
          </a:p>
          <a:p>
            <a:pPr eaLnBrk="1" hangingPunct="1"/>
            <a:r>
              <a:rPr lang="en-US" altLang="tr-TR" sz="2400" smtClean="0"/>
              <a:t>Metabolic functions.</a:t>
            </a:r>
            <a:endParaRPr lang="tr-TR" altLang="tr-TR" sz="240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3200" dirty="0" smtClean="0">
                <a:latin typeface="Arial" panose="020B0604020202020204" pitchFamily="34" charset="0"/>
              </a:rPr>
              <a:t/>
            </a:r>
            <a:br>
              <a:rPr lang="tr-TR" altLang="tr-TR" sz="3200" dirty="0" smtClean="0">
                <a:latin typeface="Arial" panose="020B0604020202020204" pitchFamily="34" charset="0"/>
              </a:rPr>
            </a:br>
            <a:r>
              <a:rPr lang="tr-TR" altLang="tr-TR" sz="3200" dirty="0" err="1" smtClean="0">
                <a:latin typeface="Arial" panose="020B0604020202020204" pitchFamily="34" charset="0"/>
              </a:rPr>
              <a:t>Plasma</a:t>
            </a:r>
            <a:r>
              <a:rPr lang="tr-TR" altLang="tr-TR" sz="3200" dirty="0" smtClean="0">
                <a:latin typeface="Arial" panose="020B0604020202020204" pitchFamily="34" charset="0"/>
              </a:rPr>
              <a:t> </a:t>
            </a:r>
            <a:r>
              <a:rPr lang="tr-TR" altLang="tr-TR" sz="3200" dirty="0" err="1" smtClean="0">
                <a:latin typeface="Arial" panose="020B0604020202020204" pitchFamily="34" charset="0"/>
              </a:rPr>
              <a:t>Calcium</a:t>
            </a:r>
            <a:endParaRPr lang="tr-TR" altLang="tr-TR" sz="3200" dirty="0" smtClean="0">
              <a:latin typeface="Arial" panose="020B0604020202020204" pitchFamily="34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9144000" cy="4114800"/>
          </a:xfrm>
        </p:spPr>
        <p:txBody>
          <a:bodyPr/>
          <a:lstStyle/>
          <a:p>
            <a:pPr eaLnBrk="1" hangingPunct="1"/>
            <a:r>
              <a:rPr lang="tr-TR" altLang="tr-TR" sz="2400" smtClean="0"/>
              <a:t>Normal values: 8,5-10,5 mg/dl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               (2,12-2,62 mmol/L,4,25-5,25 mEq/L)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/>
          </a:p>
          <a:p>
            <a:pPr eaLnBrk="1" hangingPunct="1"/>
            <a:r>
              <a:rPr lang="tr-TR" altLang="tr-TR" sz="2400" smtClean="0"/>
              <a:t>Ca</a:t>
            </a:r>
            <a:r>
              <a:rPr lang="tr-TR" altLang="tr-TR" sz="2400" baseline="30000" smtClean="0"/>
              <a:t>++</a:t>
            </a:r>
            <a:r>
              <a:rPr lang="tr-TR" altLang="tr-TR" sz="2400" smtClean="0"/>
              <a:t>, plasma       -ionized(%50-65)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				    -bound to proteins (%30-45)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				    -complex with organic ions (%5-10)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0"/>
            <a:ext cx="8712967" cy="5976938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tr-TR" altLang="tr-TR" sz="2400" dirty="0" smtClean="0">
                <a:solidFill>
                  <a:srgbClr val="FF0000"/>
                </a:solidFill>
              </a:rPr>
              <a:t/>
            </a:r>
            <a:br>
              <a:rPr lang="tr-TR" altLang="tr-TR" sz="2400" dirty="0" smtClean="0">
                <a:solidFill>
                  <a:srgbClr val="FF0000"/>
                </a:solidFill>
              </a:rPr>
            </a:br>
            <a:r>
              <a:rPr lang="tr-TR" altLang="tr-TR" sz="2400" dirty="0" err="1" smtClean="0">
                <a:solidFill>
                  <a:srgbClr val="FF0000"/>
                </a:solidFill>
              </a:rPr>
              <a:t>Causes</a:t>
            </a:r>
            <a:r>
              <a:rPr lang="tr-TR" altLang="tr-TR" sz="2400" dirty="0" smtClean="0">
                <a:solidFill>
                  <a:srgbClr val="FF0000"/>
                </a:solidFill>
              </a:rPr>
              <a:t> of </a:t>
            </a:r>
            <a:r>
              <a:rPr lang="tr-TR" altLang="tr-TR" sz="2400" dirty="0" err="1" smtClean="0">
                <a:solidFill>
                  <a:srgbClr val="FF0000"/>
                </a:solidFill>
              </a:rPr>
              <a:t>hypercalcemia</a:t>
            </a:r>
            <a:r>
              <a:rPr lang="tr-TR" altLang="tr-TR" sz="2400" dirty="0" smtClean="0">
                <a:solidFill>
                  <a:srgbClr val="FF0000"/>
                </a:solidFill>
              </a:rPr>
              <a:t> </a:t>
            </a:r>
          </a:p>
          <a:p>
            <a:pPr marL="0" indent="0" eaLnBrk="1" hangingPunct="1">
              <a:buFontTx/>
              <a:buNone/>
            </a:pPr>
            <a:r>
              <a:rPr lang="tr-TR" altLang="tr-TR" sz="2400" dirty="0" smtClean="0"/>
              <a:t>- </a:t>
            </a:r>
            <a:r>
              <a:rPr lang="tr-TR" altLang="tr-TR" sz="2400" dirty="0" err="1" smtClean="0"/>
              <a:t>Hiperparatiroidism</a:t>
            </a:r>
            <a:r>
              <a:rPr lang="tr-TR" altLang="tr-TR" sz="2400" dirty="0" smtClean="0"/>
              <a:t> </a:t>
            </a:r>
          </a:p>
          <a:p>
            <a:pPr marL="0" indent="0" eaLnBrk="1" hangingPunct="1">
              <a:buFontTx/>
              <a:buNone/>
            </a:pPr>
            <a:r>
              <a:rPr lang="tr-TR" altLang="tr-TR" sz="2400" dirty="0" smtClean="0"/>
              <a:t>- </a:t>
            </a:r>
            <a:r>
              <a:rPr lang="tr-TR" altLang="tr-TR" sz="2400" dirty="0" err="1" smtClean="0"/>
              <a:t>Excess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amount</a:t>
            </a:r>
            <a:r>
              <a:rPr lang="tr-TR" altLang="tr-TR" sz="2400" dirty="0" smtClean="0"/>
              <a:t> of </a:t>
            </a:r>
            <a:r>
              <a:rPr lang="tr-TR" altLang="tr-TR" sz="2400" dirty="0" err="1" smtClean="0"/>
              <a:t>Dvit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or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Ca</a:t>
            </a:r>
            <a:r>
              <a:rPr lang="tr-TR" altLang="tr-TR" sz="2400" dirty="0" smtClean="0"/>
              <a:t> ++ </a:t>
            </a:r>
          </a:p>
          <a:p>
            <a:pPr marL="0" indent="0" eaLnBrk="1" hangingPunct="1">
              <a:buFontTx/>
              <a:buNone/>
            </a:pPr>
            <a:r>
              <a:rPr lang="tr-TR" altLang="tr-TR" sz="2400" dirty="0" smtClean="0"/>
              <a:t>- High </a:t>
            </a:r>
            <a:r>
              <a:rPr lang="tr-TR" altLang="tr-TR" sz="2400" dirty="0" err="1" smtClean="0"/>
              <a:t>sensitivity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to</a:t>
            </a:r>
            <a:r>
              <a:rPr lang="tr-TR" altLang="tr-TR" sz="2400" dirty="0" smtClean="0"/>
              <a:t> vitamin D</a:t>
            </a:r>
          </a:p>
          <a:p>
            <a:pPr marL="0" indent="0" eaLnBrk="1" hangingPunct="1">
              <a:buFontTx/>
              <a:buNone/>
            </a:pPr>
            <a:r>
              <a:rPr lang="tr-TR" altLang="tr-TR" sz="2400" dirty="0" smtClean="0"/>
              <a:t>- Bone </a:t>
            </a:r>
            <a:r>
              <a:rPr lang="tr-TR" altLang="tr-TR" sz="2400" dirty="0" err="1" smtClean="0"/>
              <a:t>diseases</a:t>
            </a:r>
            <a:endParaRPr lang="tr-TR" altLang="tr-TR" sz="2400" dirty="0" smtClean="0"/>
          </a:p>
          <a:p>
            <a:pPr marL="0" indent="0" eaLnBrk="1" hangingPunct="1">
              <a:buFontTx/>
              <a:buNone/>
            </a:pPr>
            <a:r>
              <a:rPr lang="tr-TR" altLang="tr-TR" sz="2400" dirty="0" smtClean="0"/>
              <a:t>- </a:t>
            </a:r>
            <a:r>
              <a:rPr lang="tr-TR" altLang="tr-TR" sz="2400" dirty="0" err="1" smtClean="0"/>
              <a:t>Neoplastic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diseases</a:t>
            </a:r>
            <a:endParaRPr lang="tr-TR" altLang="tr-TR" sz="2400" dirty="0" smtClean="0"/>
          </a:p>
          <a:p>
            <a:pPr marL="0" indent="0" eaLnBrk="1" hangingPunct="1">
              <a:buNone/>
            </a:pPr>
            <a:r>
              <a:rPr lang="en-US" altLang="tr-TR" sz="2400" dirty="0" smtClean="0"/>
              <a:t>- </a:t>
            </a:r>
            <a:r>
              <a:rPr lang="tr-TR" altLang="tr-TR" sz="2400" dirty="0" smtClean="0"/>
              <a:t>Adrenal </a:t>
            </a:r>
            <a:r>
              <a:rPr lang="tr-TR" altLang="tr-TR" sz="2400" dirty="0" err="1" smtClean="0"/>
              <a:t>insufficiency</a:t>
            </a:r>
            <a:endParaRPr lang="en-US" altLang="tr-TR" sz="2400" dirty="0" smtClean="0"/>
          </a:p>
          <a:p>
            <a:pPr eaLnBrk="1" hangingPunct="1">
              <a:buFontTx/>
              <a:buChar char="-"/>
            </a:pPr>
            <a:endParaRPr lang="tr-TR" altLang="tr-TR" sz="2400" dirty="0" smtClean="0"/>
          </a:p>
          <a:p>
            <a:pPr eaLnBrk="1" hangingPunct="1">
              <a:defRPr/>
            </a:pPr>
            <a:r>
              <a:rPr lang="en-US" sz="2400" dirty="0"/>
              <a:t>The most common causes of </a:t>
            </a:r>
            <a:r>
              <a:rPr lang="en-US" sz="2400" dirty="0" err="1"/>
              <a:t>hypercalcaemia</a:t>
            </a:r>
            <a:r>
              <a:rPr lang="en-US" sz="2400" dirty="0"/>
              <a:t> are hyperparathyroidism and malignant diseases</a:t>
            </a:r>
            <a:endParaRPr lang="tr-TR" altLang="tr-TR" sz="2400" dirty="0"/>
          </a:p>
          <a:p>
            <a:pPr eaLnBrk="1" hangingPunct="1">
              <a:defRPr/>
            </a:pPr>
            <a:r>
              <a:rPr lang="en-US" sz="2400" dirty="0"/>
              <a:t>The most important effect of hypercalcemia is on kidneys:</a:t>
            </a:r>
            <a:endParaRPr lang="tr-TR" sz="2400" dirty="0"/>
          </a:p>
          <a:p>
            <a:pPr marL="0" indent="0" eaLnBrk="1" hangingPunct="1">
              <a:buFontTx/>
              <a:buNone/>
              <a:defRPr/>
            </a:pPr>
            <a:r>
              <a:rPr lang="en-US" sz="2400" dirty="0"/>
              <a:t> - the damage to t</a:t>
            </a:r>
            <a:r>
              <a:rPr lang="tr-TR" sz="2400" dirty="0" err="1"/>
              <a:t>ubules</a:t>
            </a:r>
            <a:endParaRPr lang="tr-TR" sz="2400" dirty="0"/>
          </a:p>
          <a:p>
            <a:pPr marL="0" indent="0" eaLnBrk="1" hangingPunct="1">
              <a:buFontTx/>
              <a:buNone/>
              <a:defRPr/>
            </a:pPr>
            <a:r>
              <a:rPr lang="tr-TR" sz="2400" dirty="0"/>
              <a:t> </a:t>
            </a:r>
            <a:r>
              <a:rPr lang="en-US" sz="2400" dirty="0"/>
              <a:t>-</a:t>
            </a:r>
            <a:r>
              <a:rPr lang="tr-TR" sz="2400" dirty="0"/>
              <a:t> </a:t>
            </a:r>
            <a:r>
              <a:rPr lang="en-US" sz="2400" dirty="0"/>
              <a:t>renal stone formation</a:t>
            </a:r>
            <a:endParaRPr lang="tr-TR" altLang="tr-TR" sz="2400" dirty="0"/>
          </a:p>
          <a:p>
            <a:pPr marL="0" indent="0" eaLnBrk="1" hangingPunct="1">
              <a:buFontTx/>
              <a:buNone/>
            </a:pPr>
            <a:endParaRPr lang="tr-TR" altLang="tr-TR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314450"/>
            <a:ext cx="8229600" cy="554355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tr-TR" sz="2400" dirty="0" smtClean="0">
                <a:solidFill>
                  <a:srgbClr val="FF0000"/>
                </a:solidFill>
              </a:rPr>
              <a:t>   </a:t>
            </a:r>
            <a:r>
              <a:rPr lang="tr-TR" sz="2400" dirty="0" err="1" smtClean="0">
                <a:solidFill>
                  <a:srgbClr val="FF0000"/>
                </a:solidFill>
              </a:rPr>
              <a:t>Causes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>
                <a:solidFill>
                  <a:srgbClr val="FF0000"/>
                </a:solidFill>
              </a:rPr>
              <a:t>of </a:t>
            </a:r>
            <a:r>
              <a:rPr lang="tr-TR" sz="2400" dirty="0" err="1">
                <a:solidFill>
                  <a:srgbClr val="FF0000"/>
                </a:solidFill>
              </a:rPr>
              <a:t>hypocalcemia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endParaRPr lang="tr-TR" sz="2400" dirty="0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  <a:defRPr/>
            </a:pPr>
            <a:endParaRPr lang="tr-TR" sz="2400" dirty="0"/>
          </a:p>
          <a:p>
            <a:pPr eaLnBrk="1" hangingPunct="1">
              <a:buFontTx/>
              <a:buChar char="-"/>
              <a:defRPr/>
            </a:pPr>
            <a:r>
              <a:rPr lang="tr-TR" sz="2400" dirty="0" err="1" smtClean="0"/>
              <a:t>Chronic</a:t>
            </a:r>
            <a:r>
              <a:rPr lang="tr-TR" sz="2400" dirty="0" smtClean="0"/>
              <a:t> </a:t>
            </a:r>
            <a:r>
              <a:rPr lang="tr-TR" sz="2400" dirty="0" err="1"/>
              <a:t>renal</a:t>
            </a:r>
            <a:r>
              <a:rPr lang="tr-TR" sz="2400" dirty="0"/>
              <a:t> </a:t>
            </a:r>
            <a:r>
              <a:rPr lang="tr-TR" sz="2400" dirty="0" err="1"/>
              <a:t>impairment</a:t>
            </a:r>
            <a:r>
              <a:rPr lang="tr-TR" sz="2400" dirty="0"/>
              <a:t> </a:t>
            </a:r>
            <a:endParaRPr lang="tr-TR" sz="2400" dirty="0" smtClean="0"/>
          </a:p>
          <a:p>
            <a:pPr eaLnBrk="1" hangingPunct="1">
              <a:buFontTx/>
              <a:buChar char="-"/>
              <a:defRPr/>
            </a:pPr>
            <a:r>
              <a:rPr lang="tr-TR" sz="2400" dirty="0" err="1" smtClean="0"/>
              <a:t>Inadequate</a:t>
            </a:r>
            <a:r>
              <a:rPr lang="tr-TR" sz="2400" dirty="0" smtClean="0"/>
              <a:t> </a:t>
            </a:r>
            <a:r>
              <a:rPr lang="tr-TR" sz="2400" dirty="0" err="1"/>
              <a:t>intake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absorption</a:t>
            </a:r>
            <a:r>
              <a:rPr lang="tr-TR" sz="2400" dirty="0"/>
              <a:t> of dit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Ca</a:t>
            </a:r>
            <a:r>
              <a:rPr lang="tr-TR" sz="2400" dirty="0"/>
              <a:t> ++ </a:t>
            </a:r>
            <a:endParaRPr lang="tr-TR" sz="2400" dirty="0" smtClean="0"/>
          </a:p>
          <a:p>
            <a:pPr eaLnBrk="1" hangingPunct="1">
              <a:buFontTx/>
              <a:buChar char="-"/>
              <a:defRPr/>
            </a:pPr>
            <a:r>
              <a:rPr lang="tr-TR" sz="2400" dirty="0" err="1" smtClean="0"/>
              <a:t>Hipoparatiroidizm</a:t>
            </a:r>
            <a:r>
              <a:rPr lang="tr-TR" sz="2400" dirty="0" smtClean="0"/>
              <a:t> </a:t>
            </a:r>
          </a:p>
          <a:p>
            <a:pPr eaLnBrk="1" hangingPunct="1">
              <a:buFontTx/>
              <a:buChar char="-"/>
              <a:defRPr/>
            </a:pPr>
            <a:r>
              <a:rPr lang="tr-TR" sz="2400" dirty="0" err="1" smtClean="0"/>
              <a:t>Neonatal</a:t>
            </a:r>
            <a:r>
              <a:rPr lang="tr-TR" sz="2400" dirty="0" smtClean="0"/>
              <a:t> </a:t>
            </a:r>
            <a:r>
              <a:rPr lang="tr-TR" sz="2400" dirty="0" err="1"/>
              <a:t>hypocalcemia</a:t>
            </a:r>
            <a:r>
              <a:rPr lang="tr-TR" sz="2400" dirty="0"/>
              <a:t> </a:t>
            </a:r>
            <a:endParaRPr lang="tr-TR" sz="2400" dirty="0" smtClean="0"/>
          </a:p>
          <a:p>
            <a:pPr eaLnBrk="1" hangingPunct="1">
              <a:buFontTx/>
              <a:buChar char="-"/>
              <a:defRPr/>
            </a:pPr>
            <a:r>
              <a:rPr lang="tr-TR" sz="2400" dirty="0" err="1" smtClean="0"/>
              <a:t>Medullary</a:t>
            </a:r>
            <a:r>
              <a:rPr lang="tr-TR" sz="2400" dirty="0" smtClean="0"/>
              <a:t> </a:t>
            </a:r>
            <a:r>
              <a:rPr lang="tr-TR" sz="2400" dirty="0" err="1"/>
              <a:t>carcinoma</a:t>
            </a:r>
            <a:r>
              <a:rPr lang="tr-TR" sz="2400" dirty="0"/>
              <a:t> of </a:t>
            </a:r>
            <a:r>
              <a:rPr lang="tr-TR" sz="2400" dirty="0" err="1"/>
              <a:t>thyroid</a:t>
            </a:r>
            <a:r>
              <a:rPr lang="tr-TR" sz="2400" dirty="0"/>
              <a:t>, </a:t>
            </a:r>
            <a:endParaRPr lang="tr-TR" sz="2400" dirty="0" smtClean="0"/>
          </a:p>
          <a:p>
            <a:pPr eaLnBrk="1" hangingPunct="1">
              <a:buFontTx/>
              <a:buChar char="-"/>
              <a:defRPr/>
            </a:pPr>
            <a:r>
              <a:rPr lang="tr-TR" sz="2400" dirty="0" err="1" smtClean="0"/>
              <a:t>Renal</a:t>
            </a:r>
            <a:r>
              <a:rPr lang="tr-TR" sz="2400" dirty="0" smtClean="0"/>
              <a:t> </a:t>
            </a:r>
            <a:r>
              <a:rPr lang="tr-TR" sz="2400" dirty="0" err="1"/>
              <a:t>tubular</a:t>
            </a:r>
            <a:r>
              <a:rPr lang="tr-TR" sz="2400" dirty="0"/>
              <a:t> </a:t>
            </a:r>
            <a:r>
              <a:rPr lang="tr-TR" sz="2400" dirty="0" err="1"/>
              <a:t>disorders</a:t>
            </a:r>
            <a:r>
              <a:rPr lang="tr-TR" sz="2400" dirty="0" smtClean="0"/>
              <a:t>,</a:t>
            </a:r>
          </a:p>
          <a:p>
            <a:pPr eaLnBrk="1" hangingPunct="1">
              <a:buFontTx/>
              <a:buChar char="-"/>
              <a:defRPr/>
            </a:pPr>
            <a:r>
              <a:rPr lang="tr-TR" sz="2400" dirty="0" err="1" smtClean="0"/>
              <a:t>Magnesium</a:t>
            </a:r>
            <a:r>
              <a:rPr lang="tr-TR" sz="2400" dirty="0" smtClean="0"/>
              <a:t> </a:t>
            </a:r>
            <a:r>
              <a:rPr lang="tr-TR" sz="2400" dirty="0" err="1"/>
              <a:t>deficiency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so</a:t>
            </a:r>
            <a:r>
              <a:rPr lang="tr-TR" sz="2400" dirty="0"/>
              <a:t> on.</a:t>
            </a:r>
            <a:endParaRPr lang="tr-TR" altLang="tr-TR" sz="24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333375"/>
            <a:ext cx="8964613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2800" dirty="0" smtClean="0">
                <a:latin typeface="Arial" panose="020B0604020202020204" pitchFamily="34" charset="0"/>
              </a:rPr>
              <a:t>Blood </a:t>
            </a:r>
            <a:r>
              <a:rPr lang="tr-TR" altLang="tr-TR" sz="2800" dirty="0" err="1" smtClean="0">
                <a:latin typeface="Arial" panose="020B0604020202020204" pitchFamily="34" charset="0"/>
              </a:rPr>
              <a:t>Glucose</a:t>
            </a:r>
            <a:r>
              <a:rPr lang="tr-TR" altLang="tr-TR" sz="2800" dirty="0" smtClean="0">
                <a:latin typeface="Arial" panose="020B0604020202020204" pitchFamily="34" charset="0"/>
              </a:rPr>
              <a:t> </a:t>
            </a:r>
            <a:r>
              <a:rPr lang="tr-TR" altLang="tr-TR" sz="2800" dirty="0" err="1" smtClean="0">
                <a:latin typeface="Arial" panose="020B0604020202020204" pitchFamily="34" charset="0"/>
              </a:rPr>
              <a:t>Determination</a:t>
            </a:r>
            <a:r>
              <a:rPr lang="tr-TR" altLang="tr-TR" sz="2800" dirty="0" smtClean="0">
                <a:latin typeface="Arial" panose="020B0604020202020204" pitchFamily="34" charset="0"/>
              </a:rPr>
              <a:t> (</a:t>
            </a:r>
            <a:r>
              <a:rPr lang="tr-TR" altLang="tr-TR" sz="2800" dirty="0" err="1" smtClean="0">
                <a:latin typeface="Arial" panose="020B0604020202020204" pitchFamily="34" charset="0"/>
              </a:rPr>
              <a:t>Glucose</a:t>
            </a:r>
            <a:r>
              <a:rPr lang="tr-TR" altLang="tr-TR" sz="2800" dirty="0" smtClean="0">
                <a:latin typeface="Arial" panose="020B0604020202020204" pitchFamily="34" charset="0"/>
              </a:rPr>
              <a:t> </a:t>
            </a:r>
            <a:r>
              <a:rPr lang="tr-TR" altLang="tr-TR" sz="2800" dirty="0" err="1" smtClean="0">
                <a:latin typeface="Arial" panose="020B0604020202020204" pitchFamily="34" charset="0"/>
              </a:rPr>
              <a:t>Oxidase</a:t>
            </a:r>
            <a:r>
              <a:rPr lang="tr-TR" altLang="tr-TR" sz="2800" dirty="0" smtClean="0">
                <a:latin typeface="Arial" panose="020B0604020202020204" pitchFamily="34" charset="0"/>
              </a:rPr>
              <a:t> </a:t>
            </a:r>
            <a:r>
              <a:rPr lang="tr-TR" altLang="tr-TR" sz="2800" dirty="0" err="1" smtClean="0">
                <a:latin typeface="Arial" panose="020B0604020202020204" pitchFamily="34" charset="0"/>
              </a:rPr>
              <a:t>Method</a:t>
            </a:r>
            <a:r>
              <a:rPr lang="tr-TR" altLang="tr-TR" sz="2800" dirty="0" smtClean="0">
                <a:latin typeface="Arial" panose="020B0604020202020204" pitchFamily="34" charset="0"/>
              </a:rPr>
              <a:t>)</a:t>
            </a:r>
            <a:r>
              <a:rPr lang="tr-TR" altLang="tr-TR" sz="3300" dirty="0" smtClean="0"/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557338"/>
            <a:ext cx="8964612" cy="45259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D-glucose + H</a:t>
            </a:r>
            <a:r>
              <a:rPr lang="tr-TR" altLang="tr-TR" sz="2400" baseline="-25000" smtClean="0"/>
              <a:t>2</a:t>
            </a:r>
            <a:r>
              <a:rPr lang="tr-TR" altLang="tr-TR" sz="2400" smtClean="0"/>
              <a:t>O + O</a:t>
            </a:r>
            <a:r>
              <a:rPr lang="tr-TR" altLang="tr-TR" sz="2400" baseline="-25000" smtClean="0"/>
              <a:t>2                                      </a:t>
            </a:r>
            <a:r>
              <a:rPr lang="tr-TR" altLang="tr-TR" sz="2400" smtClean="0"/>
              <a:t>D-gluconic acid +        H</a:t>
            </a:r>
            <a:r>
              <a:rPr lang="tr-TR" altLang="tr-TR" sz="2400" baseline="-25000" smtClean="0"/>
              <a:t>2</a:t>
            </a:r>
            <a:r>
              <a:rPr lang="tr-TR" altLang="tr-TR" sz="2400" smtClean="0"/>
              <a:t>O</a:t>
            </a:r>
            <a:r>
              <a:rPr lang="tr-TR" altLang="tr-TR" sz="2400" baseline="-25000" smtClean="0"/>
              <a:t>2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/>
              <a:t>H</a:t>
            </a:r>
            <a:r>
              <a:rPr lang="tr-TR" altLang="tr-TR" sz="2400" baseline="-25000" smtClean="0"/>
              <a:t>2</a:t>
            </a:r>
            <a:r>
              <a:rPr lang="tr-TR" altLang="tr-TR" sz="2400" smtClean="0"/>
              <a:t>O</a:t>
            </a:r>
            <a:r>
              <a:rPr lang="tr-TR" altLang="tr-TR" sz="2400" baseline="-25000" smtClean="0"/>
              <a:t>2      </a:t>
            </a:r>
            <a:r>
              <a:rPr lang="tr-TR" altLang="tr-TR" sz="2400" baseline="30000" smtClean="0"/>
              <a:t>peroxidase</a:t>
            </a:r>
            <a:r>
              <a:rPr lang="tr-TR" altLang="tr-TR" sz="2400" baseline="-25000" smtClean="0"/>
              <a:t> </a:t>
            </a:r>
            <a:r>
              <a:rPr lang="tr-TR" altLang="tr-TR" sz="2400" b="1" baseline="-25000" smtClean="0"/>
              <a:t> </a:t>
            </a:r>
            <a:r>
              <a:rPr lang="tr-TR" altLang="tr-TR" sz="2400" baseline="-25000" smtClean="0"/>
              <a:t>                     </a:t>
            </a:r>
            <a:r>
              <a:rPr lang="tr-TR" altLang="tr-TR" sz="2400" smtClean="0"/>
              <a:t>Kinonimin </a:t>
            </a:r>
            <a:r>
              <a:rPr lang="tr-TR" altLang="tr-TR" sz="2400" smtClean="0">
                <a:solidFill>
                  <a:schemeClr val="hlink"/>
                </a:solidFill>
              </a:rPr>
              <a:t>(pink colour)</a:t>
            </a:r>
            <a:r>
              <a:rPr lang="tr-TR" altLang="tr-TR" sz="2400" smtClean="0"/>
              <a:t>                                 </a:t>
            </a:r>
            <a:endParaRPr lang="tr-TR" altLang="tr-TR" sz="2400" baseline="300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baseline="30000" smtClean="0"/>
              <a:t>              4-aminofenazon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baseline="30000" smtClean="0"/>
          </a:p>
          <a:p>
            <a:pPr eaLnBrk="1" hangingPunct="1"/>
            <a:r>
              <a:rPr lang="en-US" altLang="tr-TR" sz="2400" smtClean="0"/>
              <a:t>The pink color is proportional to the amount of glucose in the sample.</a:t>
            </a:r>
            <a:endParaRPr lang="tr-TR" altLang="tr-TR" sz="2400" smtClean="0"/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4140200" y="1916113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1258888" y="3141663"/>
            <a:ext cx="2449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851275" y="1512888"/>
            <a:ext cx="23034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2000" i="1">
                <a:solidFill>
                  <a:srgbClr val="FF0000"/>
                </a:solidFill>
              </a:rPr>
              <a:t>Glucose Oxidase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60350"/>
            <a:ext cx="8964612" cy="43211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mtClean="0"/>
              <a:t>			</a:t>
            </a:r>
            <a:r>
              <a:rPr lang="tr-TR" altLang="tr-TR" sz="2400" smtClean="0"/>
              <a:t>	</a:t>
            </a:r>
            <a:r>
              <a:rPr lang="tr-TR" altLang="tr-TR" sz="2400" smtClean="0">
                <a:solidFill>
                  <a:srgbClr val="FF0000"/>
                </a:solidFill>
              </a:rPr>
              <a:t>    </a:t>
            </a:r>
            <a:r>
              <a:rPr lang="tr-TR" altLang="tr-TR" sz="2400" u="sng" smtClean="0">
                <a:solidFill>
                  <a:srgbClr val="FF0000"/>
                </a:solidFill>
              </a:rPr>
              <a:t>Blank</a:t>
            </a:r>
            <a:r>
              <a:rPr lang="tr-TR" altLang="tr-TR" sz="2400" smtClean="0">
                <a:solidFill>
                  <a:srgbClr val="FF0000"/>
                </a:solidFill>
              </a:rPr>
              <a:t>       </a:t>
            </a:r>
            <a:r>
              <a:rPr lang="tr-TR" altLang="tr-TR" sz="2400" u="sng" smtClean="0">
                <a:solidFill>
                  <a:srgbClr val="FF0000"/>
                </a:solidFill>
              </a:rPr>
              <a:t> Std</a:t>
            </a:r>
            <a:r>
              <a:rPr lang="tr-TR" altLang="tr-TR" sz="2400" smtClean="0">
                <a:solidFill>
                  <a:srgbClr val="FF0000"/>
                </a:solidFill>
              </a:rPr>
              <a:t>	        </a:t>
            </a:r>
            <a:r>
              <a:rPr lang="tr-TR" altLang="tr-TR" sz="2400" u="sng" smtClean="0">
                <a:solidFill>
                  <a:srgbClr val="FF0000"/>
                </a:solidFill>
              </a:rPr>
              <a:t>Sample</a:t>
            </a:r>
            <a:endParaRPr lang="tr-TR" altLang="tr-TR" sz="2400" smtClean="0">
              <a:solidFill>
                <a:srgbClr val="FF000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>
              <a:solidFill>
                <a:schemeClr val="hlink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rgbClr val="FF0000"/>
                </a:solidFill>
              </a:rPr>
              <a:t>Std glucose sol.     -              </a:t>
            </a:r>
            <a:r>
              <a:rPr lang="tr-TR" altLang="tr-TR" sz="2400" smtClean="0">
                <a:solidFill>
                  <a:srgbClr val="FF66FF"/>
                </a:solidFill>
                <a:cs typeface="Arial" panose="020B0604020202020204" pitchFamily="34" charset="0"/>
              </a:rPr>
              <a:t>200</a:t>
            </a:r>
            <a:r>
              <a:rPr lang="tr-TR" altLang="tr-TR" sz="2400" smtClean="0">
                <a:solidFill>
                  <a:srgbClr val="FF66FF"/>
                </a:solidFill>
              </a:rPr>
              <a:t> </a:t>
            </a:r>
            <a:r>
              <a:rPr lang="en-US" altLang="tr-TR" sz="2400" smtClean="0">
                <a:solidFill>
                  <a:srgbClr val="FF66FF"/>
                </a:solidFill>
                <a:cs typeface="Arial" panose="020B0604020202020204" pitchFamily="34" charset="0"/>
              </a:rPr>
              <a:t>µ</a:t>
            </a:r>
            <a:r>
              <a:rPr lang="tr-TR" altLang="tr-TR" sz="2400" smtClean="0">
                <a:solidFill>
                  <a:srgbClr val="FF66FF"/>
                </a:solidFill>
                <a:cs typeface="Arial" panose="020B0604020202020204" pitchFamily="34" charset="0"/>
              </a:rPr>
              <a:t>l</a:t>
            </a:r>
            <a:r>
              <a:rPr lang="tr-TR" altLang="tr-TR" sz="2400" smtClean="0">
                <a:cs typeface="Arial" panose="020B0604020202020204" pitchFamily="34" charset="0"/>
              </a:rPr>
              <a:t>               </a:t>
            </a:r>
            <a:r>
              <a:rPr lang="tr-TR" altLang="tr-TR" sz="2400" smtClean="0">
                <a:solidFill>
                  <a:srgbClr val="FF0000"/>
                </a:solidFill>
                <a:cs typeface="Arial" panose="020B0604020202020204" pitchFamily="34" charset="0"/>
              </a:rPr>
              <a:t>-</a:t>
            </a:r>
            <a:endParaRPr lang="en-US" altLang="tr-TR" sz="2400" smtClean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rgbClr val="FF0000"/>
                </a:solidFill>
              </a:rPr>
              <a:t>(100 mg/dl)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>
              <a:solidFill>
                <a:schemeClr val="hlink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rgbClr val="FF0000"/>
                </a:solidFill>
              </a:rPr>
              <a:t>Colour Reactive</a:t>
            </a:r>
            <a:r>
              <a:rPr lang="tr-TR" altLang="tr-TR" sz="2400" smtClean="0">
                <a:solidFill>
                  <a:srgbClr val="FF0000"/>
                </a:solidFill>
                <a:cs typeface="Arial" panose="020B0604020202020204" pitchFamily="34" charset="0"/>
              </a:rPr>
              <a:t>       </a:t>
            </a:r>
            <a:r>
              <a:rPr lang="tr-TR" altLang="tr-TR" sz="2400" smtClean="0">
                <a:cs typeface="Arial" panose="020B0604020202020204" pitchFamily="34" charset="0"/>
              </a:rPr>
              <a:t>2000 </a:t>
            </a:r>
            <a:r>
              <a:rPr lang="en-US" altLang="tr-TR" sz="2400" smtClean="0">
                <a:cs typeface="Arial" panose="020B0604020202020204" pitchFamily="34" charset="0"/>
              </a:rPr>
              <a:t>µ</a:t>
            </a:r>
            <a:r>
              <a:rPr lang="tr-TR" altLang="tr-TR" sz="2400" smtClean="0">
                <a:cs typeface="Arial" panose="020B0604020202020204" pitchFamily="34" charset="0"/>
              </a:rPr>
              <a:t>l     2000 </a:t>
            </a:r>
            <a:r>
              <a:rPr lang="en-US" altLang="tr-TR" sz="2400" smtClean="0">
                <a:cs typeface="Arial" panose="020B0604020202020204" pitchFamily="34" charset="0"/>
              </a:rPr>
              <a:t>µ</a:t>
            </a:r>
            <a:r>
              <a:rPr lang="tr-TR" altLang="tr-TR" sz="2400" smtClean="0">
                <a:cs typeface="Arial" panose="020B0604020202020204" pitchFamily="34" charset="0"/>
              </a:rPr>
              <a:t>l         2000 </a:t>
            </a:r>
            <a:r>
              <a:rPr lang="en-US" altLang="tr-TR" sz="2400" smtClean="0">
                <a:cs typeface="Arial" panose="020B0604020202020204" pitchFamily="34" charset="0"/>
              </a:rPr>
              <a:t>µ</a:t>
            </a:r>
            <a:r>
              <a:rPr lang="tr-TR" altLang="tr-TR" sz="2400" smtClean="0">
                <a:cs typeface="Arial" panose="020B0604020202020204" pitchFamily="34" charset="0"/>
              </a:rPr>
              <a:t>l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rgbClr val="FF0000"/>
                </a:solidFill>
                <a:cs typeface="Arial" panose="020B0604020202020204" pitchFamily="34" charset="0"/>
              </a:rPr>
              <a:t>Sample(</a:t>
            </a:r>
            <a:r>
              <a:rPr lang="en-US" altLang="tr-TR" sz="2400" smtClean="0">
                <a:solidFill>
                  <a:srgbClr val="FF0000"/>
                </a:solidFill>
                <a:cs typeface="Arial" panose="020B0604020202020204" pitchFamily="34" charset="0"/>
              </a:rPr>
              <a:t>µ</a:t>
            </a:r>
            <a:r>
              <a:rPr lang="tr-TR" altLang="tr-TR" sz="2400" smtClean="0">
                <a:solidFill>
                  <a:srgbClr val="FF0000"/>
                </a:solidFill>
                <a:cs typeface="Arial" panose="020B0604020202020204" pitchFamily="34" charset="0"/>
              </a:rPr>
              <a:t>l)               </a:t>
            </a:r>
            <a:r>
              <a:rPr lang="tr-TR" altLang="tr-TR" sz="2400" smtClean="0">
                <a:cs typeface="Arial" panose="020B0604020202020204" pitchFamily="34" charset="0"/>
              </a:rPr>
              <a:t>-                  -               </a:t>
            </a:r>
            <a:r>
              <a:rPr lang="tr-TR" altLang="tr-TR" sz="2400" smtClean="0">
                <a:solidFill>
                  <a:srgbClr val="FF66FF"/>
                </a:solidFill>
              </a:rPr>
              <a:t>200 </a:t>
            </a:r>
            <a:r>
              <a:rPr lang="en-US" altLang="tr-TR" sz="2400" smtClean="0">
                <a:solidFill>
                  <a:srgbClr val="FF66FF"/>
                </a:solidFill>
                <a:cs typeface="Arial" panose="020B0604020202020204" pitchFamily="34" charset="0"/>
              </a:rPr>
              <a:t>µ</a:t>
            </a:r>
            <a:r>
              <a:rPr lang="tr-TR" altLang="tr-TR" sz="2400" smtClean="0">
                <a:solidFill>
                  <a:srgbClr val="FF66FF"/>
                </a:solidFill>
                <a:cs typeface="Arial" panose="020B0604020202020204" pitchFamily="34" charset="0"/>
              </a:rPr>
              <a:t>l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rgbClr val="FF0000"/>
                </a:solidFill>
                <a:cs typeface="Arial" panose="020B0604020202020204" pitchFamily="34" charset="0"/>
              </a:rPr>
              <a:t>(serum)</a:t>
            </a:r>
          </a:p>
        </p:txBody>
      </p:sp>
      <p:sp>
        <p:nvSpPr>
          <p:cNvPr id="32771" name="Dikdörtgen 1"/>
          <p:cNvSpPr>
            <a:spLocks noChangeArrowheads="1"/>
          </p:cNvSpPr>
          <p:nvPr/>
        </p:nvSpPr>
        <p:spPr bwMode="auto">
          <a:xfrm>
            <a:off x="377825" y="4868863"/>
            <a:ext cx="85677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 sz="2400"/>
              <a:t>Mix tubes and wait 5 minutes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/>
          </a:p>
          <a:p>
            <a:pPr eaLnBrk="1" hangingPunct="1"/>
            <a:r>
              <a:rPr lang="tr-TR" altLang="tr-TR" sz="2400"/>
              <a:t>Read the absorbance (546 nm)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15888"/>
            <a:ext cx="8510588" cy="1325562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SPECTROPHOTOMETER</a:t>
            </a:r>
            <a:endParaRPr lang="en-US" altLang="tr-TR" sz="40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557338"/>
            <a:ext cx="8540750" cy="30480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tr-TR" altLang="tr-TR" dirty="0" smtClean="0"/>
              <a:t>  </a:t>
            </a:r>
            <a:r>
              <a:rPr lang="en-US" altLang="tr-TR" dirty="0" smtClean="0"/>
              <a:t>It is a device used to detect the amount of light energy absorbed by molecules.</a:t>
            </a:r>
            <a:endParaRPr lang="tr-TR" altLang="tr-TR" dirty="0" smtClean="0"/>
          </a:p>
          <a:p>
            <a:pPr marL="0" indent="0">
              <a:buFontTx/>
              <a:buNone/>
              <a:defRPr/>
            </a:pPr>
            <a:r>
              <a:rPr lang="tr-TR" dirty="0" smtClean="0"/>
              <a:t> </a:t>
            </a:r>
            <a:r>
              <a:rPr lang="tr-TR" dirty="0" err="1" smtClean="0"/>
              <a:t>Spectrophotometer;produce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variety</a:t>
            </a:r>
            <a:r>
              <a:rPr lang="tr-TR" dirty="0"/>
              <a:t> of </a:t>
            </a:r>
            <a:r>
              <a:rPr lang="tr-TR" dirty="0" err="1"/>
              <a:t>wavelengths</a:t>
            </a:r>
            <a:endParaRPr lang="tr-TR" dirty="0"/>
          </a:p>
          <a:p>
            <a:pPr>
              <a:buFontTx/>
              <a:buChar char="-"/>
              <a:defRPr/>
            </a:pP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compounds</a:t>
            </a:r>
            <a:r>
              <a:rPr lang="tr-TR" dirty="0"/>
              <a:t> </a:t>
            </a:r>
            <a:r>
              <a:rPr lang="tr-TR" dirty="0" err="1"/>
              <a:t>absorbs</a:t>
            </a:r>
            <a:r>
              <a:rPr lang="tr-TR" dirty="0"/>
              <a:t> </a:t>
            </a:r>
            <a:r>
              <a:rPr lang="tr-TR" dirty="0" err="1"/>
              <a:t>best</a:t>
            </a:r>
            <a:r>
              <a:rPr lang="tr-TR" dirty="0"/>
              <a:t> at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wavelengths</a:t>
            </a:r>
            <a:r>
              <a:rPr lang="tr-TR" dirty="0"/>
              <a:t>.</a:t>
            </a:r>
          </a:p>
          <a:p>
            <a:pPr>
              <a:buFontTx/>
              <a:buChar char="-"/>
              <a:defRPr/>
            </a:pPr>
            <a:r>
              <a:rPr lang="tr-TR" dirty="0"/>
              <a:t>p-</a:t>
            </a:r>
            <a:r>
              <a:rPr lang="tr-TR" dirty="0" err="1"/>
              <a:t>nitrophenol</a:t>
            </a:r>
            <a:r>
              <a:rPr lang="tr-TR" dirty="0"/>
              <a:t> 320nm</a:t>
            </a:r>
          </a:p>
          <a:p>
            <a:pPr>
              <a:buFontTx/>
              <a:buChar char="-"/>
              <a:defRPr/>
            </a:pPr>
            <a:r>
              <a:rPr lang="tr-TR" dirty="0"/>
              <a:t>p-</a:t>
            </a:r>
            <a:r>
              <a:rPr lang="tr-TR" dirty="0" err="1"/>
              <a:t>nitrophenolate</a:t>
            </a:r>
            <a:r>
              <a:rPr lang="tr-TR" dirty="0"/>
              <a:t> 400nm</a:t>
            </a:r>
          </a:p>
          <a:p>
            <a:pPr eaLnBrk="1" hangingPunct="1">
              <a:buFontTx/>
              <a:buNone/>
              <a:defRPr/>
            </a:pPr>
            <a:endParaRPr lang="en-US" altLang="tr-TR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765175"/>
            <a:ext cx="8229600" cy="5505450"/>
          </a:xfrm>
        </p:spPr>
        <p:txBody>
          <a:bodyPr/>
          <a:lstStyle/>
          <a:p>
            <a:pPr eaLnBrk="1" hangingPunct="1"/>
            <a:r>
              <a:rPr lang="tr-TR" altLang="tr-TR" sz="2400" smtClean="0">
                <a:solidFill>
                  <a:srgbClr val="002060"/>
                </a:solidFill>
              </a:rPr>
              <a:t>Calculations: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>
              <a:solidFill>
                <a:schemeClr val="accent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rgbClr val="002060"/>
                </a:solidFill>
              </a:rPr>
              <a:t>			          A</a:t>
            </a:r>
            <a:r>
              <a:rPr lang="tr-TR" altLang="tr-TR" sz="2400" baseline="-25000" smtClean="0">
                <a:solidFill>
                  <a:srgbClr val="002060"/>
                </a:solidFill>
              </a:rPr>
              <a:t>Ö</a:t>
            </a:r>
            <a:endParaRPr lang="tr-TR" altLang="tr-TR" sz="2400" smtClean="0">
              <a:solidFill>
                <a:srgbClr val="00206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rgbClr val="002060"/>
                </a:solidFill>
              </a:rPr>
              <a:t>			C</a:t>
            </a:r>
            <a:r>
              <a:rPr lang="tr-TR" altLang="tr-TR" sz="2400" baseline="-25000" smtClean="0">
                <a:solidFill>
                  <a:srgbClr val="002060"/>
                </a:solidFill>
              </a:rPr>
              <a:t>S</a:t>
            </a:r>
            <a:r>
              <a:rPr lang="tr-TR" altLang="tr-TR" sz="2400" smtClean="0">
                <a:solidFill>
                  <a:srgbClr val="002060"/>
                </a:solidFill>
              </a:rPr>
              <a:t> =               x C</a:t>
            </a:r>
            <a:r>
              <a:rPr lang="tr-TR" altLang="tr-TR" sz="2400" baseline="-25000" smtClean="0">
                <a:solidFill>
                  <a:srgbClr val="002060"/>
                </a:solidFill>
              </a:rPr>
              <a:t>std</a:t>
            </a:r>
            <a:endParaRPr lang="tr-TR" altLang="tr-TR" sz="2400" smtClean="0">
              <a:solidFill>
                <a:srgbClr val="00206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rgbClr val="002060"/>
                </a:solidFill>
              </a:rPr>
              <a:t>				  A</a:t>
            </a:r>
            <a:r>
              <a:rPr lang="tr-TR" altLang="tr-TR" sz="2400" baseline="-25000" smtClean="0">
                <a:solidFill>
                  <a:srgbClr val="002060"/>
                </a:solidFill>
              </a:rPr>
              <a:t>std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smtClean="0">
              <a:solidFill>
                <a:srgbClr val="002060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rgbClr val="002060"/>
                </a:solidFill>
              </a:rPr>
              <a:t>C</a:t>
            </a:r>
            <a:r>
              <a:rPr lang="tr-TR" altLang="tr-TR" sz="2400" baseline="-25000" smtClean="0">
                <a:solidFill>
                  <a:srgbClr val="002060"/>
                </a:solidFill>
              </a:rPr>
              <a:t>S</a:t>
            </a:r>
            <a:r>
              <a:rPr lang="tr-TR" altLang="tr-TR" sz="2400" smtClean="0">
                <a:solidFill>
                  <a:srgbClr val="002060"/>
                </a:solidFill>
              </a:rPr>
              <a:t>: Sample glucose cons. (mg/dl)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rgbClr val="002060"/>
                </a:solidFill>
              </a:rPr>
              <a:t>C</a:t>
            </a:r>
            <a:r>
              <a:rPr lang="tr-TR" altLang="tr-TR" sz="2400" baseline="-25000" smtClean="0">
                <a:solidFill>
                  <a:srgbClr val="002060"/>
                </a:solidFill>
              </a:rPr>
              <a:t>std</a:t>
            </a:r>
            <a:r>
              <a:rPr lang="tr-TR" altLang="tr-TR" sz="2400" smtClean="0">
                <a:solidFill>
                  <a:srgbClr val="002060"/>
                </a:solidFill>
              </a:rPr>
              <a:t>:Std glucose sol. Cons. </a:t>
            </a:r>
            <a:r>
              <a:rPr lang="tr-TR" altLang="tr-TR" sz="2400" smtClean="0">
                <a:solidFill>
                  <a:srgbClr val="FF66FF"/>
                </a:solidFill>
              </a:rPr>
              <a:t>(100 mg/dl)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rgbClr val="002060"/>
                </a:solidFill>
              </a:rPr>
              <a:t>A</a:t>
            </a:r>
            <a:r>
              <a:rPr lang="tr-TR" altLang="tr-TR" sz="2400" baseline="-25000" smtClean="0">
                <a:solidFill>
                  <a:srgbClr val="002060"/>
                </a:solidFill>
              </a:rPr>
              <a:t>Ö</a:t>
            </a:r>
            <a:r>
              <a:rPr lang="tr-TR" altLang="tr-TR" sz="2400" smtClean="0">
                <a:solidFill>
                  <a:srgbClr val="002060"/>
                </a:solidFill>
              </a:rPr>
              <a:t>: Sample absorbance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400" smtClean="0">
                <a:solidFill>
                  <a:srgbClr val="002060"/>
                </a:solidFill>
              </a:rPr>
              <a:t>A</a:t>
            </a:r>
            <a:r>
              <a:rPr lang="tr-TR" altLang="tr-TR" sz="2400" baseline="-25000" smtClean="0">
                <a:solidFill>
                  <a:srgbClr val="002060"/>
                </a:solidFill>
              </a:rPr>
              <a:t>std</a:t>
            </a:r>
            <a:r>
              <a:rPr lang="tr-TR" altLang="tr-TR" sz="2400" smtClean="0">
                <a:solidFill>
                  <a:srgbClr val="002060"/>
                </a:solidFill>
              </a:rPr>
              <a:t>: Standart sol. absorbance</a:t>
            </a:r>
          </a:p>
        </p:txBody>
      </p:sp>
      <p:sp>
        <p:nvSpPr>
          <p:cNvPr id="33795" name="Line 4"/>
          <p:cNvSpPr>
            <a:spLocks noChangeShapeType="1"/>
          </p:cNvSpPr>
          <p:nvPr/>
        </p:nvSpPr>
        <p:spPr bwMode="auto">
          <a:xfrm>
            <a:off x="3132138" y="2205038"/>
            <a:ext cx="9350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8229600" cy="1139825"/>
          </a:xfrm>
        </p:spPr>
        <p:txBody>
          <a:bodyPr/>
          <a:lstStyle/>
          <a:p>
            <a:pPr eaLnBrk="1" hangingPunct="1"/>
            <a:r>
              <a:rPr lang="tr-TR" altLang="tr-TR" sz="2800" b="1" smtClean="0">
                <a:effectLst/>
                <a:latin typeface="Arial" panose="020B0604020202020204" pitchFamily="34" charset="0"/>
              </a:rPr>
              <a:t/>
            </a:r>
            <a:br>
              <a:rPr lang="tr-TR" altLang="tr-TR" sz="2800" b="1" smtClean="0">
                <a:effectLst/>
                <a:latin typeface="Arial" panose="020B0604020202020204" pitchFamily="34" charset="0"/>
              </a:rPr>
            </a:br>
            <a:r>
              <a:rPr lang="tr-TR" altLang="tr-TR" sz="2800" b="1" smtClean="0">
                <a:effectLst/>
                <a:latin typeface="Arial" panose="020B0604020202020204" pitchFamily="34" charset="0"/>
              </a:rPr>
              <a:t>Calcium determination in serum</a:t>
            </a:r>
            <a:br>
              <a:rPr lang="tr-TR" altLang="tr-TR" sz="2800" b="1" smtClean="0">
                <a:effectLst/>
                <a:latin typeface="Arial" panose="020B0604020202020204" pitchFamily="34" charset="0"/>
              </a:rPr>
            </a:br>
            <a:r>
              <a:rPr lang="tr-TR" altLang="tr-TR" sz="2800" b="1" smtClean="0">
                <a:effectLst/>
                <a:latin typeface="Arial" panose="020B0604020202020204" pitchFamily="34" charset="0"/>
              </a:rPr>
              <a:t>(Clark-Collip method)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84313"/>
            <a:ext cx="8753475" cy="48244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altLang="tr-TR" sz="2400" dirty="0" smtClean="0">
                <a:solidFill>
                  <a:schemeClr val="hlink"/>
                </a:solidFill>
              </a:rPr>
              <a:t>   </a:t>
            </a:r>
            <a:r>
              <a:rPr lang="tr-TR" altLang="tr-TR" sz="2400" b="1" dirty="0" err="1" smtClean="0">
                <a:solidFill>
                  <a:schemeClr val="hlink"/>
                </a:solidFill>
              </a:rPr>
              <a:t>Principle</a:t>
            </a:r>
            <a:endParaRPr lang="tr-TR" altLang="tr-TR" sz="2400" b="1" dirty="0" smtClean="0">
              <a:solidFill>
                <a:schemeClr val="hlink"/>
              </a:solidFill>
            </a:endParaRPr>
          </a:p>
          <a:p>
            <a:pPr>
              <a:defRPr/>
            </a:pPr>
            <a:r>
              <a:rPr lang="en-US" altLang="tr-TR" sz="2400" dirty="0" smtClean="0"/>
              <a:t>Calcium in the serum is precipitated as </a:t>
            </a:r>
            <a:r>
              <a:rPr lang="en-US" altLang="tr-TR" sz="2400" dirty="0" smtClean="0">
                <a:solidFill>
                  <a:srgbClr val="FF66FF"/>
                </a:solidFill>
              </a:rPr>
              <a:t>calcium oxalate </a:t>
            </a:r>
            <a:r>
              <a:rPr lang="en-US" altLang="tr-TR" sz="2400" dirty="0" smtClean="0"/>
              <a:t>by the addition of ammonium oxalate. The calcium oxalate is dissolved </a:t>
            </a:r>
            <a:r>
              <a:rPr lang="en-US" altLang="tr-TR" sz="2400" dirty="0" smtClean="0">
                <a:solidFill>
                  <a:srgbClr val="FF66FF"/>
                </a:solidFill>
              </a:rPr>
              <a:t>in the acid </a:t>
            </a:r>
            <a:r>
              <a:rPr lang="en-US" altLang="tr-TR" sz="2400" dirty="0" smtClean="0"/>
              <a:t>and titrated with </a:t>
            </a:r>
            <a:r>
              <a:rPr lang="en-US" altLang="tr-TR" sz="2400" dirty="0" smtClean="0">
                <a:solidFill>
                  <a:srgbClr val="FF66FF"/>
                </a:solidFill>
              </a:rPr>
              <a:t>potassium permanganate</a:t>
            </a:r>
            <a:r>
              <a:rPr lang="tr-TR" altLang="tr-TR" sz="2400" dirty="0" smtClean="0">
                <a:solidFill>
                  <a:srgbClr val="FF66FF"/>
                </a:solidFill>
              </a:rPr>
              <a:t>.</a:t>
            </a:r>
          </a:p>
          <a:p>
            <a:pPr>
              <a:defRPr/>
            </a:pPr>
            <a:endParaRPr lang="tr-TR" altLang="tr-TR" sz="2400" dirty="0">
              <a:solidFill>
                <a:srgbClr val="FF66FF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sz="2400" dirty="0" smtClean="0"/>
              <a:t> </a:t>
            </a:r>
            <a:r>
              <a:rPr lang="tr-TR" sz="2400" dirty="0" smtClean="0"/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Ca</a:t>
            </a:r>
            <a:r>
              <a:rPr lang="en-US" sz="2400" baseline="30000" dirty="0" smtClean="0">
                <a:solidFill>
                  <a:srgbClr val="000000"/>
                </a:solidFill>
              </a:rPr>
              <a:t>2+       </a:t>
            </a:r>
            <a:r>
              <a:rPr lang="en-US" sz="2400" dirty="0" smtClean="0">
                <a:solidFill>
                  <a:srgbClr val="000000"/>
                </a:solidFill>
              </a:rPr>
              <a:t>+    C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O</a:t>
            </a:r>
            <a:r>
              <a:rPr lang="en-US" sz="2400" baseline="-25000" dirty="0" smtClean="0">
                <a:solidFill>
                  <a:srgbClr val="000000"/>
                </a:solidFill>
              </a:rPr>
              <a:t>4</a:t>
            </a:r>
            <a:r>
              <a:rPr lang="en-US" sz="2400" baseline="30000" dirty="0" smtClean="0">
                <a:solidFill>
                  <a:srgbClr val="000000"/>
                </a:solidFill>
              </a:rPr>
              <a:t>-2 </a:t>
            </a:r>
            <a:r>
              <a:rPr lang="en-US" sz="2400" dirty="0" smtClean="0">
                <a:solidFill>
                  <a:srgbClr val="000000"/>
                </a:solidFill>
              </a:rPr>
              <a:t>               CaC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O</a:t>
            </a:r>
            <a:r>
              <a:rPr lang="en-US" sz="2400" baseline="-25000" dirty="0" smtClean="0">
                <a:solidFill>
                  <a:srgbClr val="000000"/>
                </a:solidFill>
              </a:rPr>
              <a:t>4</a:t>
            </a:r>
            <a:r>
              <a:rPr lang="en-US" sz="2400" dirty="0" smtClean="0">
                <a:solidFill>
                  <a:srgbClr val="000000"/>
                </a:solidFill>
              </a:rPr>
              <a:t> </a:t>
            </a:r>
            <a:r>
              <a:rPr lang="tr-TR" sz="2400" dirty="0" smtClean="0">
                <a:solidFill>
                  <a:srgbClr val="000000"/>
                </a:solidFill>
              </a:rPr>
              <a:t/>
            </a:r>
            <a:br>
              <a:rPr lang="tr-TR" sz="2400" dirty="0" smtClean="0">
                <a:solidFill>
                  <a:srgbClr val="000000"/>
                </a:solidFill>
              </a:rPr>
            </a:br>
            <a:r>
              <a:rPr lang="tr-TR" sz="2400" dirty="0" smtClean="0">
                <a:solidFill>
                  <a:srgbClr val="000000"/>
                </a:solidFill>
              </a:rPr>
              <a:t/>
            </a:r>
            <a:br>
              <a:rPr lang="tr-TR" sz="2400" dirty="0" smtClean="0">
                <a:solidFill>
                  <a:srgbClr val="000000"/>
                </a:solidFill>
              </a:rPr>
            </a:br>
            <a:r>
              <a:rPr lang="en-US" sz="2400" dirty="0" smtClean="0">
                <a:solidFill>
                  <a:srgbClr val="000000"/>
                </a:solidFill>
              </a:rPr>
              <a:t>  CaC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O</a:t>
            </a:r>
            <a:r>
              <a:rPr lang="en-US" sz="2400" baseline="-25000" dirty="0" smtClean="0">
                <a:solidFill>
                  <a:srgbClr val="000000"/>
                </a:solidFill>
              </a:rPr>
              <a:t>4</a:t>
            </a:r>
            <a:r>
              <a:rPr lang="en-US" sz="2400" dirty="0" smtClean="0">
                <a:solidFill>
                  <a:srgbClr val="000000"/>
                </a:solidFill>
              </a:rPr>
              <a:t>     +   H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400" baseline="-25000" dirty="0" smtClean="0">
                <a:solidFill>
                  <a:srgbClr val="000000"/>
                </a:solidFill>
              </a:rPr>
              <a:t>4</a:t>
            </a:r>
            <a:r>
              <a:rPr lang="en-US" sz="2400" dirty="0" smtClean="0">
                <a:solidFill>
                  <a:srgbClr val="000000"/>
                </a:solidFill>
              </a:rPr>
              <a:t>              H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C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O</a:t>
            </a:r>
            <a:r>
              <a:rPr lang="en-US" sz="2400" baseline="-25000" dirty="0" smtClean="0">
                <a:solidFill>
                  <a:srgbClr val="000000"/>
                </a:solidFill>
              </a:rPr>
              <a:t>4</a:t>
            </a:r>
            <a:r>
              <a:rPr lang="en-US" sz="2400" dirty="0" smtClean="0">
                <a:solidFill>
                  <a:srgbClr val="000000"/>
                </a:solidFill>
              </a:rPr>
              <a:t>   + CaSO</a:t>
            </a:r>
            <a:r>
              <a:rPr lang="en-US" sz="2400" baseline="-25000" dirty="0" smtClean="0">
                <a:solidFill>
                  <a:srgbClr val="000000"/>
                </a:solidFill>
              </a:rPr>
              <a:t>4</a:t>
            </a:r>
            <a:r>
              <a:rPr lang="tr-TR" sz="2400" baseline="-25000" dirty="0" smtClean="0">
                <a:solidFill>
                  <a:srgbClr val="000000"/>
                </a:solidFill>
              </a:rPr>
              <a:t/>
            </a:r>
            <a:br>
              <a:rPr lang="tr-TR" sz="2400" baseline="-25000" dirty="0" smtClean="0">
                <a:solidFill>
                  <a:srgbClr val="000000"/>
                </a:solidFill>
              </a:rPr>
            </a:br>
            <a:endParaRPr lang="tr-TR" sz="2400" baseline="-25000" dirty="0" smtClean="0">
              <a:solidFill>
                <a:srgbClr val="000000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sz="2400" dirty="0" smtClean="0">
                <a:solidFill>
                  <a:srgbClr val="000000"/>
                </a:solidFill>
              </a:rPr>
              <a:t>  5 H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C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O</a:t>
            </a:r>
            <a:r>
              <a:rPr lang="en-US" sz="2400" baseline="-25000" dirty="0" smtClean="0">
                <a:solidFill>
                  <a:srgbClr val="000000"/>
                </a:solidFill>
              </a:rPr>
              <a:t>4</a:t>
            </a:r>
            <a:r>
              <a:rPr lang="en-US" sz="2400" dirty="0" smtClean="0">
                <a:solidFill>
                  <a:srgbClr val="000000"/>
                </a:solidFill>
              </a:rPr>
              <a:t>  +   3 H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400" baseline="-25000" dirty="0" smtClean="0">
                <a:solidFill>
                  <a:srgbClr val="000000"/>
                </a:solidFill>
              </a:rPr>
              <a:t>4</a:t>
            </a:r>
            <a:r>
              <a:rPr lang="en-US" sz="2400" dirty="0" smtClean="0">
                <a:solidFill>
                  <a:srgbClr val="000000"/>
                </a:solidFill>
              </a:rPr>
              <a:t>   + 2 KMnO</a:t>
            </a:r>
            <a:r>
              <a:rPr lang="en-US" sz="2400" baseline="-25000" dirty="0" smtClean="0">
                <a:solidFill>
                  <a:srgbClr val="000000"/>
                </a:solidFill>
              </a:rPr>
              <a:t>4</a:t>
            </a:r>
            <a:r>
              <a:rPr lang="en-US" sz="2400" dirty="0" smtClean="0">
                <a:solidFill>
                  <a:srgbClr val="000000"/>
                </a:solidFill>
              </a:rPr>
              <a:t>              K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SO</a:t>
            </a:r>
            <a:r>
              <a:rPr lang="en-US" sz="2400" baseline="-25000" dirty="0" smtClean="0">
                <a:solidFill>
                  <a:srgbClr val="000000"/>
                </a:solidFill>
              </a:rPr>
              <a:t>4</a:t>
            </a:r>
            <a:r>
              <a:rPr lang="en-US" sz="2400" dirty="0" smtClean="0">
                <a:solidFill>
                  <a:srgbClr val="000000"/>
                </a:solidFill>
              </a:rPr>
              <a:t>  +2MnSO</a:t>
            </a:r>
            <a:r>
              <a:rPr lang="en-US" sz="2400" baseline="-25000" dirty="0" smtClean="0">
                <a:solidFill>
                  <a:srgbClr val="000000"/>
                </a:solidFill>
              </a:rPr>
              <a:t>4</a:t>
            </a:r>
            <a:r>
              <a:rPr lang="tr-TR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+10 CO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 +8 H</a:t>
            </a:r>
            <a:r>
              <a:rPr lang="en-US" sz="2400" baseline="-25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O</a:t>
            </a:r>
            <a:endParaRPr lang="tr-TR" altLang="tr-TR" sz="2400" dirty="0" smtClean="0">
              <a:solidFill>
                <a:srgbClr val="FF66FF"/>
              </a:solidFill>
            </a:endParaRPr>
          </a:p>
          <a:p>
            <a:pPr>
              <a:defRPr/>
            </a:pPr>
            <a:endParaRPr lang="tr-TR" altLang="tr-TR" sz="2400" dirty="0">
              <a:solidFill>
                <a:srgbClr val="FF66FF"/>
              </a:solidFill>
            </a:endParaRPr>
          </a:p>
          <a:p>
            <a:pPr>
              <a:defRPr/>
            </a:pPr>
            <a:endParaRPr lang="tr-TR" altLang="tr-TR" sz="2400" dirty="0" smtClean="0">
              <a:solidFill>
                <a:srgbClr val="FF66FF"/>
              </a:solidFill>
            </a:endParaRPr>
          </a:p>
        </p:txBody>
      </p:sp>
      <p:cxnSp>
        <p:nvCxnSpPr>
          <p:cNvPr id="34820" name="Düz Ok Bağlayıcısı 2"/>
          <p:cNvCxnSpPr>
            <a:cxnSpLocks noChangeShapeType="1"/>
          </p:cNvCxnSpPr>
          <p:nvPr/>
        </p:nvCxnSpPr>
        <p:spPr bwMode="auto">
          <a:xfrm>
            <a:off x="3563938" y="4149725"/>
            <a:ext cx="11525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21" name="Düz Ok Bağlayıcısı 7"/>
          <p:cNvCxnSpPr>
            <a:cxnSpLocks noChangeShapeType="1"/>
          </p:cNvCxnSpPr>
          <p:nvPr/>
        </p:nvCxnSpPr>
        <p:spPr bwMode="auto">
          <a:xfrm>
            <a:off x="3851275" y="4941888"/>
            <a:ext cx="11525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822" name="Düz Ok Bağlayıcısı 8"/>
          <p:cNvCxnSpPr>
            <a:cxnSpLocks noChangeShapeType="1"/>
          </p:cNvCxnSpPr>
          <p:nvPr/>
        </p:nvCxnSpPr>
        <p:spPr bwMode="auto">
          <a:xfrm>
            <a:off x="6084888" y="5589588"/>
            <a:ext cx="1150937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 eaLnBrk="1" hangingPunct="1"/>
            <a:r>
              <a:rPr lang="tr-TR" altLang="tr-TR" sz="2800" b="1" smtClean="0">
                <a:effectLst/>
                <a:latin typeface="Arial" panose="020B0604020202020204" pitchFamily="34" charset="0"/>
              </a:rPr>
              <a:t>Experimental procedure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507413" cy="49291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tr-TR" altLang="tr-TR" sz="2400" dirty="0" smtClean="0"/>
              <a:t>2 ml </a:t>
            </a:r>
            <a:r>
              <a:rPr lang="tr-TR" altLang="tr-TR" sz="2400" dirty="0" err="1" smtClean="0"/>
              <a:t>water</a:t>
            </a:r>
            <a:r>
              <a:rPr lang="tr-TR" altLang="tr-TR" sz="2400" dirty="0" smtClean="0"/>
              <a:t> + 2 ml serum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tr-TR" altLang="tr-TR" sz="2400" dirty="0" err="1" smtClean="0"/>
              <a:t>Add</a:t>
            </a:r>
            <a:r>
              <a:rPr lang="tr-TR" altLang="tr-TR" sz="2400" dirty="0" smtClean="0"/>
              <a:t> 1 ml %4’lük </a:t>
            </a:r>
            <a:r>
              <a:rPr lang="tr-TR" altLang="tr-TR" sz="2400" dirty="0" err="1" smtClean="0"/>
              <a:t>ammonium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oxalate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solution</a:t>
            </a:r>
            <a:r>
              <a:rPr lang="tr-TR" altLang="tr-TR" sz="2400" dirty="0" smtClean="0"/>
              <a:t>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tr-TR" altLang="tr-TR" sz="2400" dirty="0" smtClean="0"/>
              <a:t>2000 </a:t>
            </a:r>
            <a:r>
              <a:rPr lang="tr-TR" altLang="tr-TR" sz="2400" dirty="0" err="1" smtClean="0"/>
              <a:t>rpm</a:t>
            </a:r>
            <a:r>
              <a:rPr lang="tr-TR" altLang="tr-TR" sz="2400" dirty="0" smtClean="0"/>
              <a:t> 10 min. </a:t>
            </a:r>
            <a:r>
              <a:rPr lang="tr-TR" altLang="tr-TR" sz="2400" dirty="0" err="1" smtClean="0"/>
              <a:t>centrifuge</a:t>
            </a:r>
            <a:endParaRPr lang="tr-TR" altLang="tr-TR" sz="2400" dirty="0" smtClean="0"/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tr-TR" altLang="tr-TR" sz="2400" dirty="0" err="1" smtClean="0"/>
              <a:t>Discard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supernatant</a:t>
            </a:r>
            <a:r>
              <a:rPr lang="tr-TR" altLang="tr-TR" sz="2400" dirty="0" smtClean="0"/>
              <a:t> </a:t>
            </a:r>
          </a:p>
          <a:p>
            <a:r>
              <a:rPr lang="en-US" altLang="tr-TR" sz="2400" dirty="0" smtClean="0"/>
              <a:t>Add </a:t>
            </a:r>
            <a:r>
              <a:rPr lang="tr-TR" altLang="tr-TR" sz="2400" dirty="0" smtClean="0"/>
              <a:t>2</a:t>
            </a:r>
            <a:r>
              <a:rPr lang="en-US" altLang="tr-TR" sz="2400" dirty="0" smtClean="0"/>
              <a:t> mL of 2N H</a:t>
            </a:r>
            <a:r>
              <a:rPr lang="en-US" altLang="tr-TR" sz="2400" baseline="-25000" dirty="0" smtClean="0"/>
              <a:t>2</a:t>
            </a:r>
            <a:r>
              <a:rPr lang="en-US" altLang="tr-TR" sz="2400" dirty="0" smtClean="0"/>
              <a:t>SO</a:t>
            </a:r>
            <a:r>
              <a:rPr lang="en-US" altLang="tr-TR" sz="2400" baseline="-25000" dirty="0" smtClean="0"/>
              <a:t>4</a:t>
            </a:r>
            <a:r>
              <a:rPr lang="en-US" altLang="tr-TR" sz="2400" dirty="0" smtClean="0"/>
              <a:t> to your precipitate</a:t>
            </a:r>
            <a:r>
              <a:rPr lang="tr-TR" altLang="tr-TR" sz="2400" dirty="0" smtClean="0"/>
              <a:t>, mix.</a:t>
            </a:r>
            <a:endParaRPr lang="en-US" altLang="tr-TR" sz="2400" dirty="0" smtClean="0"/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tr-TR" sz="2400" dirty="0" smtClean="0"/>
              <a:t>The precipitate is expected to dissolve in the water bath</a:t>
            </a:r>
            <a:r>
              <a:rPr lang="tr-TR" altLang="tr-TR" sz="2400" dirty="0" smtClean="0"/>
              <a:t>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tr-TR" altLang="tr-TR" sz="2400" dirty="0" err="1" smtClean="0"/>
              <a:t>And</a:t>
            </a:r>
            <a:r>
              <a:rPr lang="tr-TR" altLang="tr-TR" sz="2400" dirty="0" smtClean="0"/>
              <a:t> transfer </a:t>
            </a:r>
            <a:r>
              <a:rPr lang="tr-TR" altLang="tr-TR" sz="2400" dirty="0" err="1" smtClean="0"/>
              <a:t>the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solution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into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erlenmeyer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for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titration</a:t>
            </a:r>
            <a:endParaRPr lang="tr-TR" altLang="tr-TR" sz="2400" dirty="0" smtClean="0"/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tr-TR" sz="2400" dirty="0" smtClean="0"/>
              <a:t>The content is titrated with 0.01 N KMnO</a:t>
            </a:r>
            <a:r>
              <a:rPr lang="en-US" altLang="tr-TR" sz="2400" baseline="-25000" dirty="0" smtClean="0"/>
              <a:t>4</a:t>
            </a:r>
            <a:r>
              <a:rPr lang="en-US" altLang="tr-TR" sz="2400" dirty="0" smtClean="0"/>
              <a:t> solution until a permanent pink color develops.</a:t>
            </a:r>
            <a:endParaRPr lang="tr-TR" altLang="tr-TR" sz="240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3" y="14288"/>
            <a:ext cx="8243887" cy="1314450"/>
          </a:xfrm>
        </p:spPr>
        <p:txBody>
          <a:bodyPr/>
          <a:lstStyle/>
          <a:p>
            <a:pPr>
              <a:defRPr/>
            </a:pPr>
            <a:r>
              <a:rPr lang="tr-TR" b="1" dirty="0" err="1" smtClean="0">
                <a:solidFill>
                  <a:schemeClr val="tx1"/>
                </a:solidFill>
              </a:rPr>
              <a:t>Calculation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913" y="1557338"/>
            <a:ext cx="8483600" cy="4246562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V</a:t>
            </a:r>
            <a:r>
              <a:rPr lang="en-US" baseline="-25000" dirty="0" smtClean="0">
                <a:solidFill>
                  <a:srgbClr val="000000"/>
                </a:solidFill>
              </a:rPr>
              <a:t>KMnO4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(ml) x  0,01 N = mg </a:t>
            </a:r>
            <a:r>
              <a:rPr lang="en-US" baseline="-25000" dirty="0" err="1" smtClean="0">
                <a:solidFill>
                  <a:srgbClr val="000000"/>
                </a:solidFill>
              </a:rPr>
              <a:t>Ca</a:t>
            </a:r>
            <a:r>
              <a:rPr lang="en-US" dirty="0" smtClean="0">
                <a:solidFill>
                  <a:srgbClr val="000000"/>
                </a:solidFill>
              </a:rPr>
              <a:t>/20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5ml x  0,01 </a:t>
            </a:r>
            <a:r>
              <a:rPr lang="tr-TR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= </a:t>
            </a:r>
            <a:r>
              <a:rPr lang="en-US" dirty="0">
                <a:solidFill>
                  <a:srgbClr val="000000"/>
                </a:solidFill>
              </a:rPr>
              <a:t>mg </a:t>
            </a:r>
            <a:r>
              <a:rPr lang="en-US" baseline="-25000" dirty="0" err="1" smtClean="0">
                <a:solidFill>
                  <a:srgbClr val="000000"/>
                </a:solidFill>
              </a:rPr>
              <a:t>Ca</a:t>
            </a:r>
            <a:r>
              <a:rPr lang="en-US" dirty="0">
                <a:solidFill>
                  <a:srgbClr val="000000"/>
                </a:solidFill>
              </a:rPr>
              <a:t>/20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mg </a:t>
            </a:r>
            <a:r>
              <a:rPr lang="en-US" baseline="-25000" dirty="0" err="1" smtClean="0">
                <a:solidFill>
                  <a:srgbClr val="000000"/>
                </a:solidFill>
              </a:rPr>
              <a:t>Ca</a:t>
            </a:r>
            <a:r>
              <a:rPr lang="en-US" baseline="-25000" dirty="0" smtClean="0">
                <a:solidFill>
                  <a:srgbClr val="000000"/>
                </a:solidFill>
              </a:rPr>
              <a:t>=</a:t>
            </a:r>
            <a:r>
              <a:rPr lang="en-US" dirty="0" smtClean="0">
                <a:solidFill>
                  <a:srgbClr val="000000"/>
                </a:solidFill>
              </a:rPr>
              <a:t> 1 mg</a:t>
            </a:r>
          </a:p>
          <a:p>
            <a:pPr marL="0" indent="0">
              <a:buFontTx/>
              <a:buNone/>
              <a:defRPr/>
            </a:pPr>
            <a:r>
              <a:rPr lang="tr-TR" dirty="0" err="1" smtClean="0">
                <a:solidFill>
                  <a:srgbClr val="000000"/>
                </a:solidFill>
              </a:rPr>
              <a:t>In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2 ml serum     1 </a:t>
            </a:r>
            <a:r>
              <a:rPr lang="tr-TR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g Ca </a:t>
            </a:r>
            <a:r>
              <a:rPr lang="tr-TR" dirty="0" smtClean="0">
                <a:solidFill>
                  <a:srgbClr val="000000"/>
                </a:solidFill>
              </a:rPr>
              <a:t/>
            </a:r>
            <a:br>
              <a:rPr lang="tr-TR" dirty="0" smtClean="0">
                <a:solidFill>
                  <a:srgbClr val="000000"/>
                </a:solidFill>
              </a:rPr>
            </a:br>
            <a:r>
              <a:rPr lang="tr-TR" dirty="0" err="1" smtClean="0">
                <a:solidFill>
                  <a:srgbClr val="000000"/>
                </a:solidFill>
              </a:rPr>
              <a:t>In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en-US" u="sng" dirty="0" smtClean="0">
                <a:solidFill>
                  <a:srgbClr val="000000"/>
                </a:solidFill>
              </a:rPr>
              <a:t>100 ml	   </a:t>
            </a:r>
            <a:r>
              <a:rPr lang="tr-TR" u="sng" dirty="0" smtClean="0">
                <a:solidFill>
                  <a:srgbClr val="000000"/>
                </a:solidFill>
              </a:rPr>
              <a:t>    </a:t>
            </a:r>
            <a:r>
              <a:rPr lang="en-US" u="sng" dirty="0" smtClean="0">
                <a:solidFill>
                  <a:srgbClr val="000000"/>
                </a:solidFill>
              </a:rPr>
              <a:t>x</a:t>
            </a:r>
            <a:br>
              <a:rPr lang="en-US" u="sng" dirty="0" smtClean="0">
                <a:solidFill>
                  <a:srgbClr val="000000"/>
                </a:solidFill>
              </a:rPr>
            </a:br>
            <a:endParaRPr lang="en-US" u="sng" dirty="0" smtClean="0">
              <a:solidFill>
                <a:srgbClr val="000000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Normal </a:t>
            </a:r>
            <a:r>
              <a:rPr lang="tr-TR" dirty="0" err="1" smtClean="0">
                <a:solidFill>
                  <a:srgbClr val="FF0000"/>
                </a:solidFill>
              </a:rPr>
              <a:t>values</a:t>
            </a:r>
            <a:r>
              <a:rPr lang="en-US" dirty="0" smtClean="0">
                <a:solidFill>
                  <a:srgbClr val="FF0000"/>
                </a:solidFill>
              </a:rPr>
              <a:t>: 8,5-10,5 mg/100 ml</a:t>
            </a:r>
          </a:p>
          <a:p>
            <a:pPr marL="0" indent="0">
              <a:buFontTx/>
              <a:buNone/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43887" cy="131445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5184576"/>
          </a:xfrm>
        </p:spPr>
        <p:txBody>
          <a:bodyPr/>
          <a:lstStyle/>
          <a:p>
            <a:r>
              <a:rPr lang="en-US" sz="2000" dirty="0" smtClean="0"/>
              <a:t>Ankara University Faculty of Pharmacy Biochemistry Practice Book-2004</a:t>
            </a:r>
          </a:p>
          <a:p>
            <a:r>
              <a:rPr lang="en-US" sz="2000" dirty="0" smtClean="0"/>
              <a:t>Practical Biochemistry (2015). </a:t>
            </a:r>
            <a:r>
              <a:rPr lang="en-US" sz="2000" dirty="0" err="1" smtClean="0"/>
              <a:t>Aljebory</a:t>
            </a:r>
            <a:r>
              <a:rPr lang="en-US" sz="2000" dirty="0" smtClean="0"/>
              <a:t>, A., And </a:t>
            </a:r>
            <a:r>
              <a:rPr lang="en-US" sz="2000" dirty="0" err="1" smtClean="0"/>
              <a:t>Alsalman</a:t>
            </a:r>
            <a:r>
              <a:rPr lang="en-US" sz="2000" dirty="0" smtClean="0"/>
              <a:t>, A. </a:t>
            </a:r>
          </a:p>
          <a:p>
            <a:r>
              <a:rPr lang="en-US" sz="2000" dirty="0" smtClean="0"/>
              <a:t>A Laboratory Text Book of Biochemistry, Molecular Biology and Microbiology (2014)</a:t>
            </a:r>
          </a:p>
          <a:p>
            <a:r>
              <a:rPr lang="en-US" sz="2000" dirty="0" err="1" smtClean="0"/>
              <a:t>Lehninger</a:t>
            </a:r>
            <a:r>
              <a:rPr lang="en-US" sz="2000" dirty="0" smtClean="0"/>
              <a:t> Principles of Biochemistry- 5th Edition (2008)</a:t>
            </a:r>
          </a:p>
          <a:p>
            <a:r>
              <a:rPr lang="en-US" sz="2000" dirty="0" err="1" smtClean="0"/>
              <a:t>Sreeranjit</a:t>
            </a:r>
            <a:r>
              <a:rPr lang="en-US" sz="2000" dirty="0"/>
              <a:t>, </a:t>
            </a:r>
            <a:r>
              <a:rPr lang="en-US" sz="2000" dirty="0" smtClean="0"/>
              <a:t>C.V.K</a:t>
            </a:r>
            <a:r>
              <a:rPr lang="en-US" sz="2000" dirty="0"/>
              <a:t>.</a:t>
            </a:r>
            <a:r>
              <a:rPr lang="en-US" sz="2000" dirty="0" smtClean="0"/>
              <a:t>, </a:t>
            </a:r>
            <a:r>
              <a:rPr lang="en-US" sz="2000" dirty="0" err="1"/>
              <a:t>Lal</a:t>
            </a:r>
            <a:r>
              <a:rPr lang="en-US" sz="2000" dirty="0" smtClean="0"/>
              <a:t>, J.J</a:t>
            </a:r>
            <a:r>
              <a:rPr lang="en-US" sz="2000" dirty="0"/>
              <a:t>. (2003). </a:t>
            </a:r>
            <a:r>
              <a:rPr lang="en-US" sz="2000" i="1" dirty="0"/>
              <a:t>GLUCOSE | Properties and Analysis. Encyclopedia of Food Sciences and Nutrition, 2898–2903.</a:t>
            </a:r>
            <a:r>
              <a:rPr lang="en-US" sz="2000" dirty="0"/>
              <a:t> doi:10.1016/b0-12-227055-x/00557-5 </a:t>
            </a:r>
            <a:endParaRPr lang="en-US" sz="2000" dirty="0" smtClean="0"/>
          </a:p>
          <a:p>
            <a:r>
              <a:rPr lang="en-US" sz="2000" dirty="0" err="1"/>
              <a:t>Eldjarn</a:t>
            </a:r>
            <a:r>
              <a:rPr lang="en-US" sz="2000" dirty="0"/>
              <a:t>, L., </a:t>
            </a:r>
            <a:r>
              <a:rPr lang="en-US" sz="2000" dirty="0" err="1"/>
              <a:t>Nygaard</a:t>
            </a:r>
            <a:r>
              <a:rPr lang="en-US" sz="2000" dirty="0"/>
              <a:t>, O., </a:t>
            </a:r>
            <a:r>
              <a:rPr lang="en-US" sz="2000" dirty="0" err="1" smtClean="0"/>
              <a:t>Sveinsson</a:t>
            </a:r>
            <a:r>
              <a:rPr lang="en-US" sz="2000" dirty="0"/>
              <a:t>, S. L. (1955). The determination of serum calcium a comparison between the method of </a:t>
            </a:r>
            <a:r>
              <a:rPr lang="en-US" sz="2000" dirty="0" err="1"/>
              <a:t>clark</a:t>
            </a:r>
            <a:r>
              <a:rPr lang="en-US" sz="2000" dirty="0"/>
              <a:t> and </a:t>
            </a:r>
            <a:r>
              <a:rPr lang="en-US" sz="2000" dirty="0" err="1"/>
              <a:t>collip</a:t>
            </a:r>
            <a:r>
              <a:rPr lang="en-US" sz="2000" dirty="0"/>
              <a:t> and the titration with </a:t>
            </a:r>
            <a:r>
              <a:rPr lang="en-US" sz="2000" dirty="0" err="1"/>
              <a:t>ethylenediamine</a:t>
            </a:r>
            <a:r>
              <a:rPr lang="en-US" sz="2000" dirty="0"/>
              <a:t> </a:t>
            </a:r>
            <a:r>
              <a:rPr lang="en-US" sz="2000" dirty="0" smtClean="0"/>
              <a:t>tetra-acetate</a:t>
            </a:r>
            <a:r>
              <a:rPr lang="en-US" sz="2000" dirty="0"/>
              <a:t>. Scandinavian Journal of Clinical and Laboratory Investigation, 7(1), 92–94.</a:t>
            </a:r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27679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08050"/>
            <a:ext cx="9144000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</a:t>
            </a:r>
            <a:r>
              <a:rPr lang="tr-TR" altLang="tr-TR" sz="2800" dirty="0" smtClean="0">
                <a:solidFill>
                  <a:srgbClr val="FF0000"/>
                </a:solidFill>
              </a:rPr>
              <a:t/>
            </a:r>
            <a:br>
              <a:rPr lang="tr-TR" altLang="tr-TR" sz="2800" dirty="0" smtClean="0">
                <a:solidFill>
                  <a:srgbClr val="FF0000"/>
                </a:solidFill>
              </a:rPr>
            </a:br>
            <a:r>
              <a:rPr lang="tr-TR" altLang="tr-TR" sz="2800" dirty="0" err="1" smtClean="0">
                <a:solidFill>
                  <a:srgbClr val="FF0000"/>
                </a:solidFill>
              </a:rPr>
              <a:t>Use</a:t>
            </a:r>
            <a:r>
              <a:rPr lang="tr-TR" altLang="tr-TR" sz="2800" dirty="0" smtClean="0">
                <a:solidFill>
                  <a:srgbClr val="FF0000"/>
                </a:solidFill>
              </a:rPr>
              <a:t> of </a:t>
            </a:r>
            <a:r>
              <a:rPr lang="tr-TR" altLang="tr-TR" sz="2800" dirty="0" err="1" smtClean="0">
                <a:solidFill>
                  <a:srgbClr val="FF0000"/>
                </a:solidFill>
              </a:rPr>
              <a:t>spectrophotometer</a:t>
            </a:r>
            <a:endParaRPr lang="tr-TR" altLang="tr-TR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sz="2800" dirty="0" smtClean="0"/>
              <a:t/>
            </a:r>
            <a:br>
              <a:rPr lang="en-US" altLang="tr-TR" sz="2800" dirty="0" smtClean="0"/>
            </a:br>
            <a:r>
              <a:rPr lang="en-US" altLang="tr-TR" sz="2800" dirty="0" smtClean="0"/>
              <a:t>Since all solutions of chemical substances absorb light from specific wavelengths, the spectrophotometer can also be used </a:t>
            </a:r>
            <a:r>
              <a:rPr lang="en-US" altLang="tr-TR" sz="2800" dirty="0" smtClean="0">
                <a:solidFill>
                  <a:srgbClr val="FF0000"/>
                </a:solidFill>
              </a:rPr>
              <a:t>to identify components.</a:t>
            </a:r>
            <a:endParaRPr lang="tr-TR" altLang="tr-TR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tr-TR" sz="2800" dirty="0" smtClean="0"/>
              <a:t/>
            </a:r>
            <a:br>
              <a:rPr lang="en-US" altLang="tr-TR" sz="2800" dirty="0" smtClean="0"/>
            </a:br>
            <a:r>
              <a:rPr lang="en-US" altLang="tr-TR" sz="2800" dirty="0" smtClean="0"/>
              <a:t>Since the amount of absorbed light is proportional to the concentration of the component, the spectrophotometer is also used to </a:t>
            </a:r>
            <a:r>
              <a:rPr lang="en-US" altLang="tr-TR" sz="2800" dirty="0" smtClean="0">
                <a:solidFill>
                  <a:srgbClr val="FF0000"/>
                </a:solidFill>
              </a:rPr>
              <a:t>determine concentrations.</a:t>
            </a:r>
            <a:endParaRPr lang="en-US" altLang="tr-TR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7499350" cy="1384300"/>
          </a:xfrm>
        </p:spPr>
        <p:txBody>
          <a:bodyPr/>
          <a:lstStyle/>
          <a:p>
            <a:pPr eaLnBrk="1" hangingPunct="1"/>
            <a:r>
              <a:rPr lang="tr-TR" altLang="tr-TR" sz="4000" smtClean="0">
                <a:effectLst/>
                <a:latin typeface="Comic Sans MS" panose="030F0702030302020204" pitchFamily="66" charset="0"/>
              </a:rPr>
              <a:t>Transmittance ve Absorbance</a:t>
            </a:r>
            <a:endParaRPr lang="en-US" altLang="tr-TR" sz="4000" smtClean="0">
              <a:effectLst/>
              <a:latin typeface="Comic Sans MS" panose="030F0702030302020204" pitchFamily="66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0525" y="1344613"/>
            <a:ext cx="8229600" cy="44577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buFontTx/>
              <a:buNone/>
            </a:pP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Transmittance: </a:t>
            </a:r>
            <a:r>
              <a:rPr lang="en-US" altLang="tr-TR" dirty="0" smtClean="0">
                <a:latin typeface="Arial" panose="020B0604020202020204" pitchFamily="34" charset="0"/>
              </a:rPr>
              <a:t> </a:t>
            </a:r>
            <a:endParaRPr lang="tr-TR" altLang="tr-TR" dirty="0" smtClean="0"/>
          </a:p>
          <a:p>
            <a:pPr eaLnBrk="1" hangingPunct="1">
              <a:buFontTx/>
              <a:buNone/>
            </a:pPr>
            <a:r>
              <a:rPr lang="tr-TR" altLang="tr-TR" dirty="0" smtClean="0"/>
              <a:t>                        </a:t>
            </a:r>
          </a:p>
          <a:p>
            <a:pPr eaLnBrk="1" hangingPunct="1">
              <a:buFontTx/>
              <a:buNone/>
            </a:pPr>
            <a:r>
              <a:rPr lang="tr-TR" altLang="tr-TR" dirty="0" smtClean="0"/>
              <a:t>   </a:t>
            </a:r>
            <a:r>
              <a:rPr lang="en-US" altLang="tr-TR" b="1" dirty="0" smtClean="0">
                <a:latin typeface="Arial" panose="020B0604020202020204" pitchFamily="34" charset="0"/>
              </a:rPr>
              <a:t>T = I / Io</a:t>
            </a:r>
            <a:br>
              <a:rPr lang="en-US" altLang="tr-TR" b="1" dirty="0" smtClean="0">
                <a:latin typeface="Arial" panose="020B0604020202020204" pitchFamily="34" charset="0"/>
              </a:rPr>
            </a:br>
            <a:r>
              <a:rPr lang="en-US" altLang="tr-TR" b="1" dirty="0" smtClean="0">
                <a:latin typeface="Arial" panose="020B0604020202020204" pitchFamily="34" charset="0"/>
              </a:rPr>
              <a:t/>
            </a:r>
            <a:br>
              <a:rPr lang="en-US" altLang="tr-TR" b="1" dirty="0" smtClean="0">
                <a:latin typeface="Arial" panose="020B0604020202020204" pitchFamily="34" charset="0"/>
              </a:rPr>
            </a:br>
            <a:r>
              <a:rPr lang="en-US" altLang="tr-TR" b="1" dirty="0" smtClean="0">
                <a:latin typeface="Arial" panose="020B0604020202020204" pitchFamily="34" charset="0"/>
              </a:rPr>
              <a:t>I</a:t>
            </a:r>
            <a:r>
              <a:rPr lang="tr-TR" altLang="tr-TR" dirty="0" smtClean="0"/>
              <a:t>: </a:t>
            </a:r>
            <a:r>
              <a:rPr lang="tr-TR" altLang="tr-TR" dirty="0" err="1" smtClean="0"/>
              <a:t>Transmitted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light</a:t>
            </a:r>
            <a:r>
              <a:rPr lang="tr-TR" altLang="tr-TR" dirty="0" smtClean="0"/>
              <a:t/>
            </a:r>
            <a:br>
              <a:rPr lang="tr-TR" altLang="tr-TR" dirty="0" smtClean="0"/>
            </a:br>
            <a:r>
              <a:rPr lang="tr-TR" altLang="tr-TR" dirty="0" smtClean="0"/>
              <a:t/>
            </a:r>
            <a:br>
              <a:rPr lang="tr-TR" altLang="tr-TR" dirty="0" smtClean="0"/>
            </a:br>
            <a:r>
              <a:rPr lang="en-US" altLang="tr-TR" b="1" dirty="0" smtClean="0">
                <a:latin typeface="Arial" panose="020B0604020202020204" pitchFamily="34" charset="0"/>
              </a:rPr>
              <a:t>Io: </a:t>
            </a:r>
            <a:r>
              <a:rPr lang="en-US" altLang="tr-TR" dirty="0" smtClean="0">
                <a:latin typeface="Arial" panose="020B0604020202020204" pitchFamily="34" charset="0"/>
              </a:rPr>
              <a:t>Incident light</a:t>
            </a:r>
            <a:r>
              <a:rPr lang="tr-TR" altLang="tr-TR" dirty="0" smtClean="0"/>
              <a:t>         </a:t>
            </a:r>
            <a:endParaRPr lang="en-US" altLang="tr-TR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1831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Absorbance</a:t>
            </a: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;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dirty="0" smtClean="0"/>
              <a:t>is the amount of light absorbed by a sample</a:t>
            </a:r>
            <a:endParaRPr lang="tr-TR" altLang="tr-TR" dirty="0" smtClean="0"/>
          </a:p>
          <a:p>
            <a:pPr eaLnBrk="1" hangingPunct="1">
              <a:buFontTx/>
              <a:buNone/>
            </a:pP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A=</a:t>
            </a:r>
            <a:r>
              <a:rPr lang="tr-TR" altLang="tr-TR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log</a:t>
            </a:r>
            <a:r>
              <a:rPr lang="tr-TR" alt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(I0/I) </a:t>
            </a:r>
          </a:p>
          <a:p>
            <a:pPr eaLnBrk="1" hangingPunct="1">
              <a:buFontTx/>
              <a:buNone/>
            </a:pPr>
            <a:endParaRPr lang="tr-TR" altLang="tr-TR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tr-TR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Transmittance absorbance relationship</a:t>
            </a:r>
            <a:r>
              <a:rPr lang="tr-TR" altLang="tr-TR" dirty="0" smtClean="0">
                <a:latin typeface="Comic Sans MS" panose="030F0702030302020204" pitchFamily="66" charset="0"/>
              </a:rPr>
              <a:t>     </a:t>
            </a:r>
          </a:p>
          <a:p>
            <a:pPr eaLnBrk="1" hangingPunct="1">
              <a:buFontTx/>
              <a:buNone/>
            </a:pPr>
            <a:r>
              <a:rPr lang="tr-TR" altLang="tr-TR" dirty="0" smtClean="0">
                <a:latin typeface="Comic Sans MS" panose="030F0702030302020204" pitchFamily="66" charset="0"/>
              </a:rPr>
              <a:t>      </a:t>
            </a:r>
            <a:r>
              <a:rPr lang="en-US" altLang="tr-TR" dirty="0" smtClean="0">
                <a:latin typeface="Comic Sans MS" panose="030F0702030302020204" pitchFamily="66" charset="0"/>
              </a:rPr>
              <a:t>A = -log10 T = -log10 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sz="4400" baseline="30000" dirty="0" smtClean="0">
                <a:latin typeface="Comic Sans MS" panose="030F0702030302020204" pitchFamily="66" charset="0"/>
              </a:rPr>
              <a:t>I</a:t>
            </a:r>
            <a:r>
              <a:rPr lang="en-US" altLang="tr-TR" dirty="0" smtClean="0">
                <a:latin typeface="Comic Sans MS" panose="030F0702030302020204" pitchFamily="66" charset="0"/>
              </a:rPr>
              <a:t>  </a:t>
            </a:r>
          </a:p>
          <a:p>
            <a:pPr eaLnBrk="1" hangingPunct="1">
              <a:buFontTx/>
              <a:buNone/>
            </a:pPr>
            <a:r>
              <a:rPr lang="en-US" altLang="tr-TR" dirty="0" smtClean="0">
                <a:latin typeface="Comic Sans MS" panose="030F0702030302020204" pitchFamily="66" charset="0"/>
              </a:rPr>
              <a:t>                                 </a:t>
            </a:r>
            <a:r>
              <a:rPr lang="tr-TR" altLang="tr-TR" dirty="0" smtClean="0">
                <a:latin typeface="Comic Sans MS" panose="030F0702030302020204" pitchFamily="66" charset="0"/>
              </a:rPr>
              <a:t>      </a:t>
            </a:r>
            <a:r>
              <a:rPr lang="en-US" altLang="tr-TR" sz="4400" baseline="30000" dirty="0" smtClean="0">
                <a:latin typeface="Comic Sans MS" panose="030F0702030302020204" pitchFamily="66" charset="0"/>
              </a:rPr>
              <a:t>I0</a:t>
            </a:r>
          </a:p>
          <a:p>
            <a:pPr eaLnBrk="1" hangingPunct="1">
              <a:buFontTx/>
              <a:buNone/>
            </a:pPr>
            <a:r>
              <a:rPr lang="tr-TR" altLang="tr-TR" dirty="0" err="1" smtClean="0">
                <a:latin typeface="Comic Sans MS" panose="030F0702030302020204" pitchFamily="66" charset="0"/>
              </a:rPr>
              <a:t>Or</a:t>
            </a:r>
            <a:r>
              <a:rPr lang="tr-TR" altLang="tr-TR" dirty="0" smtClean="0">
                <a:latin typeface="Comic Sans MS" panose="030F0702030302020204" pitchFamily="66" charset="0"/>
              </a:rPr>
              <a:t>    </a:t>
            </a:r>
            <a:r>
              <a:rPr lang="en-US" altLang="tr-TR" dirty="0" smtClean="0">
                <a:latin typeface="Comic Sans MS" panose="030F0702030302020204" pitchFamily="66" charset="0"/>
              </a:rPr>
              <a:t>A = 2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dirty="0" smtClean="0">
                <a:latin typeface="Comic Sans MS" panose="030F0702030302020204" pitchFamily="66" charset="0"/>
              </a:rPr>
              <a:t>-</a:t>
            </a:r>
            <a:r>
              <a:rPr lang="tr-TR" altLang="tr-TR" dirty="0" smtClean="0">
                <a:latin typeface="Comic Sans MS" panose="030F0702030302020204" pitchFamily="66" charset="0"/>
              </a:rPr>
              <a:t> </a:t>
            </a:r>
            <a:r>
              <a:rPr lang="en-US" altLang="tr-TR" dirty="0" smtClean="0">
                <a:latin typeface="Comic Sans MS" panose="030F0702030302020204" pitchFamily="66" charset="0"/>
              </a:rPr>
              <a:t>log T%</a:t>
            </a:r>
          </a:p>
          <a:p>
            <a:pPr eaLnBrk="1" hangingPunct="1">
              <a:buFontTx/>
              <a:buNone/>
            </a:pPr>
            <a:r>
              <a:rPr lang="en-US" altLang="tr-TR" b="1" dirty="0" smtClean="0">
                <a:latin typeface="Arial" panose="020B0604020202020204" pitchFamily="34" charset="0"/>
              </a:rPr>
              <a:t>	I</a:t>
            </a:r>
            <a:r>
              <a:rPr lang="tr-TR" altLang="tr-TR" dirty="0"/>
              <a:t>: </a:t>
            </a:r>
            <a:r>
              <a:rPr lang="tr-TR" altLang="tr-TR" dirty="0" err="1"/>
              <a:t>Transmitted</a:t>
            </a:r>
            <a:r>
              <a:rPr lang="tr-TR" altLang="tr-TR" dirty="0"/>
              <a:t> </a:t>
            </a:r>
            <a:r>
              <a:rPr lang="tr-TR" altLang="tr-TR" dirty="0" err="1" smtClean="0"/>
              <a:t>light</a:t>
            </a:r>
            <a:r>
              <a:rPr lang="tr-TR" altLang="tr-TR" dirty="0" smtClean="0"/>
              <a:t/>
            </a:r>
            <a:br>
              <a:rPr lang="tr-TR" altLang="tr-TR" dirty="0" smtClean="0"/>
            </a:br>
            <a:r>
              <a:rPr lang="en-US" altLang="tr-TR" b="1" dirty="0" smtClean="0">
                <a:latin typeface="Arial" panose="020B0604020202020204" pitchFamily="34" charset="0"/>
              </a:rPr>
              <a:t>Io</a:t>
            </a:r>
            <a:r>
              <a:rPr lang="en-US" altLang="tr-TR" b="1" dirty="0">
                <a:latin typeface="Arial" panose="020B0604020202020204" pitchFamily="34" charset="0"/>
              </a:rPr>
              <a:t>: </a:t>
            </a:r>
            <a:r>
              <a:rPr lang="en-US" altLang="tr-TR" dirty="0">
                <a:latin typeface="Arial" panose="020B0604020202020204" pitchFamily="34" charset="0"/>
              </a:rPr>
              <a:t>Incident light</a:t>
            </a:r>
            <a:r>
              <a:rPr lang="tr-TR" altLang="tr-TR" dirty="0"/>
              <a:t> </a:t>
            </a:r>
            <a:endParaRPr lang="en-US" alt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3315" name="Line 4"/>
          <p:cNvSpPr>
            <a:spLocks noChangeShapeType="1"/>
          </p:cNvSpPr>
          <p:nvPr/>
        </p:nvSpPr>
        <p:spPr bwMode="auto">
          <a:xfrm>
            <a:off x="5220072" y="4077072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76313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Lambert -</a:t>
            </a:r>
            <a:r>
              <a:rPr lang="tr-TR" altLang="tr-TR" sz="4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Beer</a:t>
            </a:r>
            <a:r>
              <a:rPr lang="tr-TR" altLang="tr-TR" sz="40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4000" dirty="0" err="1" smtClean="0">
                <a:solidFill>
                  <a:srgbClr val="FF0000"/>
                </a:solidFill>
                <a:latin typeface="Comic Sans MS" panose="030F0702030302020204" pitchFamily="66" charset="0"/>
              </a:rPr>
              <a:t>Law</a:t>
            </a:r>
            <a:endParaRPr lang="en-US" altLang="tr-TR" sz="40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54355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tr-TR" altLang="tr-TR" smtClean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tr-TR" altLang="tr-TR" smtClean="0">
                <a:latin typeface="Comic Sans MS" panose="030F0702030302020204" pitchFamily="66" charset="0"/>
              </a:rPr>
              <a:t>  </a:t>
            </a:r>
            <a:r>
              <a:rPr lang="en-US" altLang="tr-TR" smtClean="0">
                <a:latin typeface="Comic Sans MS" panose="030F0702030302020204" pitchFamily="66" charset="0"/>
              </a:rPr>
              <a:t>It refers to the relationship between absorbance and concentration at a given wavelength.</a:t>
            </a:r>
            <a:endParaRPr lang="tr-TR" altLang="tr-TR" smtClean="0"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tr-TR" altLang="tr-TR" smtClean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A = </a:t>
            </a:r>
            <a:r>
              <a:rPr lang="el-GR" altLang="tr-TR" smtClean="0">
                <a:solidFill>
                  <a:srgbClr val="FF0000"/>
                </a:solidFill>
                <a:latin typeface="Comic Sans MS" panose="030F0702030302020204" pitchFamily="66" charset="0"/>
                <a:cs typeface="Tahoma" panose="020B0604030504040204" pitchFamily="34" charset="0"/>
              </a:rPr>
              <a:t>ε</a:t>
            </a:r>
            <a:r>
              <a:rPr lang="tr-TR" altLang="tr-TR" smtClean="0">
                <a:solidFill>
                  <a:srgbClr val="FF0000"/>
                </a:solidFill>
                <a:latin typeface="Comic Sans MS" panose="030F0702030302020204" pitchFamily="66" charset="0"/>
                <a:cs typeface="Tahoma" panose="020B0604030504040204" pitchFamily="34" charset="0"/>
              </a:rPr>
              <a:t>. b. C.</a:t>
            </a:r>
            <a:r>
              <a:rPr lang="tr-TR" altLang="tr-TR" smtClean="0">
                <a:latin typeface="Comic Sans MS" panose="030F0702030302020204" pitchFamily="66" charset="0"/>
                <a:cs typeface="Tahoma" panose="020B0604030504040204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tr-TR" altLang="tr-TR" smtClean="0">
              <a:latin typeface="Comic Sans MS" panose="030F0702030302020204" pitchFamily="66" charset="0"/>
              <a:cs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el-GR" altLang="tr-TR" smtClean="0">
                <a:latin typeface="Comic Sans MS" panose="030F0702030302020204" pitchFamily="66" charset="0"/>
                <a:cs typeface="Tahoma" panose="020B0604030504040204" pitchFamily="34" charset="0"/>
              </a:rPr>
              <a:t>ε</a:t>
            </a:r>
            <a:r>
              <a:rPr lang="tr-TR" altLang="tr-TR" smtClean="0">
                <a:latin typeface="Comic Sans MS" panose="030F0702030302020204" pitchFamily="66" charset="0"/>
                <a:cs typeface="Tahoma" panose="020B0604030504040204" pitchFamily="34" charset="0"/>
              </a:rPr>
              <a:t>: </a:t>
            </a:r>
            <a:r>
              <a:rPr lang="tr-TR" altLang="tr-TR" smtClean="0"/>
              <a:t> </a:t>
            </a:r>
            <a:r>
              <a:rPr lang="tr-TR" altLang="tr-TR" b="1" smtClean="0"/>
              <a:t>molar</a:t>
            </a:r>
            <a:r>
              <a:rPr lang="tr-TR" altLang="tr-TR" smtClean="0"/>
              <a:t> absorption </a:t>
            </a:r>
            <a:r>
              <a:rPr lang="tr-TR" altLang="tr-TR" b="1" smtClean="0"/>
              <a:t>coefficient</a:t>
            </a:r>
            <a:r>
              <a:rPr lang="tr-TR" altLang="tr-TR" smtClean="0"/>
              <a:t>. </a:t>
            </a:r>
          </a:p>
          <a:p>
            <a:pPr eaLnBrk="1" hangingPunct="1">
              <a:buFontTx/>
              <a:buNone/>
            </a:pPr>
            <a:r>
              <a:rPr lang="tr-TR" altLang="tr-TR" smtClean="0">
                <a:latin typeface="Comic Sans MS" panose="030F0702030302020204" pitchFamily="66" charset="0"/>
                <a:cs typeface="Tahoma" panose="020B0604030504040204" pitchFamily="34" charset="0"/>
              </a:rPr>
              <a:t>b: length of solution the light passes through</a:t>
            </a:r>
          </a:p>
          <a:p>
            <a:pPr eaLnBrk="1" hangingPunct="1">
              <a:buFontTx/>
              <a:buNone/>
            </a:pPr>
            <a:r>
              <a:rPr lang="tr-TR" altLang="tr-TR" smtClean="0">
                <a:latin typeface="Comic Sans MS" panose="030F0702030302020204" pitchFamily="66" charset="0"/>
                <a:cs typeface="Tahoma" panose="020B0604030504040204" pitchFamily="34" charset="0"/>
              </a:rPr>
              <a:t>C: Concentration of solution</a:t>
            </a:r>
            <a:endParaRPr lang="el-GR" altLang="tr-TR" smtClean="0">
              <a:latin typeface="Comic Sans MS" panose="030F0702030302020204" pitchFamily="66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Absorbance</a:t>
            </a:r>
            <a:r>
              <a:rPr lang="tr-TR" altLang="tr-TR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 has </a:t>
            </a:r>
            <a:r>
              <a:rPr lang="tr-TR" altLang="tr-TR" sz="4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no</a:t>
            </a:r>
            <a:r>
              <a:rPr lang="tr-TR" altLang="tr-TR" sz="40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sz="4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unit</a:t>
            </a:r>
            <a:endParaRPr lang="tr-TR" altLang="tr-TR" sz="40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tr-TR" smtClean="0"/>
              <a:t>                        A = </a:t>
            </a:r>
            <a:r>
              <a:rPr lang="el-GR" altLang="tr-TR" smtClean="0">
                <a:cs typeface="Tahoma" panose="020B0604030504040204" pitchFamily="34" charset="0"/>
              </a:rPr>
              <a:t>ε</a:t>
            </a:r>
            <a:r>
              <a:rPr lang="tr-TR" altLang="tr-TR" smtClean="0">
                <a:cs typeface="Tahoma" panose="020B0604030504040204" pitchFamily="34" charset="0"/>
              </a:rPr>
              <a:t>. b. C.</a:t>
            </a:r>
          </a:p>
          <a:p>
            <a:pPr eaLnBrk="1" hangingPunct="1">
              <a:buFontTx/>
              <a:buNone/>
            </a:pPr>
            <a:endParaRPr lang="tr-TR" altLang="tr-TR" smtClean="0">
              <a:cs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tr-TR" altLang="tr-TR" smtClean="0">
                <a:cs typeface="Tahoma" panose="020B0604030504040204" pitchFamily="34" charset="0"/>
              </a:rPr>
              <a:t>			A = (M</a:t>
            </a:r>
            <a:r>
              <a:rPr lang="tr-TR" altLang="tr-TR" baseline="30000" smtClean="0">
                <a:cs typeface="Tahoma" panose="020B0604030504040204" pitchFamily="34" charset="0"/>
              </a:rPr>
              <a:t>-1</a:t>
            </a:r>
            <a:r>
              <a:rPr lang="tr-TR" altLang="tr-TR" smtClean="0">
                <a:cs typeface="Tahoma" panose="020B0604030504040204" pitchFamily="34" charset="0"/>
              </a:rPr>
              <a:t>. cm</a:t>
            </a:r>
            <a:r>
              <a:rPr lang="tr-TR" altLang="tr-TR" baseline="30000" smtClean="0">
                <a:cs typeface="Tahoma" panose="020B0604030504040204" pitchFamily="34" charset="0"/>
              </a:rPr>
              <a:t>-1</a:t>
            </a:r>
            <a:r>
              <a:rPr lang="tr-TR" altLang="tr-TR" smtClean="0">
                <a:cs typeface="Tahoma" panose="020B0604030504040204" pitchFamily="34" charset="0"/>
              </a:rPr>
              <a:t>) x cm x M</a:t>
            </a:r>
          </a:p>
          <a:p>
            <a:pPr eaLnBrk="1" hangingPunct="1">
              <a:buFontTx/>
              <a:buNone/>
            </a:pPr>
            <a:endParaRPr lang="tr-TR" altLang="tr-TR" smtClean="0">
              <a:cs typeface="Tahoma" panose="020B0604030504040204" pitchFamily="34" charset="0"/>
            </a:endParaRPr>
          </a:p>
          <a:p>
            <a:pPr eaLnBrk="1" hangingPunct="1">
              <a:buFontTx/>
              <a:buNone/>
            </a:pPr>
            <a:r>
              <a:rPr lang="tr-TR" altLang="tr-TR" smtClean="0">
                <a:cs typeface="Tahoma" panose="020B0604030504040204" pitchFamily="34" charset="0"/>
              </a:rPr>
              <a:t>			 A = (M</a:t>
            </a:r>
            <a:r>
              <a:rPr lang="tr-TR" altLang="tr-TR" baseline="30000" smtClean="0">
                <a:cs typeface="Tahoma" panose="020B0604030504040204" pitchFamily="34" charset="0"/>
              </a:rPr>
              <a:t>-1</a:t>
            </a:r>
            <a:r>
              <a:rPr lang="tr-TR" altLang="tr-TR" smtClean="0">
                <a:cs typeface="Tahoma" panose="020B0604030504040204" pitchFamily="34" charset="0"/>
              </a:rPr>
              <a:t>. cm</a:t>
            </a:r>
            <a:r>
              <a:rPr lang="tr-TR" altLang="tr-TR" baseline="30000" smtClean="0">
                <a:cs typeface="Tahoma" panose="020B0604030504040204" pitchFamily="34" charset="0"/>
              </a:rPr>
              <a:t>-1</a:t>
            </a:r>
            <a:r>
              <a:rPr lang="tr-TR" altLang="tr-TR" smtClean="0">
                <a:cs typeface="Tahoma" panose="020B0604030504040204" pitchFamily="34" charset="0"/>
              </a:rPr>
              <a:t>) x cm x M</a:t>
            </a:r>
            <a:endParaRPr lang="en-US" altLang="tr-TR" smtClean="0">
              <a:cs typeface="Tahoma" panose="020B0604030504040204" pitchFamily="34" charset="0"/>
            </a:endParaRP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flipH="1">
            <a:off x="3419475" y="3789363"/>
            <a:ext cx="8636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H="1">
            <a:off x="6948488" y="3933825"/>
            <a:ext cx="86360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>
            <a:off x="4716463" y="3716338"/>
            <a:ext cx="504825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6156325" y="3716338"/>
            <a:ext cx="504825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z="3600" smtClean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Solvents used in spectrophotometric determinations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188" y="1433513"/>
            <a:ext cx="8229600" cy="4456112"/>
          </a:xfrm>
        </p:spPr>
        <p:txBody>
          <a:bodyPr/>
          <a:lstStyle/>
          <a:p>
            <a:pPr eaLnBrk="1" hangingPunct="1"/>
            <a:r>
              <a:rPr lang="tr-TR" altLang="tr-TR" smtClean="0">
                <a:solidFill>
                  <a:srgbClr val="FF0000"/>
                </a:solidFill>
                <a:latin typeface="Comic Sans MS" panose="030F0702030302020204" pitchFamily="66" charset="0"/>
              </a:rPr>
              <a:t>Blank</a:t>
            </a:r>
            <a:r>
              <a:rPr lang="tr-TR" altLang="tr-TR" smtClean="0">
                <a:latin typeface="Comic Sans MS" panose="030F0702030302020204" pitchFamily="66" charset="0"/>
              </a:rPr>
              <a:t> : is</a:t>
            </a:r>
            <a:r>
              <a:rPr lang="en-US" altLang="tr-TR" smtClean="0">
                <a:latin typeface="Comic Sans MS" panose="030F0702030302020204" pitchFamily="66" charset="0"/>
              </a:rPr>
              <a:t> used to </a:t>
            </a:r>
            <a:r>
              <a:rPr lang="tr-TR" altLang="tr-TR" smtClean="0">
                <a:latin typeface="Comic Sans MS" panose="030F0702030302020204" pitchFamily="66" charset="0"/>
              </a:rPr>
              <a:t>reset</a:t>
            </a:r>
            <a:r>
              <a:rPr lang="en-US" altLang="tr-TR" smtClean="0">
                <a:latin typeface="Comic Sans MS" panose="030F0702030302020204" pitchFamily="66" charset="0"/>
              </a:rPr>
              <a:t> the analytical device in order to prevent the reagents used from affecting the measurements.</a:t>
            </a:r>
            <a:endParaRPr lang="tr-TR" altLang="tr-TR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  <a:latin typeface="Comic Sans MS" panose="030F0702030302020204" pitchFamily="66" charset="0"/>
              </a:rPr>
              <a:t>Standart solution:</a:t>
            </a:r>
            <a:r>
              <a:rPr lang="tr-TR" altLang="tr-TR" smtClean="0">
                <a:latin typeface="Comic Sans MS" panose="030F0702030302020204" pitchFamily="66" charset="0"/>
              </a:rPr>
              <a:t> </a:t>
            </a:r>
            <a:r>
              <a:rPr lang="en-US" altLang="tr-TR" smtClean="0">
                <a:latin typeface="Comic Sans MS" panose="030F0702030302020204" pitchFamily="66" charset="0"/>
              </a:rPr>
              <a:t>It is a known concentration solution of a substance.</a:t>
            </a:r>
            <a:endParaRPr lang="tr-TR" altLang="tr-TR" smtClean="0">
              <a:latin typeface="Comic Sans MS" panose="030F0702030302020204" pitchFamily="66" charset="0"/>
            </a:endParaRPr>
          </a:p>
          <a:p>
            <a:pPr eaLnBrk="1" hangingPunct="1"/>
            <a:r>
              <a:rPr lang="tr-TR" altLang="tr-TR" smtClean="0">
                <a:solidFill>
                  <a:srgbClr val="FF0000"/>
                </a:solidFill>
                <a:latin typeface="Comic Sans MS" panose="030F0702030302020204" pitchFamily="66" charset="0"/>
              </a:rPr>
              <a:t>Sample Solution:</a:t>
            </a:r>
            <a:r>
              <a:rPr lang="tr-TR" altLang="tr-TR" smtClean="0">
                <a:latin typeface="Comic Sans MS" panose="030F0702030302020204" pitchFamily="66" charset="0"/>
              </a:rPr>
              <a:t> </a:t>
            </a:r>
            <a:r>
              <a:rPr lang="en-US" altLang="tr-TR" smtClean="0">
                <a:latin typeface="Comic Sans MS" panose="030F0702030302020204" pitchFamily="66" charset="0"/>
              </a:rPr>
              <a:t>The solution to be calculated for concentration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25538"/>
            <a:ext cx="91440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sz="2800" dirty="0" smtClean="0"/>
              <a:t>  </a:t>
            </a:r>
            <a:r>
              <a:rPr lang="en-US" altLang="tr-TR" sz="2800" dirty="0" smtClean="0"/>
              <a:t>Concentration </a:t>
            </a:r>
            <a:r>
              <a:rPr lang="tr-TR" altLang="tr-TR" sz="2800" dirty="0" err="1" smtClean="0"/>
              <a:t>and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absorbance</a:t>
            </a:r>
            <a:r>
              <a:rPr lang="tr-TR" altLang="tr-TR" sz="2800" dirty="0" smtClean="0"/>
              <a:t>:</a:t>
            </a:r>
          </a:p>
          <a:p>
            <a:pPr eaLnBrk="1" hangingPunct="1">
              <a:buFontTx/>
              <a:buNone/>
            </a:pPr>
            <a:r>
              <a:rPr lang="tr-TR" altLang="tr-TR" sz="2800" dirty="0" smtClean="0"/>
              <a:t>                    </a:t>
            </a:r>
            <a:r>
              <a:rPr lang="tr-TR" altLang="tr-TR" sz="3600" b="1" baseline="30000" dirty="0" err="1" smtClean="0"/>
              <a:t>Absorbance</a:t>
            </a:r>
            <a:r>
              <a:rPr lang="tr-TR" altLang="tr-TR" sz="3600" b="1" baseline="-25000" dirty="0" err="1" smtClean="0"/>
              <a:t>sample</a:t>
            </a:r>
            <a:endParaRPr lang="tr-TR" altLang="tr-TR" sz="3600" b="1" dirty="0" smtClean="0"/>
          </a:p>
          <a:p>
            <a:pPr eaLnBrk="1" hangingPunct="1">
              <a:buFontTx/>
              <a:buNone/>
            </a:pPr>
            <a:r>
              <a:rPr lang="tr-TR" altLang="tr-TR" sz="2800" b="1" dirty="0" smtClean="0"/>
              <a:t>    </a:t>
            </a:r>
            <a:r>
              <a:rPr lang="tr-TR" altLang="tr-TR" sz="2800" b="1" dirty="0" err="1" smtClean="0"/>
              <a:t>C</a:t>
            </a:r>
            <a:r>
              <a:rPr lang="tr-TR" altLang="tr-TR" sz="2800" b="1" baseline="-25000" dirty="0" err="1" smtClean="0"/>
              <a:t>sample</a:t>
            </a:r>
            <a:r>
              <a:rPr lang="tr-TR" altLang="tr-TR" sz="2800" b="1" dirty="0" smtClean="0"/>
              <a:t> =                                 x </a:t>
            </a:r>
            <a:r>
              <a:rPr lang="tr-TR" altLang="tr-TR" sz="2800" b="1" dirty="0" err="1" smtClean="0"/>
              <a:t>C</a:t>
            </a:r>
            <a:r>
              <a:rPr lang="tr-TR" altLang="tr-TR" sz="2800" b="1" baseline="-25000" dirty="0" err="1" smtClean="0"/>
              <a:t>std</a:t>
            </a:r>
            <a:endParaRPr lang="tr-TR" altLang="tr-TR" sz="2800" b="1" dirty="0" smtClean="0"/>
          </a:p>
          <a:p>
            <a:pPr eaLnBrk="1" hangingPunct="1">
              <a:buFontTx/>
              <a:buNone/>
            </a:pPr>
            <a:r>
              <a:rPr lang="tr-TR" altLang="tr-TR" sz="2800" b="1" dirty="0" smtClean="0"/>
              <a:t>                    </a:t>
            </a:r>
            <a:r>
              <a:rPr lang="tr-TR" altLang="tr-TR" sz="3600" b="1" baseline="30000" dirty="0" err="1" smtClean="0"/>
              <a:t>Absorbance</a:t>
            </a:r>
            <a:r>
              <a:rPr lang="tr-TR" altLang="tr-TR" sz="3600" b="1" baseline="-25000" dirty="0" err="1" smtClean="0"/>
              <a:t>std</a:t>
            </a:r>
            <a:endParaRPr lang="tr-TR" altLang="tr-TR" sz="2800" b="1" baseline="30000" dirty="0" smtClean="0"/>
          </a:p>
          <a:p>
            <a:pPr eaLnBrk="1" hangingPunct="1">
              <a:buFontTx/>
              <a:buNone/>
            </a:pPr>
            <a:r>
              <a:rPr lang="tr-TR" altLang="tr-TR" sz="2800" dirty="0" smtClean="0"/>
              <a:t>                                            </a:t>
            </a:r>
            <a:endParaRPr lang="en-US" altLang="tr-TR" sz="3600" dirty="0" smtClean="0"/>
          </a:p>
        </p:txBody>
      </p:sp>
      <p:sp>
        <p:nvSpPr>
          <p:cNvPr id="19459" name="Line 4"/>
          <p:cNvSpPr>
            <a:spLocks noChangeShapeType="1"/>
          </p:cNvSpPr>
          <p:nvPr/>
        </p:nvSpPr>
        <p:spPr bwMode="auto">
          <a:xfrm>
            <a:off x="2411760" y="2420888"/>
            <a:ext cx="3529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tr-TR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1505</TotalTime>
  <Words>650</Words>
  <Application>Microsoft Macintosh PowerPoint</Application>
  <PresentationFormat>On-screen Show (4:3)</PresentationFormat>
  <Paragraphs>173</Paragraphs>
  <Slides>24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Balloons</vt:lpstr>
      <vt:lpstr>The determination of fasting blood sugar and calcium in serum</vt:lpstr>
      <vt:lpstr>SPECTROPHOTOMETER</vt:lpstr>
      <vt:lpstr>PowerPoint Presentation</vt:lpstr>
      <vt:lpstr>Transmittance ve Absorbance</vt:lpstr>
      <vt:lpstr>PowerPoint Presentation</vt:lpstr>
      <vt:lpstr>Lambert -Beer Law</vt:lpstr>
      <vt:lpstr>Absorbance has no unit</vt:lpstr>
      <vt:lpstr>Solvents used in spectrophotometric determinations</vt:lpstr>
      <vt:lpstr>PowerPoint Presentation</vt:lpstr>
      <vt:lpstr>PowerPoint Presentation</vt:lpstr>
      <vt:lpstr> Fasting Blood Glucose</vt:lpstr>
      <vt:lpstr> Diabetes Mellitus</vt:lpstr>
      <vt:lpstr>PowerPoint Presentation</vt:lpstr>
      <vt:lpstr>Calcium</vt:lpstr>
      <vt:lpstr> Plasma Calcium</vt:lpstr>
      <vt:lpstr>PowerPoint Presentation</vt:lpstr>
      <vt:lpstr>PowerPoint Presentation</vt:lpstr>
      <vt:lpstr>Blood Glucose Determination (Glucose Oxidase Method) </vt:lpstr>
      <vt:lpstr>PowerPoint Presentation</vt:lpstr>
      <vt:lpstr>PowerPoint Presentation</vt:lpstr>
      <vt:lpstr> Calcium determination in serum (Clark-Collip method)</vt:lpstr>
      <vt:lpstr>Experimental procedure</vt:lpstr>
      <vt:lpstr>Calculation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 PRATİK</dc:title>
  <dc:creator>tekn'kkkkkk</dc:creator>
  <cp:lastModifiedBy>ecem kaya</cp:lastModifiedBy>
  <cp:revision>106</cp:revision>
  <cp:lastPrinted>2019-03-01T06:50:11Z</cp:lastPrinted>
  <dcterms:created xsi:type="dcterms:W3CDTF">2007-02-08T17:54:07Z</dcterms:created>
  <dcterms:modified xsi:type="dcterms:W3CDTF">2020-05-04T19:56:42Z</dcterms:modified>
</cp:coreProperties>
</file>