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2F57FCA-F883-495F-9A3B-09827FDA8615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55F94C3-D08E-4CFE-AA44-6E4E839E763E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337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7FCA-F883-495F-9A3B-09827FDA8615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94C3-D08E-4CFE-AA44-6E4E839E76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9607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7FCA-F883-495F-9A3B-09827FDA8615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94C3-D08E-4CFE-AA44-6E4E839E763E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13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7FCA-F883-495F-9A3B-09827FDA8615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94C3-D08E-4CFE-AA44-6E4E839E763E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842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7FCA-F883-495F-9A3B-09827FDA8615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94C3-D08E-4CFE-AA44-6E4E839E76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3768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7FCA-F883-495F-9A3B-09827FDA8615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94C3-D08E-4CFE-AA44-6E4E839E763E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224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7FCA-F883-495F-9A3B-09827FDA8615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94C3-D08E-4CFE-AA44-6E4E839E763E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255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7FCA-F883-495F-9A3B-09827FDA8615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94C3-D08E-4CFE-AA44-6E4E839E763E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691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7FCA-F883-495F-9A3B-09827FDA8615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94C3-D08E-4CFE-AA44-6E4E839E763E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01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7FCA-F883-495F-9A3B-09827FDA8615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94C3-D08E-4CFE-AA44-6E4E839E76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017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7FCA-F883-495F-9A3B-09827FDA8615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94C3-D08E-4CFE-AA44-6E4E839E763E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05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7FCA-F883-495F-9A3B-09827FDA8615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94C3-D08E-4CFE-AA44-6E4E839E76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4220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7FCA-F883-495F-9A3B-09827FDA8615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94C3-D08E-4CFE-AA44-6E4E839E763E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374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7FCA-F883-495F-9A3B-09827FDA8615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94C3-D08E-4CFE-AA44-6E4E839E763E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07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7FCA-F883-495F-9A3B-09827FDA8615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94C3-D08E-4CFE-AA44-6E4E839E76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431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7FCA-F883-495F-9A3B-09827FDA8615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94C3-D08E-4CFE-AA44-6E4E839E763E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66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7FCA-F883-495F-9A3B-09827FDA8615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94C3-D08E-4CFE-AA44-6E4E839E76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6228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F57FCA-F883-495F-9A3B-09827FDA8615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5F94C3-D08E-4CFE-AA44-6E4E839E76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286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764826" y="2948494"/>
            <a:ext cx="6815669" cy="1515533"/>
          </a:xfrm>
        </p:spPr>
        <p:txBody>
          <a:bodyPr/>
          <a:lstStyle/>
          <a:p>
            <a:r>
              <a:rPr lang="tr-TR" dirty="0" err="1" smtClean="0"/>
              <a:t>Biyofilm</a:t>
            </a:r>
            <a:r>
              <a:rPr lang="tr-TR" dirty="0" smtClean="0"/>
              <a:t> Yapılarının Kontrolünde Kullanılan Yeni Stratejiler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0320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İstenmeyen </a:t>
            </a:r>
            <a:r>
              <a:rPr lang="tr-TR" dirty="0" err="1" smtClean="0"/>
              <a:t>biyofilm</a:t>
            </a:r>
            <a:r>
              <a:rPr lang="tr-TR" dirty="0" smtClean="0"/>
              <a:t> yapılarının etkin bir şekilde uzaklaştırılabilmesi için, kirletici maddenin </a:t>
            </a:r>
            <a:r>
              <a:rPr lang="tr-TR" dirty="0"/>
              <a:t>(karbonhidratlar, yağlar, proteinler, mineral tuzlar) </a:t>
            </a:r>
            <a:r>
              <a:rPr lang="tr-TR" dirty="0" smtClean="0"/>
              <a:t>ve mikroorganizmanın tipinin ve doğasının iyice anlaşılması gerekmektedir.</a:t>
            </a:r>
          </a:p>
          <a:p>
            <a:endParaRPr lang="tr-TR" dirty="0"/>
          </a:p>
          <a:p>
            <a:r>
              <a:rPr lang="tr-TR" dirty="0" smtClean="0"/>
              <a:t>Ayrıca, </a:t>
            </a:r>
            <a:r>
              <a:rPr lang="tr-TR" dirty="0" err="1" smtClean="0"/>
              <a:t>biyofilm</a:t>
            </a:r>
            <a:r>
              <a:rPr lang="tr-TR" dirty="0" smtClean="0"/>
              <a:t> yapılarının uzaklaştırılmasında kullanılacak </a:t>
            </a:r>
            <a:r>
              <a:rPr lang="tr-TR" dirty="0" err="1" smtClean="0"/>
              <a:t>dezenfekranların</a:t>
            </a:r>
            <a:r>
              <a:rPr lang="tr-TR" dirty="0" smtClean="0"/>
              <a:t> ve deterjanların: korozyon etkisi olup olmadığı, temizlik kolaylığı ve son ürüne etkisinin olup olmadığı gibi faktörler seçilmesinde önem taşıyan hususlardır.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91294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İşleme yüzeyi gibi çeşitli amaçlarla kullanılacak yüzeylerde en yaygın olarak tercih edilen yüzey «paslanmaz çelik» yüzeylerdir.</a:t>
            </a:r>
          </a:p>
          <a:p>
            <a:r>
              <a:rPr lang="tr-TR" dirty="0" smtClean="0"/>
              <a:t>Paslanmaz çelik yüzeyler mekanik etkilere, fırçalamaya, elektromanyetik ve mekanik cilalamaya en uygun yüzeydir.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1996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Yeni Stratejiler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Oluşan </a:t>
            </a:r>
            <a:r>
              <a:rPr lang="tr-TR" dirty="0" err="1" smtClean="0"/>
              <a:t>biyofilm</a:t>
            </a:r>
            <a:r>
              <a:rPr lang="tr-TR" dirty="0" smtClean="0"/>
              <a:t> yapısının </a:t>
            </a:r>
            <a:r>
              <a:rPr lang="tr-TR" dirty="0" err="1" smtClean="0"/>
              <a:t>eradike</a:t>
            </a:r>
            <a:r>
              <a:rPr lang="tr-TR" dirty="0" smtClean="0"/>
              <a:t> edilmesindense, </a:t>
            </a:r>
            <a:r>
              <a:rPr lang="tr-TR" dirty="0" err="1" smtClean="0"/>
              <a:t>biyofilm</a:t>
            </a:r>
            <a:r>
              <a:rPr lang="tr-TR" dirty="0" smtClean="0"/>
              <a:t> oluşumunun engellenmesi daha ideal bir yaklaşımdır.</a:t>
            </a:r>
          </a:p>
          <a:p>
            <a:r>
              <a:rPr lang="tr-TR" dirty="0" smtClean="0"/>
              <a:t>Bununla birlikte, istenmeyen </a:t>
            </a:r>
            <a:r>
              <a:rPr lang="tr-TR" dirty="0" err="1" smtClean="0"/>
              <a:t>biyofilm</a:t>
            </a:r>
            <a:r>
              <a:rPr lang="tr-TR" dirty="0" smtClean="0"/>
              <a:t> yapılarının kontrolü ya da önlenmesi için, yan etkisi olmayan bir yöntem henüz geliştirilmemiştir.</a:t>
            </a:r>
          </a:p>
          <a:p>
            <a:r>
              <a:rPr lang="tr-TR" dirty="0" err="1" smtClean="0"/>
              <a:t>Biyofilm</a:t>
            </a:r>
            <a:r>
              <a:rPr lang="tr-TR" dirty="0" smtClean="0"/>
              <a:t> oluşumunun önlenmesinde kullanılan temel strateji, bakterinin yüzeye sıkıca tutunmasından önce, yüzeylerin düzenli olarak temizlenmesi ve dezenfekte edilmesidir.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9317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Yeni Stratejiler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Bakterilerin yüzeye </a:t>
            </a:r>
            <a:r>
              <a:rPr lang="tr-TR" dirty="0" err="1" smtClean="0"/>
              <a:t>kolonizasyonunu</a:t>
            </a:r>
            <a:r>
              <a:rPr lang="tr-TR" dirty="0" smtClean="0"/>
              <a:t> izleyebilmek ve eğer bakteri yüzeye </a:t>
            </a:r>
            <a:r>
              <a:rPr lang="tr-TR" dirty="0" err="1" smtClean="0"/>
              <a:t>kolonize</a:t>
            </a:r>
            <a:r>
              <a:rPr lang="tr-TR" dirty="0" smtClean="0"/>
              <a:t> oldu ise hangi gelişim aşamasında olduğunu belirlemek için kullanılan </a:t>
            </a:r>
            <a:r>
              <a:rPr lang="tr-TR" dirty="0" err="1" smtClean="0"/>
              <a:t>biyofilm</a:t>
            </a:r>
            <a:r>
              <a:rPr lang="tr-TR" dirty="0" smtClean="0"/>
              <a:t> </a:t>
            </a:r>
            <a:r>
              <a:rPr lang="tr-TR" dirty="0" err="1" smtClean="0"/>
              <a:t>dedektörleri</a:t>
            </a:r>
            <a:r>
              <a:rPr lang="tr-TR" dirty="0" smtClean="0"/>
              <a:t>, hali hazırda geliştirilmiştir ve kullanılmaktadır.</a:t>
            </a:r>
          </a:p>
          <a:p>
            <a:r>
              <a:rPr lang="tr-TR" dirty="0" smtClean="0"/>
              <a:t>2008 yılında bir grup araştırmacı (</a:t>
            </a:r>
            <a:r>
              <a:rPr lang="tr-TR" dirty="0" err="1" smtClean="0"/>
              <a:t>Pereira</a:t>
            </a:r>
            <a:r>
              <a:rPr lang="tr-TR" dirty="0" smtClean="0"/>
              <a:t> vd.) </a:t>
            </a:r>
            <a:r>
              <a:rPr lang="tr-TR" dirty="0" err="1" smtClean="0"/>
              <a:t>biyofilm</a:t>
            </a:r>
            <a:r>
              <a:rPr lang="tr-TR" dirty="0" smtClean="0"/>
              <a:t> </a:t>
            </a:r>
            <a:r>
              <a:rPr lang="tr-TR" dirty="0" err="1" smtClean="0"/>
              <a:t>yapısını</a:t>
            </a:r>
            <a:r>
              <a:rPr lang="tr-TR" dirty="0" err="1"/>
              <a:t>henüz</a:t>
            </a:r>
            <a:r>
              <a:rPr lang="tr-TR" dirty="0"/>
              <a:t> ilk evresindeyken </a:t>
            </a:r>
            <a:r>
              <a:rPr lang="tr-TR" dirty="0" smtClean="0"/>
              <a:t>tespit edebilen bir </a:t>
            </a:r>
            <a:r>
              <a:rPr lang="tr-TR" dirty="0" err="1" smtClean="0"/>
              <a:t>mekatronik</a:t>
            </a:r>
            <a:r>
              <a:rPr lang="tr-TR" dirty="0" smtClean="0"/>
              <a:t> yüzey </a:t>
            </a:r>
            <a:r>
              <a:rPr lang="tr-TR" dirty="0" err="1" smtClean="0"/>
              <a:t>sensörü</a:t>
            </a:r>
            <a:r>
              <a:rPr lang="tr-TR" dirty="0" smtClean="0"/>
              <a:t> geliştirmişlerdir.</a:t>
            </a:r>
          </a:p>
          <a:p>
            <a:r>
              <a:rPr lang="tr-TR" dirty="0" smtClean="0"/>
              <a:t>Bu </a:t>
            </a:r>
            <a:r>
              <a:rPr lang="tr-TR" dirty="0" err="1" smtClean="0"/>
              <a:t>sensör</a:t>
            </a:r>
            <a:r>
              <a:rPr lang="tr-TR" dirty="0" smtClean="0"/>
              <a:t> ayrıca, yüzeyde temizlik ürününün bulunup bulunmadığını tespit edebilmekle beraber, yüzeyin biyolojik ve kimyasal olarak ne zaman temizlendiğini ve temizliğin düzeyini ölçebilmektedir.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191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Quorum</a:t>
            </a:r>
            <a:r>
              <a:rPr lang="tr-TR" dirty="0" smtClean="0"/>
              <a:t> </a:t>
            </a:r>
            <a:r>
              <a:rPr lang="tr-TR" dirty="0" err="1" smtClean="0"/>
              <a:t>Sensing</a:t>
            </a:r>
            <a:r>
              <a:rPr lang="tr-TR" dirty="0" smtClean="0"/>
              <a:t> Mekanizması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err="1" smtClean="0"/>
              <a:t>Biyofilm</a:t>
            </a:r>
            <a:r>
              <a:rPr lang="tr-TR" dirty="0" smtClean="0"/>
              <a:t> yapıları ile mücadelede tercih edilen yeni yaklaşımlardan biri de </a:t>
            </a:r>
            <a:r>
              <a:rPr lang="tr-TR" dirty="0" err="1" smtClean="0"/>
              <a:t>Quorum</a:t>
            </a:r>
            <a:r>
              <a:rPr lang="tr-TR" dirty="0" smtClean="0"/>
              <a:t> </a:t>
            </a:r>
            <a:r>
              <a:rPr lang="tr-TR" dirty="0" err="1" smtClean="0"/>
              <a:t>Sensing</a:t>
            </a:r>
            <a:r>
              <a:rPr lang="tr-TR" dirty="0" smtClean="0"/>
              <a:t> mekanizmalarını hedef almaktadır.</a:t>
            </a:r>
          </a:p>
          <a:p>
            <a:r>
              <a:rPr lang="tr-TR" dirty="0"/>
              <a:t>Mikroorganizmaların, tıpkı </a:t>
            </a:r>
            <a:r>
              <a:rPr lang="tr-TR" dirty="0" err="1"/>
              <a:t>ökaryotik</a:t>
            </a:r>
            <a:r>
              <a:rPr lang="tr-TR" dirty="0"/>
              <a:t> organizmalar gibi, birbirleri ile iletişim kurmasını gerektiren çeşitli süreçleri kontrol edebilmek için, </a:t>
            </a:r>
            <a:r>
              <a:rPr lang="tr-TR" dirty="0" err="1"/>
              <a:t>quorum</a:t>
            </a:r>
            <a:r>
              <a:rPr lang="tr-TR" dirty="0"/>
              <a:t> </a:t>
            </a:r>
            <a:r>
              <a:rPr lang="tr-TR" dirty="0" err="1"/>
              <a:t>sensing</a:t>
            </a:r>
            <a:r>
              <a:rPr lang="tr-TR" dirty="0"/>
              <a:t> (QS) denilen bir mekanizmayı kullandıkları bilinmektedir.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iletişim sürecini, çevreye küçük sinyal molekülleri salgılamak ve diğer bakteriler tarafından salgılanan molekülleri algılamak suretiyle düzenlemektedirler. </a:t>
            </a:r>
            <a:r>
              <a:rPr lang="en-US" dirty="0"/>
              <a:t/>
            </a:r>
            <a:br>
              <a:rPr lang="en-US" dirty="0"/>
            </a:b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75743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Quorum</a:t>
            </a:r>
            <a:r>
              <a:rPr lang="tr-TR" dirty="0" smtClean="0"/>
              <a:t> </a:t>
            </a:r>
            <a:r>
              <a:rPr lang="tr-TR" dirty="0" err="1" smtClean="0"/>
              <a:t>Sensing</a:t>
            </a:r>
            <a:r>
              <a:rPr lang="tr-TR" dirty="0" smtClean="0"/>
              <a:t> Mekanizmaları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Bakterilerin konak organizmada </a:t>
            </a:r>
            <a:r>
              <a:rPr lang="tr-TR" dirty="0" err="1"/>
              <a:t>kolonizasyonunda</a:t>
            </a:r>
            <a:r>
              <a:rPr lang="tr-TR" dirty="0"/>
              <a:t>, </a:t>
            </a:r>
            <a:r>
              <a:rPr lang="tr-TR" dirty="0" err="1"/>
              <a:t>biyofilm</a:t>
            </a:r>
            <a:r>
              <a:rPr lang="tr-TR" dirty="0"/>
              <a:t> yapılarının oluşması ve olgunlaştırılmasında, değişen çevresel koşullara uyum sağlamada, bakterilerin </a:t>
            </a:r>
            <a:r>
              <a:rPr lang="tr-TR" dirty="0" err="1"/>
              <a:t>virulans</a:t>
            </a:r>
            <a:r>
              <a:rPr lang="tr-TR" dirty="0"/>
              <a:t> ve patojen değiştirilip geliştirilmesinde QS mekanizmasının bakterilere önemli yararlar sağlamakta ve bakterilerin çok hücreli bir organizma gibi  iletişim kurmasına olanak sağlamaktadır. </a:t>
            </a:r>
            <a:endParaRPr lang="tr-TR" dirty="0" smtClean="0"/>
          </a:p>
          <a:p>
            <a:r>
              <a:rPr lang="en-US" dirty="0" err="1" smtClean="0"/>
              <a:t>Hücre-hücre</a:t>
            </a:r>
            <a:r>
              <a:rPr lang="en-US" dirty="0" smtClean="0"/>
              <a:t> </a:t>
            </a:r>
            <a:r>
              <a:rPr lang="en-US" dirty="0" err="1"/>
              <a:t>iletişimini</a:t>
            </a:r>
            <a:r>
              <a:rPr lang="en-US" dirty="0"/>
              <a:t> </a:t>
            </a:r>
            <a:r>
              <a:rPr lang="en-US" dirty="0" err="1"/>
              <a:t>sağlayan</a:t>
            </a:r>
            <a:r>
              <a:rPr lang="en-US" dirty="0"/>
              <a:t> QS </a:t>
            </a:r>
            <a:r>
              <a:rPr lang="en-US" dirty="0" err="1"/>
              <a:t>mekanizması</a:t>
            </a:r>
            <a:r>
              <a:rPr lang="en-US" dirty="0"/>
              <a:t>, </a:t>
            </a:r>
            <a:r>
              <a:rPr lang="en-US" dirty="0" err="1"/>
              <a:t>yukarıda</a:t>
            </a:r>
            <a:r>
              <a:rPr lang="en-US" dirty="0"/>
              <a:t> </a:t>
            </a:r>
            <a:r>
              <a:rPr lang="en-US" dirty="0" err="1"/>
              <a:t>belirttiğimiz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biyofilm</a:t>
            </a:r>
            <a:r>
              <a:rPr lang="en-US" dirty="0"/>
              <a:t> </a:t>
            </a:r>
            <a:r>
              <a:rPr lang="en-US" dirty="0" err="1"/>
              <a:t>yapısının</a:t>
            </a:r>
            <a:r>
              <a:rPr lang="en-US" dirty="0"/>
              <a:t> </a:t>
            </a:r>
            <a:r>
              <a:rPr lang="en-US" dirty="0" err="1"/>
              <a:t>oluşumu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olgulanması</a:t>
            </a:r>
            <a:r>
              <a:rPr lang="en-US" dirty="0"/>
              <a:t> </a:t>
            </a:r>
            <a:r>
              <a:rPr lang="en-US" dirty="0" err="1"/>
              <a:t>süreçlerinde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faktör</a:t>
            </a:r>
            <a:r>
              <a:rPr lang="en-US" dirty="0"/>
              <a:t> </a:t>
            </a:r>
            <a:r>
              <a:rPr lang="en-US" dirty="0" err="1"/>
              <a:t>olduğundan</a:t>
            </a:r>
            <a:r>
              <a:rPr lang="en-US" dirty="0"/>
              <a:t>, </a:t>
            </a:r>
            <a:r>
              <a:rPr lang="en-US" dirty="0" err="1"/>
              <a:t>biyofilm</a:t>
            </a:r>
            <a:r>
              <a:rPr lang="en-US" dirty="0"/>
              <a:t> </a:t>
            </a:r>
            <a:r>
              <a:rPr lang="en-US" dirty="0" err="1"/>
              <a:t>oluşumunun</a:t>
            </a:r>
            <a:r>
              <a:rPr lang="en-US" dirty="0"/>
              <a:t> </a:t>
            </a:r>
            <a:r>
              <a:rPr lang="en-US" dirty="0" err="1"/>
              <a:t>engellenmesi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QS </a:t>
            </a:r>
            <a:r>
              <a:rPr lang="en-US" dirty="0" err="1"/>
              <a:t>aracılığı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bakterilerin</a:t>
            </a:r>
            <a:r>
              <a:rPr lang="en-US" dirty="0"/>
              <a:t> </a:t>
            </a:r>
            <a:r>
              <a:rPr lang="en-US" dirty="0" err="1"/>
              <a:t>iletişim</a:t>
            </a:r>
            <a:r>
              <a:rPr lang="en-US" dirty="0"/>
              <a:t> </a:t>
            </a:r>
            <a:r>
              <a:rPr lang="en-US" dirty="0" err="1"/>
              <a:t>kurmasının</a:t>
            </a:r>
            <a:r>
              <a:rPr lang="en-US" dirty="0"/>
              <a:t> </a:t>
            </a:r>
            <a:r>
              <a:rPr lang="en-US" dirty="0" err="1"/>
              <a:t>engellenmesinin</a:t>
            </a:r>
            <a:r>
              <a:rPr lang="en-US" dirty="0"/>
              <a:t>, </a:t>
            </a:r>
            <a:r>
              <a:rPr lang="en-US" dirty="0" err="1"/>
              <a:t>etkili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müdahale</a:t>
            </a:r>
            <a:r>
              <a:rPr lang="en-US" dirty="0"/>
              <a:t> </a:t>
            </a:r>
            <a:r>
              <a:rPr lang="en-US" dirty="0" err="1"/>
              <a:t>olacağı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araştırmacılar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 smtClean="0"/>
              <a:t>önerilmiştir</a:t>
            </a:r>
            <a:r>
              <a:rPr lang="en-US" dirty="0" smtClean="0"/>
              <a:t>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061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Quorum</a:t>
            </a:r>
            <a:r>
              <a:rPr lang="tr-TR" dirty="0" smtClean="0"/>
              <a:t> </a:t>
            </a:r>
            <a:r>
              <a:rPr lang="tr-TR" dirty="0" err="1" smtClean="0"/>
              <a:t>Sensing</a:t>
            </a:r>
            <a:r>
              <a:rPr lang="tr-TR" dirty="0" smtClean="0"/>
              <a:t> Mekanizmasının Hedef Alınması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QS mekanizmaları hedef alınarak mikroorganizmaların birbirleri ile iletişim kurmasının önlenmesi amaçlanmaktadır. </a:t>
            </a:r>
          </a:p>
          <a:p>
            <a:r>
              <a:rPr lang="tr-TR" dirty="0" smtClean="0"/>
              <a:t>Bu amaçla kullanılabilecek üç farklı yol önerilmiştir:</a:t>
            </a:r>
          </a:p>
          <a:p>
            <a:r>
              <a:rPr lang="tr-TR" dirty="0" smtClean="0"/>
              <a:t>1) Mikroorganizmaların QS ‘ de kullandığı sinyal moleküllerinin salgılanmasının önlenmesi</a:t>
            </a:r>
          </a:p>
          <a:p>
            <a:r>
              <a:rPr lang="tr-TR" dirty="0" smtClean="0"/>
              <a:t>2) Salgılanan QS molekülünün parçalanması</a:t>
            </a:r>
          </a:p>
          <a:p>
            <a:r>
              <a:rPr lang="tr-TR" dirty="0" smtClean="0"/>
              <a:t>3) Salgılanan sinyal molekülünün alıcı hücredeki reseptörlere bağlanmasının yani </a:t>
            </a:r>
            <a:r>
              <a:rPr lang="tr-TR" smtClean="0"/>
              <a:t>algılanmasının önlenmesi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35768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80</TotalTime>
  <Words>440</Words>
  <Application>Microsoft Office PowerPoint</Application>
  <PresentationFormat>Geniş ekran</PresentationFormat>
  <Paragraphs>27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Organik</vt:lpstr>
      <vt:lpstr>Biyofilm Yapılarının Kontrolünde Kullanılan Yeni Stratejiler</vt:lpstr>
      <vt:lpstr>PowerPoint Sunusu</vt:lpstr>
      <vt:lpstr>PowerPoint Sunusu</vt:lpstr>
      <vt:lpstr>Yeni Stratejiler</vt:lpstr>
      <vt:lpstr>Yeni Stratejiler</vt:lpstr>
      <vt:lpstr>Quorum Sensing Mekanizması</vt:lpstr>
      <vt:lpstr>Quorum Sensing Mekanizmaları</vt:lpstr>
      <vt:lpstr>Quorum Sensing Mekanizmasının Hedef Alınması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Biyofilm Yapılarının Kontrolünde Kullanılan Yeni Stratejiler</dc:title>
  <dc:creator>iso</dc:creator>
  <cp:lastModifiedBy>iso</cp:lastModifiedBy>
  <cp:revision>8</cp:revision>
  <dcterms:created xsi:type="dcterms:W3CDTF">2018-01-04T10:52:24Z</dcterms:created>
  <dcterms:modified xsi:type="dcterms:W3CDTF">2018-01-04T12:12:31Z</dcterms:modified>
</cp:coreProperties>
</file>