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6" r:id="rId5"/>
    <p:sldId id="267" r:id="rId6"/>
    <p:sldId id="268" r:id="rId7"/>
    <p:sldId id="26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A0E58-33C5-4B97-9EFC-81B7F28DADC6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243E7-2064-420D-ADF9-2302F00C4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3144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A0E58-33C5-4B97-9EFC-81B7F28DADC6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243E7-2064-420D-ADF9-2302F00C4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1876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A0E58-33C5-4B97-9EFC-81B7F28DADC6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243E7-2064-420D-ADF9-2302F00C4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6417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A0E58-33C5-4B97-9EFC-81B7F28DADC6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243E7-2064-420D-ADF9-2302F00C4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3665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A0E58-33C5-4B97-9EFC-81B7F28DADC6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243E7-2064-420D-ADF9-2302F00C4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7815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A0E58-33C5-4B97-9EFC-81B7F28DADC6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243E7-2064-420D-ADF9-2302F00C4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2291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A0E58-33C5-4B97-9EFC-81B7F28DADC6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243E7-2064-420D-ADF9-2302F00C4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4150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A0E58-33C5-4B97-9EFC-81B7F28DADC6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243E7-2064-420D-ADF9-2302F00C4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4283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A0E58-33C5-4B97-9EFC-81B7F28DADC6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243E7-2064-420D-ADF9-2302F00C4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6856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A0E58-33C5-4B97-9EFC-81B7F28DADC6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243E7-2064-420D-ADF9-2302F00C4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4405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A0E58-33C5-4B97-9EFC-81B7F28DADC6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243E7-2064-420D-ADF9-2302F00C4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31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A0E58-33C5-4B97-9EFC-81B7F28DADC6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7243E7-2064-420D-ADF9-2302F00C4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608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Eğitimde ve Psikolojide</a:t>
            </a:r>
            <a:br>
              <a:rPr lang="tr-TR" dirty="0" smtClean="0"/>
            </a:br>
            <a:r>
              <a:rPr lang="tr-TR" b="1" dirty="0" smtClean="0"/>
              <a:t>ÖLÇME VE DEĞERLENDİRME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Ergül Demir</a:t>
            </a:r>
            <a:endParaRPr lang="tr-TR" dirty="0"/>
          </a:p>
        </p:txBody>
      </p:sp>
      <p:pic>
        <p:nvPicPr>
          <p:cNvPr id="1026" name="Picture 2" descr="Image result for measurement and evalu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90243"/>
            <a:ext cx="2305050" cy="1981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assessm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5508" y="4490329"/>
            <a:ext cx="2949891" cy="2209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463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2204864"/>
            <a:ext cx="8229600" cy="1872208"/>
          </a:xfrm>
        </p:spPr>
        <p:txBody>
          <a:bodyPr>
            <a:noAutofit/>
          </a:bodyPr>
          <a:lstStyle/>
          <a:p>
            <a:pPr algn="l"/>
            <a:r>
              <a:rPr lang="tr-TR" b="1" dirty="0" smtClean="0">
                <a:solidFill>
                  <a:srgbClr val="7030A0"/>
                </a:solidFill>
              </a:rPr>
              <a:t>ÜNİTE 2.</a:t>
            </a:r>
            <a:br>
              <a:rPr lang="tr-TR" b="1" dirty="0" smtClean="0">
                <a:solidFill>
                  <a:srgbClr val="7030A0"/>
                </a:solidFill>
              </a:rPr>
            </a:br>
            <a:r>
              <a:rPr lang="tr-TR" b="1" dirty="0" smtClean="0">
                <a:solidFill>
                  <a:srgbClr val="7030A0"/>
                </a:solidFill>
              </a:rPr>
              <a:t>Temel </a:t>
            </a:r>
            <a:r>
              <a:rPr lang="tr-TR" b="1" dirty="0" smtClean="0">
                <a:solidFill>
                  <a:srgbClr val="7030A0"/>
                </a:solidFill>
              </a:rPr>
              <a:t>Kavramlar</a:t>
            </a:r>
            <a:r>
              <a:rPr lang="en-GB" b="1" dirty="0" smtClean="0">
                <a:solidFill>
                  <a:srgbClr val="7030A0"/>
                </a:solidFill>
              </a:rPr>
              <a:t> - 2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9316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48072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b="1" dirty="0" smtClean="0"/>
              <a:t>Amaç</a:t>
            </a:r>
          </a:p>
          <a:p>
            <a:pPr marL="0" indent="0">
              <a:buNone/>
            </a:pPr>
            <a:r>
              <a:rPr lang="tr-TR" dirty="0" smtClean="0"/>
              <a:t>Ölçme ve değerlendirmenin temel kavramlarını tanıtmak, bu doğrultuda kullanılacak teknik terminoloji açısından anlam birliği ve bütünlüğü sağlamak.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 smtClean="0"/>
              <a:t>Hedef Davranışlar</a:t>
            </a:r>
          </a:p>
          <a:p>
            <a:r>
              <a:rPr lang="tr-TR" dirty="0" smtClean="0"/>
              <a:t>Ölçme ve değerlendirme, </a:t>
            </a:r>
          </a:p>
          <a:p>
            <a:r>
              <a:rPr lang="tr-TR" dirty="0" smtClean="0"/>
              <a:t>Ölçme türleri,</a:t>
            </a:r>
          </a:p>
          <a:p>
            <a:r>
              <a:rPr lang="tr-TR" dirty="0" smtClean="0"/>
              <a:t>Ölçmede sıfır noktası,</a:t>
            </a:r>
          </a:p>
          <a:p>
            <a:r>
              <a:rPr lang="tr-TR" dirty="0" smtClean="0"/>
              <a:t>Ölçmede birim,</a:t>
            </a:r>
          </a:p>
          <a:p>
            <a:r>
              <a:rPr lang="tr-TR" dirty="0" smtClean="0"/>
              <a:t>Değişken ve sabit,</a:t>
            </a:r>
          </a:p>
          <a:p>
            <a:r>
              <a:rPr lang="tr-TR" dirty="0" smtClean="0"/>
              <a:t>Değişken türleri,</a:t>
            </a:r>
          </a:p>
          <a:p>
            <a:r>
              <a:rPr lang="tr-TR" dirty="0" smtClean="0"/>
              <a:t>Ölçek ve ölçek düzeyleri,</a:t>
            </a:r>
          </a:p>
          <a:p>
            <a:r>
              <a:rPr lang="tr-TR" dirty="0" smtClean="0"/>
              <a:t>Değerlendirme türleri,</a:t>
            </a:r>
          </a:p>
          <a:p>
            <a:r>
              <a:rPr lang="tr-TR" dirty="0" smtClean="0"/>
              <a:t>Test ve testlerin sınıflandırılması</a:t>
            </a:r>
          </a:p>
          <a:p>
            <a:pPr marL="0" indent="0">
              <a:buNone/>
            </a:pPr>
            <a:r>
              <a:rPr lang="tr-TR" dirty="0"/>
              <a:t>k</a:t>
            </a:r>
            <a:r>
              <a:rPr lang="tr-TR" dirty="0" smtClean="0"/>
              <a:t>avram ve konularını, örneklendirerek açıklamak.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7235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9930" y="2585403"/>
            <a:ext cx="5474517" cy="3676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Ölçek Düzeyleri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742716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Hiyerarşik olarak en fazla bilgi veren ölçek düzeyinden başlayarak dört ölçek düzeyi tanımlanmıştır:</a:t>
            </a:r>
          </a:p>
          <a:p>
            <a:pPr marL="0" indent="0">
              <a:buNone/>
            </a:pP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Oranlı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Eşit Aralıklı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Sıralama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Sınıflama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D3B3-E058-4520-BAE6-8981D670F065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965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Değerlendirme Türleri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i="1" dirty="0"/>
              <a:t>Belirlenen ölçüte göre değerlendirme türlerini ikiye ayırabiliriz:</a:t>
            </a:r>
          </a:p>
          <a:p>
            <a:pPr marL="514350" indent="-514350">
              <a:buAutoNum type="arabicParenR"/>
            </a:pPr>
            <a:r>
              <a:rPr lang="tr-TR" b="1" i="1" dirty="0"/>
              <a:t>Mutlak Değerlendirme</a:t>
            </a:r>
          </a:p>
          <a:p>
            <a:pPr marL="514350" indent="-514350">
              <a:buAutoNum type="arabicParenR"/>
            </a:pPr>
            <a:r>
              <a:rPr lang="tr-TR" b="1" i="1" dirty="0"/>
              <a:t>Bağıl Değerlendirme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D3B3-E058-4520-BAE6-8981D670F065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670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i="1" dirty="0" smtClean="0"/>
              <a:t>Mutlak Değerlendirme</a:t>
            </a:r>
          </a:p>
          <a:p>
            <a:pPr marL="0" indent="0">
              <a:buNone/>
            </a:pPr>
            <a:endParaRPr lang="tr-TR" b="1" i="1" dirty="0" smtClean="0"/>
          </a:p>
          <a:p>
            <a:pPr marL="0" indent="0">
              <a:buNone/>
            </a:pPr>
            <a:r>
              <a:rPr lang="tr-TR" dirty="0" smtClean="0"/>
              <a:t>Değerlendirme ölçütünün gruptan elde edilen ölçme sonuçlarından bağımsız olarak belirlendiği değerlendirme biçimleridir. </a:t>
            </a:r>
          </a:p>
          <a:p>
            <a:pPr marL="0" indent="0">
              <a:buNone/>
            </a:pPr>
            <a:r>
              <a:rPr lang="tr-TR" dirty="0" smtClean="0"/>
              <a:t>Grup değerlerin bilinmesine gerek duyulmaz.</a:t>
            </a:r>
          </a:p>
          <a:p>
            <a:pPr marL="0" indent="0">
              <a:buNone/>
            </a:pPr>
            <a:endParaRPr lang="tr-TR" dirty="0" smtClean="0"/>
          </a:p>
          <a:p>
            <a:pPr lvl="1"/>
            <a:r>
              <a:rPr lang="tr-TR" dirty="0" smtClean="0"/>
              <a:t>Kesme puanına/puanlarına göre değerlendirme</a:t>
            </a:r>
          </a:p>
          <a:p>
            <a:pPr lvl="1"/>
            <a:r>
              <a:rPr lang="tr-TR" dirty="0" smtClean="0"/>
              <a:t>Maksimum puana göre değerlendirme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D3B3-E058-4520-BAE6-8981D670F065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367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b="1" i="1" dirty="0" smtClean="0"/>
              <a:t>Bağıl Değerlendirme</a:t>
            </a:r>
          </a:p>
          <a:p>
            <a:pPr marL="0" indent="0">
              <a:buNone/>
            </a:pPr>
            <a:endParaRPr lang="tr-TR" b="1" i="1" dirty="0" smtClean="0"/>
          </a:p>
          <a:p>
            <a:pPr marL="0" indent="0">
              <a:buNone/>
            </a:pPr>
            <a:r>
              <a:rPr lang="tr-TR" dirty="0" smtClean="0"/>
              <a:t>Değerlendirme ölçütünün grup değerlere göre belirlendiği değerlendirme biçimleridir. </a:t>
            </a:r>
          </a:p>
          <a:p>
            <a:pPr marL="0" indent="0">
              <a:buNone/>
            </a:pPr>
            <a:r>
              <a:rPr lang="tr-TR" dirty="0" smtClean="0"/>
              <a:t>Grubun ölçme sonuçlarının tamamının bilinmesini gerektirir.</a:t>
            </a:r>
          </a:p>
          <a:p>
            <a:pPr marL="0" indent="0">
              <a:buNone/>
            </a:pPr>
            <a:endParaRPr lang="tr-TR" dirty="0" smtClean="0"/>
          </a:p>
          <a:p>
            <a:pPr lvl="1"/>
            <a:r>
              <a:rPr lang="tr-TR" dirty="0" smtClean="0"/>
              <a:t>Sıralamaya dayalı değerlendirme</a:t>
            </a:r>
          </a:p>
          <a:p>
            <a:pPr lvl="1"/>
            <a:r>
              <a:rPr lang="tr-TR" dirty="0" smtClean="0"/>
              <a:t>Ortalamaya ya da ortancaya göre değerlendirme</a:t>
            </a:r>
          </a:p>
          <a:p>
            <a:pPr lvl="1"/>
            <a:r>
              <a:rPr lang="tr-TR" dirty="0" smtClean="0"/>
              <a:t>Ortalama ve standart sapmaya göre değerlendirme</a:t>
            </a:r>
          </a:p>
          <a:p>
            <a:pPr lvl="1"/>
            <a:r>
              <a:rPr lang="tr-TR" dirty="0" smtClean="0"/>
              <a:t>Ortanca ve çeyrek sapmaya göre değerlendirme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D3B3-E058-4520-BAE6-8981D670F065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911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182</Words>
  <Application>Microsoft Office PowerPoint</Application>
  <PresentationFormat>Ekran Gösterisi (4:3)</PresentationFormat>
  <Paragraphs>51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Eğitimde ve Psikolojide ÖLÇME VE DEĞERLENDİRME</vt:lpstr>
      <vt:lpstr>ÜNİTE 2. Temel Kavramlar - 2</vt:lpstr>
      <vt:lpstr>PowerPoint Sunusu</vt:lpstr>
      <vt:lpstr>Ölçek Düzeyleri</vt:lpstr>
      <vt:lpstr>Değerlendirme Türleri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Eğitimde ve Psikolojide ÖLÇME VE DEĞERLENDİRME</dc:title>
  <dc:creator>Admin</dc:creator>
  <cp:lastModifiedBy>Admin</cp:lastModifiedBy>
  <cp:revision>2</cp:revision>
  <dcterms:created xsi:type="dcterms:W3CDTF">2017-02-13T13:10:11Z</dcterms:created>
  <dcterms:modified xsi:type="dcterms:W3CDTF">2017-02-13T13:11:50Z</dcterms:modified>
</cp:coreProperties>
</file>