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8" r:id="rId3"/>
    <p:sldId id="273" r:id="rId4"/>
    <p:sldId id="274" r:id="rId5"/>
    <p:sldId id="261" r:id="rId6"/>
    <p:sldId id="275" r:id="rId7"/>
    <p:sldId id="276" r:id="rId8"/>
    <p:sldId id="262" r:id="rId9"/>
    <p:sldId id="264" r:id="rId10"/>
    <p:sldId id="265" r:id="rId11"/>
    <p:sldId id="277" r:id="rId12"/>
    <p:sldId id="278" r:id="rId13"/>
    <p:sldId id="267" r:id="rId14"/>
    <p:sldId id="279" r:id="rId15"/>
    <p:sldId id="271" r:id="rId16"/>
    <p:sldId id="272" r:id="rId17"/>
  </p:sldIdLst>
  <p:sldSz cx="11112500" cy="75787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5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3" autoAdjust="0"/>
    <p:restoredTop sz="94660"/>
  </p:normalViewPr>
  <p:slideViewPr>
    <p:cSldViewPr snapToGrid="0" showGuides="1">
      <p:cViewPr varScale="1">
        <p:scale>
          <a:sx n="100" d="100"/>
          <a:sy n="100" d="100"/>
        </p:scale>
        <p:origin x="1566" y="96"/>
      </p:cViewPr>
      <p:guideLst>
        <p:guide orient="horz" pos="2387"/>
        <p:guide pos="35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33438" y="1240315"/>
            <a:ext cx="9445625" cy="2638519"/>
          </a:xfrm>
        </p:spPr>
        <p:txBody>
          <a:bodyPr anchor="b"/>
          <a:lstStyle>
            <a:lvl1pPr algn="ctr">
              <a:defRPr sz="6631"/>
            </a:lvl1pPr>
          </a:lstStyle>
          <a:p>
            <a:r>
              <a:rPr lang="tr-TR"/>
              <a:t>Asıl başlık stili için tıklatın</a:t>
            </a:r>
            <a:endParaRPr lang="en-US" dirty="0"/>
          </a:p>
        </p:txBody>
      </p:sp>
      <p:sp>
        <p:nvSpPr>
          <p:cNvPr id="3" name="Subtitle 2"/>
          <p:cNvSpPr>
            <a:spLocks noGrp="1"/>
          </p:cNvSpPr>
          <p:nvPr>
            <p:ph type="subTitle" idx="1"/>
          </p:nvPr>
        </p:nvSpPr>
        <p:spPr>
          <a:xfrm>
            <a:off x="1389063" y="3980587"/>
            <a:ext cx="8334375" cy="1829770"/>
          </a:xfrm>
        </p:spPr>
        <p:txBody>
          <a:bodyPr/>
          <a:lstStyle>
            <a:lvl1pPr marL="0" indent="0" algn="ctr">
              <a:buNone/>
              <a:defRPr sz="2652"/>
            </a:lvl1pPr>
            <a:lvl2pPr marL="505255" indent="0" algn="ctr">
              <a:buNone/>
              <a:defRPr sz="2210"/>
            </a:lvl2pPr>
            <a:lvl3pPr marL="1010510" indent="0" algn="ctr">
              <a:buNone/>
              <a:defRPr sz="1989"/>
            </a:lvl3pPr>
            <a:lvl4pPr marL="1515765" indent="0" algn="ctr">
              <a:buNone/>
              <a:defRPr sz="1768"/>
            </a:lvl4pPr>
            <a:lvl5pPr marL="2021020" indent="0" algn="ctr">
              <a:buNone/>
              <a:defRPr sz="1768"/>
            </a:lvl5pPr>
            <a:lvl6pPr marL="2526275" indent="0" algn="ctr">
              <a:buNone/>
              <a:defRPr sz="1768"/>
            </a:lvl6pPr>
            <a:lvl7pPr marL="3031530" indent="0" algn="ctr">
              <a:buNone/>
              <a:defRPr sz="1768"/>
            </a:lvl7pPr>
            <a:lvl8pPr marL="3536785" indent="0" algn="ctr">
              <a:buNone/>
              <a:defRPr sz="1768"/>
            </a:lvl8pPr>
            <a:lvl9pPr marL="4042040" indent="0" algn="ctr">
              <a:buNone/>
              <a:defRPr sz="1768"/>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012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5285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2383" y="403498"/>
            <a:ext cx="2396133" cy="642261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63986" y="403498"/>
            <a:ext cx="7049492" cy="642261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244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136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58198" y="1889420"/>
            <a:ext cx="9584531" cy="3152539"/>
          </a:xfrm>
        </p:spPr>
        <p:txBody>
          <a:bodyPr anchor="b"/>
          <a:lstStyle>
            <a:lvl1pPr>
              <a:defRPr sz="6631"/>
            </a:lvl1pPr>
          </a:lstStyle>
          <a:p>
            <a:r>
              <a:rPr lang="tr-TR"/>
              <a:t>Asıl başlık stili için tıklatın</a:t>
            </a:r>
            <a:endParaRPr lang="en-US" dirty="0"/>
          </a:p>
        </p:txBody>
      </p:sp>
      <p:sp>
        <p:nvSpPr>
          <p:cNvPr id="3" name="Text Placeholder 2"/>
          <p:cNvSpPr>
            <a:spLocks noGrp="1"/>
          </p:cNvSpPr>
          <p:nvPr>
            <p:ph type="body" idx="1"/>
          </p:nvPr>
        </p:nvSpPr>
        <p:spPr>
          <a:xfrm>
            <a:off x="758198" y="5071784"/>
            <a:ext cx="9584531" cy="1657846"/>
          </a:xfrm>
        </p:spPr>
        <p:txBody>
          <a:bodyPr/>
          <a:lstStyle>
            <a:lvl1pPr marL="0" indent="0">
              <a:buNone/>
              <a:defRPr sz="2652">
                <a:solidFill>
                  <a:schemeClr val="tx1"/>
                </a:solidFill>
              </a:defRPr>
            </a:lvl1pPr>
            <a:lvl2pPr marL="505255" indent="0">
              <a:buNone/>
              <a:defRPr sz="2210">
                <a:solidFill>
                  <a:schemeClr val="tx1">
                    <a:tint val="75000"/>
                  </a:schemeClr>
                </a:solidFill>
              </a:defRPr>
            </a:lvl2pPr>
            <a:lvl3pPr marL="1010510" indent="0">
              <a:buNone/>
              <a:defRPr sz="1989">
                <a:solidFill>
                  <a:schemeClr val="tx1">
                    <a:tint val="75000"/>
                  </a:schemeClr>
                </a:solidFill>
              </a:defRPr>
            </a:lvl3pPr>
            <a:lvl4pPr marL="1515765" indent="0">
              <a:buNone/>
              <a:defRPr sz="1768">
                <a:solidFill>
                  <a:schemeClr val="tx1">
                    <a:tint val="75000"/>
                  </a:schemeClr>
                </a:solidFill>
              </a:defRPr>
            </a:lvl4pPr>
            <a:lvl5pPr marL="2021020" indent="0">
              <a:buNone/>
              <a:defRPr sz="1768">
                <a:solidFill>
                  <a:schemeClr val="tx1">
                    <a:tint val="75000"/>
                  </a:schemeClr>
                </a:solidFill>
              </a:defRPr>
            </a:lvl5pPr>
            <a:lvl6pPr marL="2526275" indent="0">
              <a:buNone/>
              <a:defRPr sz="1768">
                <a:solidFill>
                  <a:schemeClr val="tx1">
                    <a:tint val="75000"/>
                  </a:schemeClr>
                </a:solidFill>
              </a:defRPr>
            </a:lvl6pPr>
            <a:lvl7pPr marL="3031530" indent="0">
              <a:buNone/>
              <a:defRPr sz="1768">
                <a:solidFill>
                  <a:schemeClr val="tx1">
                    <a:tint val="75000"/>
                  </a:schemeClr>
                </a:solidFill>
              </a:defRPr>
            </a:lvl7pPr>
            <a:lvl8pPr marL="3536785" indent="0">
              <a:buNone/>
              <a:defRPr sz="1768">
                <a:solidFill>
                  <a:schemeClr val="tx1">
                    <a:tint val="75000"/>
                  </a:schemeClr>
                </a:solidFill>
              </a:defRPr>
            </a:lvl8pPr>
            <a:lvl9pPr marL="4042040" indent="0">
              <a:buNone/>
              <a:defRPr sz="1768">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69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763985" y="2017485"/>
            <a:ext cx="4722813" cy="480863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25704" y="2017485"/>
            <a:ext cx="4722813" cy="480863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248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65433" y="403499"/>
            <a:ext cx="9584531" cy="146487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765434" y="1857841"/>
            <a:ext cx="4701107" cy="910499"/>
          </a:xfrm>
        </p:spPr>
        <p:txBody>
          <a:bodyPr anchor="b"/>
          <a:lstStyle>
            <a:lvl1pPr marL="0" indent="0">
              <a:buNone/>
              <a:defRPr sz="2652" b="1"/>
            </a:lvl1pPr>
            <a:lvl2pPr marL="505255" indent="0">
              <a:buNone/>
              <a:defRPr sz="2210" b="1"/>
            </a:lvl2pPr>
            <a:lvl3pPr marL="1010510" indent="0">
              <a:buNone/>
              <a:defRPr sz="1989" b="1"/>
            </a:lvl3pPr>
            <a:lvl4pPr marL="1515765" indent="0">
              <a:buNone/>
              <a:defRPr sz="1768" b="1"/>
            </a:lvl4pPr>
            <a:lvl5pPr marL="2021020" indent="0">
              <a:buNone/>
              <a:defRPr sz="1768" b="1"/>
            </a:lvl5pPr>
            <a:lvl6pPr marL="2526275" indent="0">
              <a:buNone/>
              <a:defRPr sz="1768" b="1"/>
            </a:lvl6pPr>
            <a:lvl7pPr marL="3031530" indent="0">
              <a:buNone/>
              <a:defRPr sz="1768" b="1"/>
            </a:lvl7pPr>
            <a:lvl8pPr marL="3536785" indent="0">
              <a:buNone/>
              <a:defRPr sz="1768" b="1"/>
            </a:lvl8pPr>
            <a:lvl9pPr marL="4042040" indent="0">
              <a:buNone/>
              <a:defRPr sz="1768" b="1"/>
            </a:lvl9pPr>
          </a:lstStyle>
          <a:p>
            <a:pPr lvl="0"/>
            <a:r>
              <a:rPr lang="tr-TR"/>
              <a:t>Asıl metin stillerini düzenle</a:t>
            </a:r>
          </a:p>
        </p:txBody>
      </p:sp>
      <p:sp>
        <p:nvSpPr>
          <p:cNvPr id="4" name="Content Placeholder 3"/>
          <p:cNvSpPr>
            <a:spLocks noGrp="1"/>
          </p:cNvSpPr>
          <p:nvPr>
            <p:ph sz="half" idx="2"/>
          </p:nvPr>
        </p:nvSpPr>
        <p:spPr>
          <a:xfrm>
            <a:off x="765434" y="2768340"/>
            <a:ext cx="4701107" cy="407181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25704" y="1857841"/>
            <a:ext cx="4724260" cy="910499"/>
          </a:xfrm>
        </p:spPr>
        <p:txBody>
          <a:bodyPr anchor="b"/>
          <a:lstStyle>
            <a:lvl1pPr marL="0" indent="0">
              <a:buNone/>
              <a:defRPr sz="2652" b="1"/>
            </a:lvl1pPr>
            <a:lvl2pPr marL="505255" indent="0">
              <a:buNone/>
              <a:defRPr sz="2210" b="1"/>
            </a:lvl2pPr>
            <a:lvl3pPr marL="1010510" indent="0">
              <a:buNone/>
              <a:defRPr sz="1989" b="1"/>
            </a:lvl3pPr>
            <a:lvl4pPr marL="1515765" indent="0">
              <a:buNone/>
              <a:defRPr sz="1768" b="1"/>
            </a:lvl4pPr>
            <a:lvl5pPr marL="2021020" indent="0">
              <a:buNone/>
              <a:defRPr sz="1768" b="1"/>
            </a:lvl5pPr>
            <a:lvl6pPr marL="2526275" indent="0">
              <a:buNone/>
              <a:defRPr sz="1768" b="1"/>
            </a:lvl6pPr>
            <a:lvl7pPr marL="3031530" indent="0">
              <a:buNone/>
              <a:defRPr sz="1768" b="1"/>
            </a:lvl7pPr>
            <a:lvl8pPr marL="3536785" indent="0">
              <a:buNone/>
              <a:defRPr sz="1768" b="1"/>
            </a:lvl8pPr>
            <a:lvl9pPr marL="4042040" indent="0">
              <a:buNone/>
              <a:defRPr sz="1768" b="1"/>
            </a:lvl9pPr>
          </a:lstStyle>
          <a:p>
            <a:pPr lvl="0"/>
            <a:r>
              <a:rPr lang="tr-TR"/>
              <a:t>Asıl metin stillerini düzenle</a:t>
            </a:r>
          </a:p>
        </p:txBody>
      </p:sp>
      <p:sp>
        <p:nvSpPr>
          <p:cNvPr id="6" name="Content Placeholder 5"/>
          <p:cNvSpPr>
            <a:spLocks noGrp="1"/>
          </p:cNvSpPr>
          <p:nvPr>
            <p:ph sz="quarter" idx="4"/>
          </p:nvPr>
        </p:nvSpPr>
        <p:spPr>
          <a:xfrm>
            <a:off x="5625704" y="2768340"/>
            <a:ext cx="4724260" cy="407181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158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171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453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5432" y="505248"/>
            <a:ext cx="3584070" cy="1768369"/>
          </a:xfrm>
        </p:spPr>
        <p:txBody>
          <a:bodyPr anchor="b"/>
          <a:lstStyle>
            <a:lvl1pPr>
              <a:defRPr sz="3536"/>
            </a:lvl1pPr>
          </a:lstStyle>
          <a:p>
            <a:r>
              <a:rPr lang="tr-TR"/>
              <a:t>Asıl başlık stili için tıklatın</a:t>
            </a:r>
            <a:endParaRPr lang="en-US" dirty="0"/>
          </a:p>
        </p:txBody>
      </p:sp>
      <p:sp>
        <p:nvSpPr>
          <p:cNvPr id="3" name="Content Placeholder 2"/>
          <p:cNvSpPr>
            <a:spLocks noGrp="1"/>
          </p:cNvSpPr>
          <p:nvPr>
            <p:ph idx="1"/>
          </p:nvPr>
        </p:nvSpPr>
        <p:spPr>
          <a:xfrm>
            <a:off x="4724260" y="1091199"/>
            <a:ext cx="5625703" cy="5385807"/>
          </a:xfrm>
        </p:spPr>
        <p:txBody>
          <a:bodyPr/>
          <a:lstStyle>
            <a:lvl1pPr>
              <a:defRPr sz="3536"/>
            </a:lvl1pPr>
            <a:lvl2pPr>
              <a:defRPr sz="3094"/>
            </a:lvl2pPr>
            <a:lvl3pPr>
              <a:defRPr sz="2652"/>
            </a:lvl3pPr>
            <a:lvl4pPr>
              <a:defRPr sz="2210"/>
            </a:lvl4pPr>
            <a:lvl5pPr>
              <a:defRPr sz="2210"/>
            </a:lvl5pPr>
            <a:lvl6pPr>
              <a:defRPr sz="2210"/>
            </a:lvl6pPr>
            <a:lvl7pPr>
              <a:defRPr sz="2210"/>
            </a:lvl7pPr>
            <a:lvl8pPr>
              <a:defRPr sz="2210"/>
            </a:lvl8pPr>
            <a:lvl9pPr>
              <a:defRPr sz="221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5432" y="2273617"/>
            <a:ext cx="3584070" cy="4212158"/>
          </a:xfrm>
        </p:spPr>
        <p:txBody>
          <a:bodyPr/>
          <a:lstStyle>
            <a:lvl1pPr marL="0" indent="0">
              <a:buNone/>
              <a:defRPr sz="1768"/>
            </a:lvl1pPr>
            <a:lvl2pPr marL="505255" indent="0">
              <a:buNone/>
              <a:defRPr sz="1547"/>
            </a:lvl2pPr>
            <a:lvl3pPr marL="1010510" indent="0">
              <a:buNone/>
              <a:defRPr sz="1326"/>
            </a:lvl3pPr>
            <a:lvl4pPr marL="1515765" indent="0">
              <a:buNone/>
              <a:defRPr sz="1105"/>
            </a:lvl4pPr>
            <a:lvl5pPr marL="2021020" indent="0">
              <a:buNone/>
              <a:defRPr sz="1105"/>
            </a:lvl5pPr>
            <a:lvl6pPr marL="2526275" indent="0">
              <a:buNone/>
              <a:defRPr sz="1105"/>
            </a:lvl6pPr>
            <a:lvl7pPr marL="3031530" indent="0">
              <a:buNone/>
              <a:defRPr sz="1105"/>
            </a:lvl7pPr>
            <a:lvl8pPr marL="3536785" indent="0">
              <a:buNone/>
              <a:defRPr sz="1105"/>
            </a:lvl8pPr>
            <a:lvl9pPr marL="4042040" indent="0">
              <a:buNone/>
              <a:defRPr sz="1105"/>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402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65432" y="505248"/>
            <a:ext cx="3584070" cy="1768369"/>
          </a:xfrm>
        </p:spPr>
        <p:txBody>
          <a:bodyPr anchor="b"/>
          <a:lstStyle>
            <a:lvl1pPr>
              <a:defRPr sz="3536"/>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724260" y="1091199"/>
            <a:ext cx="5625703" cy="5385807"/>
          </a:xfrm>
        </p:spPr>
        <p:txBody>
          <a:bodyPr anchor="t"/>
          <a:lstStyle>
            <a:lvl1pPr marL="0" indent="0">
              <a:buNone/>
              <a:defRPr sz="3536"/>
            </a:lvl1pPr>
            <a:lvl2pPr marL="505255" indent="0">
              <a:buNone/>
              <a:defRPr sz="3094"/>
            </a:lvl2pPr>
            <a:lvl3pPr marL="1010510" indent="0">
              <a:buNone/>
              <a:defRPr sz="2652"/>
            </a:lvl3pPr>
            <a:lvl4pPr marL="1515765" indent="0">
              <a:buNone/>
              <a:defRPr sz="2210"/>
            </a:lvl4pPr>
            <a:lvl5pPr marL="2021020" indent="0">
              <a:buNone/>
              <a:defRPr sz="2210"/>
            </a:lvl5pPr>
            <a:lvl6pPr marL="2526275" indent="0">
              <a:buNone/>
              <a:defRPr sz="2210"/>
            </a:lvl6pPr>
            <a:lvl7pPr marL="3031530" indent="0">
              <a:buNone/>
              <a:defRPr sz="2210"/>
            </a:lvl7pPr>
            <a:lvl8pPr marL="3536785" indent="0">
              <a:buNone/>
              <a:defRPr sz="2210"/>
            </a:lvl8pPr>
            <a:lvl9pPr marL="4042040" indent="0">
              <a:buNone/>
              <a:defRPr sz="2210"/>
            </a:lvl9pPr>
          </a:lstStyle>
          <a:p>
            <a:r>
              <a:rPr lang="tr-TR"/>
              <a:t>Resim eklemek için simgeyi tıklatın</a:t>
            </a:r>
            <a:endParaRPr lang="en-US" dirty="0"/>
          </a:p>
        </p:txBody>
      </p:sp>
      <p:sp>
        <p:nvSpPr>
          <p:cNvPr id="4" name="Text Placeholder 3"/>
          <p:cNvSpPr>
            <a:spLocks noGrp="1"/>
          </p:cNvSpPr>
          <p:nvPr>
            <p:ph type="body" sz="half" idx="2"/>
          </p:nvPr>
        </p:nvSpPr>
        <p:spPr>
          <a:xfrm>
            <a:off x="765432" y="2273617"/>
            <a:ext cx="3584070" cy="4212158"/>
          </a:xfrm>
        </p:spPr>
        <p:txBody>
          <a:bodyPr/>
          <a:lstStyle>
            <a:lvl1pPr marL="0" indent="0">
              <a:buNone/>
              <a:defRPr sz="1768"/>
            </a:lvl1pPr>
            <a:lvl2pPr marL="505255" indent="0">
              <a:buNone/>
              <a:defRPr sz="1547"/>
            </a:lvl2pPr>
            <a:lvl3pPr marL="1010510" indent="0">
              <a:buNone/>
              <a:defRPr sz="1326"/>
            </a:lvl3pPr>
            <a:lvl4pPr marL="1515765" indent="0">
              <a:buNone/>
              <a:defRPr sz="1105"/>
            </a:lvl4pPr>
            <a:lvl5pPr marL="2021020" indent="0">
              <a:buNone/>
              <a:defRPr sz="1105"/>
            </a:lvl5pPr>
            <a:lvl6pPr marL="2526275" indent="0">
              <a:buNone/>
              <a:defRPr sz="1105"/>
            </a:lvl6pPr>
            <a:lvl7pPr marL="3031530" indent="0">
              <a:buNone/>
              <a:defRPr sz="1105"/>
            </a:lvl7pPr>
            <a:lvl8pPr marL="3536785" indent="0">
              <a:buNone/>
              <a:defRPr sz="1105"/>
            </a:lvl8pPr>
            <a:lvl9pPr marL="4042040" indent="0">
              <a:buNone/>
              <a:defRPr sz="1105"/>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033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3985" y="403499"/>
            <a:ext cx="9584531" cy="146487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763985" y="2017485"/>
            <a:ext cx="9584531" cy="480863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3984" y="7024358"/>
            <a:ext cx="2500313" cy="403497"/>
          </a:xfrm>
          <a:prstGeom prst="rect">
            <a:avLst/>
          </a:prstGeom>
        </p:spPr>
        <p:txBody>
          <a:bodyPr vert="horz" lIns="91440" tIns="45720" rIns="91440" bIns="45720" rtlCol="0" anchor="ctr"/>
          <a:lstStyle>
            <a:lvl1pPr algn="l">
              <a:defRPr sz="1326">
                <a:solidFill>
                  <a:schemeClr val="tx1">
                    <a:tint val="75000"/>
                  </a:schemeClr>
                </a:solidFill>
              </a:defRPr>
            </a:lvl1p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3"/>
          </p:nvPr>
        </p:nvSpPr>
        <p:spPr>
          <a:xfrm>
            <a:off x="3681016" y="7024358"/>
            <a:ext cx="3750469" cy="403497"/>
          </a:xfrm>
          <a:prstGeom prst="rect">
            <a:avLst/>
          </a:prstGeom>
        </p:spPr>
        <p:txBody>
          <a:bodyPr vert="horz" lIns="91440" tIns="45720" rIns="91440" bIns="45720" rtlCol="0" anchor="ctr"/>
          <a:lstStyle>
            <a:lvl1pPr algn="ctr">
              <a:defRPr sz="132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203" y="7024358"/>
            <a:ext cx="2500313" cy="403497"/>
          </a:xfrm>
          <a:prstGeom prst="rect">
            <a:avLst/>
          </a:prstGeom>
        </p:spPr>
        <p:txBody>
          <a:bodyPr vert="horz" lIns="91440" tIns="45720" rIns="91440" bIns="45720" rtlCol="0" anchor="ctr"/>
          <a:lstStyle>
            <a:lvl1pPr algn="r">
              <a:defRPr sz="1326">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94730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1010510" rtl="0" eaLnBrk="1" latinLnBrk="0" hangingPunct="1">
        <a:lnSpc>
          <a:spcPct val="90000"/>
        </a:lnSpc>
        <a:spcBef>
          <a:spcPct val="0"/>
        </a:spcBef>
        <a:buNone/>
        <a:defRPr sz="4862" kern="1200">
          <a:solidFill>
            <a:schemeClr val="tx1"/>
          </a:solidFill>
          <a:latin typeface="+mj-lt"/>
          <a:ea typeface="+mj-ea"/>
          <a:cs typeface="+mj-cs"/>
        </a:defRPr>
      </a:lvl1pPr>
    </p:titleStyle>
    <p:bodyStyle>
      <a:lvl1pPr marL="252628" indent="-252628" algn="l" defTabSz="1010510" rtl="0" eaLnBrk="1" latinLnBrk="0" hangingPunct="1">
        <a:lnSpc>
          <a:spcPct val="90000"/>
        </a:lnSpc>
        <a:spcBef>
          <a:spcPts val="1105"/>
        </a:spcBef>
        <a:buFont typeface="Arial" panose="020B0604020202020204" pitchFamily="34" charset="0"/>
        <a:buChar char="•"/>
        <a:defRPr sz="3094" kern="1200">
          <a:solidFill>
            <a:schemeClr val="tx1"/>
          </a:solidFill>
          <a:latin typeface="+mn-lt"/>
          <a:ea typeface="+mn-ea"/>
          <a:cs typeface="+mn-cs"/>
        </a:defRPr>
      </a:lvl1pPr>
      <a:lvl2pPr marL="757882" indent="-252628" algn="l" defTabSz="1010510" rtl="0" eaLnBrk="1" latinLnBrk="0" hangingPunct="1">
        <a:lnSpc>
          <a:spcPct val="90000"/>
        </a:lnSpc>
        <a:spcBef>
          <a:spcPts val="553"/>
        </a:spcBef>
        <a:buFont typeface="Arial" panose="020B0604020202020204" pitchFamily="34" charset="0"/>
        <a:buChar char="•"/>
        <a:defRPr sz="2652" kern="1200">
          <a:solidFill>
            <a:schemeClr val="tx1"/>
          </a:solidFill>
          <a:latin typeface="+mn-lt"/>
          <a:ea typeface="+mn-ea"/>
          <a:cs typeface="+mn-cs"/>
        </a:defRPr>
      </a:lvl2pPr>
      <a:lvl3pPr marL="1263138" indent="-252628" algn="l" defTabSz="1010510" rtl="0" eaLnBrk="1" latinLnBrk="0" hangingPunct="1">
        <a:lnSpc>
          <a:spcPct val="90000"/>
        </a:lnSpc>
        <a:spcBef>
          <a:spcPts val="553"/>
        </a:spcBef>
        <a:buFont typeface="Arial" panose="020B0604020202020204" pitchFamily="34" charset="0"/>
        <a:buChar char="•"/>
        <a:defRPr sz="2210" kern="1200">
          <a:solidFill>
            <a:schemeClr val="tx1"/>
          </a:solidFill>
          <a:latin typeface="+mn-lt"/>
          <a:ea typeface="+mn-ea"/>
          <a:cs typeface="+mn-cs"/>
        </a:defRPr>
      </a:lvl3pPr>
      <a:lvl4pPr marL="1768392" indent="-252628" algn="l" defTabSz="1010510"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4pPr>
      <a:lvl5pPr marL="2273647" indent="-252628" algn="l" defTabSz="1010510"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5pPr>
      <a:lvl6pPr marL="2778903" indent="-252628" algn="l" defTabSz="1010510"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6pPr>
      <a:lvl7pPr marL="3284157" indent="-252628" algn="l" defTabSz="1010510"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7pPr>
      <a:lvl8pPr marL="3789413" indent="-252628" algn="l" defTabSz="1010510"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8pPr>
      <a:lvl9pPr marL="4294667" indent="-252628" algn="l" defTabSz="1010510"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9pPr>
    </p:bodyStyle>
    <p:otherStyle>
      <a:defPPr>
        <a:defRPr lang="en-US"/>
      </a:defPPr>
      <a:lvl1pPr marL="0" algn="l" defTabSz="1010510" rtl="0" eaLnBrk="1" latinLnBrk="0" hangingPunct="1">
        <a:defRPr sz="1989" kern="1200">
          <a:solidFill>
            <a:schemeClr val="tx1"/>
          </a:solidFill>
          <a:latin typeface="+mn-lt"/>
          <a:ea typeface="+mn-ea"/>
          <a:cs typeface="+mn-cs"/>
        </a:defRPr>
      </a:lvl1pPr>
      <a:lvl2pPr marL="505255" algn="l" defTabSz="1010510" rtl="0" eaLnBrk="1" latinLnBrk="0" hangingPunct="1">
        <a:defRPr sz="1989" kern="1200">
          <a:solidFill>
            <a:schemeClr val="tx1"/>
          </a:solidFill>
          <a:latin typeface="+mn-lt"/>
          <a:ea typeface="+mn-ea"/>
          <a:cs typeface="+mn-cs"/>
        </a:defRPr>
      </a:lvl2pPr>
      <a:lvl3pPr marL="1010510" algn="l" defTabSz="1010510" rtl="0" eaLnBrk="1" latinLnBrk="0" hangingPunct="1">
        <a:defRPr sz="1989" kern="1200">
          <a:solidFill>
            <a:schemeClr val="tx1"/>
          </a:solidFill>
          <a:latin typeface="+mn-lt"/>
          <a:ea typeface="+mn-ea"/>
          <a:cs typeface="+mn-cs"/>
        </a:defRPr>
      </a:lvl3pPr>
      <a:lvl4pPr marL="1515765" algn="l" defTabSz="1010510" rtl="0" eaLnBrk="1" latinLnBrk="0" hangingPunct="1">
        <a:defRPr sz="1989" kern="1200">
          <a:solidFill>
            <a:schemeClr val="tx1"/>
          </a:solidFill>
          <a:latin typeface="+mn-lt"/>
          <a:ea typeface="+mn-ea"/>
          <a:cs typeface="+mn-cs"/>
        </a:defRPr>
      </a:lvl4pPr>
      <a:lvl5pPr marL="2021020" algn="l" defTabSz="1010510" rtl="0" eaLnBrk="1" latinLnBrk="0" hangingPunct="1">
        <a:defRPr sz="1989" kern="1200">
          <a:solidFill>
            <a:schemeClr val="tx1"/>
          </a:solidFill>
          <a:latin typeface="+mn-lt"/>
          <a:ea typeface="+mn-ea"/>
          <a:cs typeface="+mn-cs"/>
        </a:defRPr>
      </a:lvl5pPr>
      <a:lvl6pPr marL="2526275" algn="l" defTabSz="1010510" rtl="0" eaLnBrk="1" latinLnBrk="0" hangingPunct="1">
        <a:defRPr sz="1989" kern="1200">
          <a:solidFill>
            <a:schemeClr val="tx1"/>
          </a:solidFill>
          <a:latin typeface="+mn-lt"/>
          <a:ea typeface="+mn-ea"/>
          <a:cs typeface="+mn-cs"/>
        </a:defRPr>
      </a:lvl6pPr>
      <a:lvl7pPr marL="3031530" algn="l" defTabSz="1010510" rtl="0" eaLnBrk="1" latinLnBrk="0" hangingPunct="1">
        <a:defRPr sz="1989" kern="1200">
          <a:solidFill>
            <a:schemeClr val="tx1"/>
          </a:solidFill>
          <a:latin typeface="+mn-lt"/>
          <a:ea typeface="+mn-ea"/>
          <a:cs typeface="+mn-cs"/>
        </a:defRPr>
      </a:lvl7pPr>
      <a:lvl8pPr marL="3536785" algn="l" defTabSz="1010510" rtl="0" eaLnBrk="1" latinLnBrk="0" hangingPunct="1">
        <a:defRPr sz="1989" kern="1200">
          <a:solidFill>
            <a:schemeClr val="tx1"/>
          </a:solidFill>
          <a:latin typeface="+mn-lt"/>
          <a:ea typeface="+mn-ea"/>
          <a:cs typeface="+mn-cs"/>
        </a:defRPr>
      </a:lvl8pPr>
      <a:lvl9pPr marL="4042040" algn="l" defTabSz="1010510" rtl="0" eaLnBrk="1" latinLnBrk="0" hangingPunct="1">
        <a:defRPr sz="19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ndigo.com/glass/gphglass/erlenmeyer-flask.html"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17849"/>
            <a:ext cx="11372850" cy="1464870"/>
          </a:xfrm>
        </p:spPr>
        <p:txBody>
          <a:bodyPr>
            <a:normAutofit/>
          </a:bodyPr>
          <a:lstStyle/>
          <a:p>
            <a:r>
              <a:rPr lang="tr-TR" sz="2800" dirty="0"/>
              <a:t>QUANTITATIVE ANALYTICAL CHEMISTRY PRACTICES</a:t>
            </a:r>
          </a:p>
        </p:txBody>
      </p:sp>
      <p:sp>
        <p:nvSpPr>
          <p:cNvPr id="3" name="İçerik Yer Tutucusu 2"/>
          <p:cNvSpPr>
            <a:spLocks noGrp="1"/>
          </p:cNvSpPr>
          <p:nvPr>
            <p:ph idx="1"/>
          </p:nvPr>
        </p:nvSpPr>
        <p:spPr>
          <a:xfrm>
            <a:off x="0" y="1788885"/>
            <a:ext cx="10887075" cy="4808631"/>
          </a:xfrm>
        </p:spPr>
        <p:txBody>
          <a:bodyPr>
            <a:normAutofit/>
          </a:bodyPr>
          <a:lstStyle/>
          <a:p>
            <a:pPr algn="just">
              <a:lnSpc>
                <a:spcPct val="150000"/>
              </a:lnSpc>
            </a:pPr>
            <a:r>
              <a:rPr lang="en-US" sz="2400" cap="none" dirty="0">
                <a:latin typeface="Times New Roman" panose="02020603050405020304" pitchFamily="18" charset="0"/>
                <a:cs typeface="Times New Roman" panose="02020603050405020304" pitchFamily="18" charset="0"/>
              </a:rPr>
              <a:t>Quantitative analytical </a:t>
            </a:r>
            <a:r>
              <a:rPr lang="tr-TR" sz="2400" cap="none" dirty="0" err="1">
                <a:latin typeface="Times New Roman" panose="02020603050405020304" pitchFamily="18" charset="0"/>
                <a:cs typeface="Times New Roman" panose="02020603050405020304" pitchFamily="18" charset="0"/>
              </a:rPr>
              <a:t>chemistry</a:t>
            </a:r>
            <a:r>
              <a:rPr lang="tr-TR" sz="2400" cap="none" dirty="0">
                <a:latin typeface="Times New Roman" panose="02020603050405020304" pitchFamily="18" charset="0"/>
                <a:cs typeface="Times New Roman" panose="02020603050405020304" pitchFamily="18" charset="0"/>
              </a:rPr>
              <a:t> is </a:t>
            </a:r>
            <a:r>
              <a:rPr lang="tr-TR" sz="2400" cap="none" dirty="0" err="1">
                <a:latin typeface="Times New Roman" panose="02020603050405020304" pitchFamily="18" charset="0"/>
                <a:cs typeface="Times New Roman" panose="02020603050405020304" pitchFamily="18" charset="0"/>
              </a:rPr>
              <a:t>related</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with</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the</a:t>
            </a:r>
            <a:r>
              <a:rPr lang="tr-TR" sz="2400" cap="none" dirty="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quantitative determinations of the substance</a:t>
            </a:r>
            <a:r>
              <a:rPr lang="tr-TR" sz="2400" cap="none" dirty="0">
                <a:latin typeface="Times New Roman" panose="02020603050405020304" pitchFamily="18" charset="0"/>
                <a:cs typeface="Times New Roman" panose="02020603050405020304" pitchFamily="18" charset="0"/>
              </a:rPr>
              <a:t>s</a:t>
            </a:r>
            <a:r>
              <a:rPr lang="en-US" sz="2400" cap="none" dirty="0">
                <a:latin typeface="Times New Roman" panose="02020603050405020304" pitchFamily="18" charset="0"/>
                <a:cs typeface="Times New Roman" panose="02020603050405020304" pitchFamily="18" charset="0"/>
              </a:rPr>
              <a:t>. Today, many methods for quantification </a:t>
            </a:r>
            <a:r>
              <a:rPr lang="tr-TR" sz="2400" cap="none" dirty="0" err="1">
                <a:latin typeface="Times New Roman" panose="02020603050405020304" pitchFamily="18" charset="0"/>
                <a:cs typeface="Times New Roman" panose="02020603050405020304" pitchFamily="18" charset="0"/>
              </a:rPr>
              <a:t>exist</a:t>
            </a:r>
            <a:r>
              <a:rPr lang="en-US" sz="2400" cap="none" dirty="0">
                <a:latin typeface="Times New Roman" panose="02020603050405020304" pitchFamily="18" charset="0"/>
                <a:cs typeface="Times New Roman" panose="02020603050405020304" pitchFamily="18" charset="0"/>
              </a:rPr>
              <a:t>. In </a:t>
            </a:r>
            <a:r>
              <a:rPr lang="en-US" sz="2400" cap="none" dirty="0" err="1">
                <a:latin typeface="Times New Roman" panose="02020603050405020304" pitchFamily="18" charset="0"/>
                <a:cs typeface="Times New Roman" panose="02020603050405020304" pitchFamily="18" charset="0"/>
              </a:rPr>
              <a:t>practic</a:t>
            </a:r>
            <a:r>
              <a:rPr lang="tr-TR" sz="2400" cap="none" dirty="0">
                <a:latin typeface="Times New Roman" panose="02020603050405020304" pitchFamily="18" charset="0"/>
                <a:cs typeface="Times New Roman" panose="02020603050405020304" pitchFamily="18" charset="0"/>
              </a:rPr>
              <a:t>e</a:t>
            </a:r>
            <a:r>
              <a:rPr lang="en-US"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some</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factors</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such</a:t>
            </a:r>
            <a:r>
              <a:rPr lang="tr-TR" sz="2400" cap="none" dirty="0">
                <a:latin typeface="Times New Roman" panose="02020603050405020304" pitchFamily="18" charset="0"/>
                <a:cs typeface="Times New Roman" panose="02020603050405020304" pitchFamily="18" charset="0"/>
              </a:rPr>
              <a:t> as </a:t>
            </a:r>
            <a:r>
              <a:rPr lang="en-US" sz="2400" cap="none" dirty="0">
                <a:latin typeface="Times New Roman" panose="02020603050405020304" pitchFamily="18" charset="0"/>
                <a:cs typeface="Times New Roman" panose="02020603050405020304" pitchFamily="18" charset="0"/>
              </a:rPr>
              <a:t>the structural properties of </a:t>
            </a:r>
            <a:r>
              <a:rPr lang="tr-TR" sz="2400" cap="none" dirty="0">
                <a:latin typeface="Times New Roman" panose="02020603050405020304" pitchFamily="18" charset="0"/>
                <a:cs typeface="Times New Roman" panose="02020603050405020304" pitchFamily="18" charset="0"/>
              </a:rPr>
              <a:t>a</a:t>
            </a:r>
            <a:r>
              <a:rPr lang="en-US" sz="2400" cap="none" dirty="0">
                <a:latin typeface="Times New Roman" panose="02020603050405020304" pitchFamily="18" charset="0"/>
                <a:cs typeface="Times New Roman" panose="02020603050405020304" pitchFamily="18" charset="0"/>
              </a:rPr>
              <a:t> material</a:t>
            </a:r>
            <a:r>
              <a:rPr lang="tr-TR" sz="2400" cap="none" dirty="0">
                <a:latin typeface="Times New Roman" panose="02020603050405020304" pitchFamily="18" charset="0"/>
                <a:cs typeface="Times New Roman" panose="02020603050405020304" pitchFamily="18" charset="0"/>
              </a:rPr>
              <a:t>, sen</a:t>
            </a:r>
            <a:r>
              <a:rPr lang="en-US" sz="2400" cap="none" dirty="0" err="1">
                <a:latin typeface="Times New Roman" panose="02020603050405020304" pitchFamily="18" charset="0"/>
                <a:cs typeface="Times New Roman" panose="02020603050405020304" pitchFamily="18" charset="0"/>
              </a:rPr>
              <a:t>sitivity</a:t>
            </a:r>
            <a:r>
              <a:rPr lang="en-US" sz="2400" cap="none" dirty="0">
                <a:latin typeface="Times New Roman" panose="02020603050405020304" pitchFamily="18" charset="0"/>
                <a:cs typeface="Times New Roman" panose="02020603050405020304" pitchFamily="18" charset="0"/>
              </a:rPr>
              <a:t>, accuracy, reliability, ease of implementation and cost-effectiveness</a:t>
            </a:r>
            <a:r>
              <a:rPr lang="tr-TR" sz="2400" cap="none" dirty="0">
                <a:latin typeface="Times New Roman" panose="02020603050405020304" pitchFamily="18" charset="0"/>
                <a:cs typeface="Times New Roman" panose="02020603050405020304" pitchFamily="18" charset="0"/>
              </a:rPr>
              <a:t> of </a:t>
            </a:r>
            <a:r>
              <a:rPr lang="tr-TR" sz="2400" cap="none" dirty="0" err="1">
                <a:latin typeface="Times New Roman" panose="02020603050405020304" pitchFamily="18" charset="0"/>
                <a:cs typeface="Times New Roman" panose="02020603050405020304" pitchFamily="18" charset="0"/>
              </a:rPr>
              <a:t>methods</a:t>
            </a:r>
            <a:r>
              <a:rPr lang="en-US" sz="2400" cap="none" dirty="0">
                <a:latin typeface="Times New Roman" panose="02020603050405020304" pitchFamily="18" charset="0"/>
                <a:cs typeface="Times New Roman" panose="02020603050405020304" pitchFamily="18" charset="0"/>
              </a:rPr>
              <a:t> are </a:t>
            </a:r>
            <a:r>
              <a:rPr lang="tr-TR" sz="2400" cap="none" dirty="0" err="1">
                <a:latin typeface="Times New Roman" panose="02020603050405020304" pitchFamily="18" charset="0"/>
                <a:cs typeface="Times New Roman" panose="02020603050405020304" pitchFamily="18" charset="0"/>
              </a:rPr>
              <a:t>considered</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for</a:t>
            </a:r>
            <a:r>
              <a:rPr lang="tr-TR" sz="2400" cap="none" dirty="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selecting a</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proper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method</a:t>
            </a:r>
            <a:r>
              <a:rPr lang="en-US"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In</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our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lab</a:t>
            </a:r>
            <a:r>
              <a:rPr lang="tr-TR" sz="2400" cap="none" dirty="0">
                <a:latin typeface="Times New Roman" panose="02020603050405020304" pitchFamily="18" charset="0"/>
                <a:cs typeface="Times New Roman" panose="02020603050405020304" pitchFamily="18" charset="0"/>
              </a:rPr>
              <a:t>, v</a:t>
            </a:r>
            <a:r>
              <a:rPr lang="en-US" sz="2400" cap="none" dirty="0" err="1">
                <a:latin typeface="Times New Roman" panose="02020603050405020304" pitchFamily="18" charset="0"/>
                <a:cs typeface="Times New Roman" panose="02020603050405020304" pitchFamily="18" charset="0"/>
              </a:rPr>
              <a:t>olumetric</a:t>
            </a:r>
            <a:r>
              <a:rPr lang="en-US" sz="2400" cap="none" dirty="0">
                <a:latin typeface="Times New Roman" panose="02020603050405020304" pitchFamily="18" charset="0"/>
                <a:cs typeface="Times New Roman" panose="02020603050405020304" pitchFamily="18" charset="0"/>
              </a:rPr>
              <a:t> and instrumental analysis will be used </a:t>
            </a:r>
            <a:r>
              <a:rPr lang="tr-TR" sz="2400" cap="none" dirty="0" err="1">
                <a:latin typeface="Times New Roman" panose="02020603050405020304" pitchFamily="18" charset="0"/>
                <a:cs typeface="Times New Roman" panose="02020603050405020304" pitchFamily="18" charset="0"/>
              </a:rPr>
              <a:t>for</a:t>
            </a:r>
            <a:r>
              <a:rPr lang="tr-TR"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quanti</a:t>
            </a:r>
            <a:r>
              <a:rPr lang="tr-TR" sz="2400" cap="none" dirty="0" err="1">
                <a:latin typeface="Times New Roman" panose="02020603050405020304" pitchFamily="18" charset="0"/>
                <a:cs typeface="Times New Roman" panose="02020603050405020304" pitchFamily="18" charset="0"/>
              </a:rPr>
              <a:t>tative</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analysis</a:t>
            </a:r>
            <a:r>
              <a:rPr lang="en-US" sz="2400" cap="none" dirty="0">
                <a:latin typeface="Times New Roman" panose="02020603050405020304" pitchFamily="18" charset="0"/>
                <a:cs typeface="Times New Roman" panose="02020603050405020304" pitchFamily="18" charset="0"/>
              </a:rPr>
              <a:t>.</a:t>
            </a:r>
            <a:endParaRPr lang="tr-TR" sz="2400" cap="none"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198787520"/>
              </p:ext>
            </p:extLst>
          </p:nvPr>
        </p:nvGraphicFramePr>
        <p:xfrm>
          <a:off x="706835" y="5751534"/>
          <a:ext cx="8982192" cy="1120463"/>
        </p:xfrm>
        <a:graphic>
          <a:graphicData uri="http://schemas.openxmlformats.org/drawingml/2006/table">
            <a:tbl>
              <a:tblPr firstRow="1" bandRow="1">
                <a:tableStyleId>{5C22544A-7EE6-4342-B048-85BDC9FD1C3A}</a:tableStyleId>
              </a:tblPr>
              <a:tblGrid>
                <a:gridCol w="4491096">
                  <a:extLst>
                    <a:ext uri="{9D8B030D-6E8A-4147-A177-3AD203B41FA5}">
                      <a16:colId xmlns:a16="http://schemas.microsoft.com/office/drawing/2014/main" val="20000"/>
                    </a:ext>
                  </a:extLst>
                </a:gridCol>
                <a:gridCol w="4491096">
                  <a:extLst>
                    <a:ext uri="{9D8B030D-6E8A-4147-A177-3AD203B41FA5}">
                      <a16:colId xmlns:a16="http://schemas.microsoft.com/office/drawing/2014/main" val="20001"/>
                    </a:ext>
                  </a:extLst>
                </a:gridCol>
              </a:tblGrid>
              <a:tr h="409813">
                <a:tc>
                  <a:txBody>
                    <a:bodyPr/>
                    <a:lstStyle/>
                    <a:p>
                      <a:r>
                        <a:rPr lang="tr-TR" sz="2000" dirty="0" err="1"/>
                        <a:t>Qualitative</a:t>
                      </a:r>
                      <a:r>
                        <a:rPr lang="tr-TR" sz="2000" dirty="0"/>
                        <a:t> Analysis</a:t>
                      </a:r>
                    </a:p>
                  </a:txBody>
                  <a:tcPr marL="101050" marR="101050" marT="50525" marB="50525"/>
                </a:tc>
                <a:tc>
                  <a:txBody>
                    <a:bodyPr/>
                    <a:lstStyle/>
                    <a:p>
                      <a:r>
                        <a:rPr lang="tr-TR" sz="2000" dirty="0" err="1"/>
                        <a:t>Quantitative</a:t>
                      </a:r>
                      <a:r>
                        <a:rPr lang="tr-TR" sz="2000" dirty="0"/>
                        <a:t> Analysis</a:t>
                      </a:r>
                    </a:p>
                  </a:txBody>
                  <a:tcPr marL="101050" marR="101050" marT="50525" marB="50525"/>
                </a:tc>
                <a:extLst>
                  <a:ext uri="{0D108BD9-81ED-4DB2-BD59-A6C34878D82A}">
                    <a16:rowId xmlns:a16="http://schemas.microsoft.com/office/drawing/2014/main" val="10000"/>
                  </a:ext>
                </a:extLst>
              </a:tr>
              <a:tr h="707348">
                <a:tc>
                  <a:txBody>
                    <a:bodyPr/>
                    <a:lstStyle/>
                    <a:p>
                      <a:r>
                        <a:rPr lang="en-US" sz="2000" dirty="0" err="1"/>
                        <a:t>Analy</a:t>
                      </a:r>
                      <a:r>
                        <a:rPr lang="tr-TR" sz="2000" dirty="0"/>
                        <a:t>sis</a:t>
                      </a:r>
                      <a:r>
                        <a:rPr lang="tr-TR" sz="2000" baseline="0" dirty="0"/>
                        <a:t> </a:t>
                      </a:r>
                      <a:r>
                        <a:rPr lang="tr-TR" sz="2000" baseline="0" dirty="0" err="1"/>
                        <a:t>for</a:t>
                      </a:r>
                      <a:r>
                        <a:rPr lang="en-US" sz="2000" dirty="0"/>
                        <a:t> </a:t>
                      </a:r>
                      <a:r>
                        <a:rPr lang="tr-TR" sz="2000" dirty="0" err="1"/>
                        <a:t>identification</a:t>
                      </a:r>
                      <a:r>
                        <a:rPr lang="tr-TR" sz="2000" dirty="0"/>
                        <a:t> of </a:t>
                      </a:r>
                      <a:r>
                        <a:rPr lang="tr-TR" sz="2000" dirty="0" err="1"/>
                        <a:t>species</a:t>
                      </a:r>
                      <a:r>
                        <a:rPr lang="tr-TR" sz="2000" dirty="0"/>
                        <a:t> in a </a:t>
                      </a:r>
                      <a:r>
                        <a:rPr lang="tr-TR" sz="2000" dirty="0" err="1"/>
                        <a:t>sample</a:t>
                      </a:r>
                      <a:endParaRPr lang="tr-TR" sz="2000" dirty="0"/>
                    </a:p>
                  </a:txBody>
                  <a:tcPr marL="101050" marR="101050" marT="50525" marB="50525"/>
                </a:tc>
                <a:tc>
                  <a:txBody>
                    <a:bodyPr/>
                    <a:lstStyle/>
                    <a:p>
                      <a:r>
                        <a:rPr lang="en-US" sz="2000" dirty="0"/>
                        <a:t>Analysis </a:t>
                      </a:r>
                      <a:r>
                        <a:rPr lang="tr-TR" sz="2000" dirty="0" err="1"/>
                        <a:t>for</a:t>
                      </a:r>
                      <a:r>
                        <a:rPr lang="en-US" sz="2000" dirty="0"/>
                        <a:t> </a:t>
                      </a:r>
                      <a:r>
                        <a:rPr lang="en-US" sz="2000" dirty="0" err="1"/>
                        <a:t>determin</a:t>
                      </a:r>
                      <a:r>
                        <a:rPr lang="tr-TR" sz="2000" dirty="0" err="1"/>
                        <a:t>ation</a:t>
                      </a:r>
                      <a:r>
                        <a:rPr lang="tr-TR" sz="2000" baseline="0" dirty="0"/>
                        <a:t> of</a:t>
                      </a:r>
                      <a:r>
                        <a:rPr lang="en-US" sz="2000" dirty="0"/>
                        <a:t> the quantities of </a:t>
                      </a:r>
                      <a:r>
                        <a:rPr lang="tr-TR" sz="2000" dirty="0" err="1"/>
                        <a:t>species</a:t>
                      </a:r>
                      <a:r>
                        <a:rPr lang="tr-TR" sz="2000" baseline="0" dirty="0"/>
                        <a:t> </a:t>
                      </a:r>
                      <a:r>
                        <a:rPr lang="en-US" sz="2000" dirty="0"/>
                        <a:t>in </a:t>
                      </a:r>
                      <a:r>
                        <a:rPr lang="tr-TR" sz="2000" dirty="0"/>
                        <a:t>a</a:t>
                      </a:r>
                      <a:r>
                        <a:rPr lang="en-US" sz="2000" dirty="0"/>
                        <a:t> sample.</a:t>
                      </a:r>
                      <a:endParaRPr lang="tr-TR" sz="2000" dirty="0"/>
                    </a:p>
                  </a:txBody>
                  <a:tcPr marL="101050" marR="101050" marT="50525" marB="505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931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196" y="1175024"/>
            <a:ext cx="11194653" cy="1464870"/>
          </a:xfrm>
        </p:spPr>
        <p:txBody>
          <a:bodyPr>
            <a:normAutofit/>
          </a:bodyPr>
          <a:lstStyle/>
          <a:p>
            <a:r>
              <a:rPr lang="en-US" sz="2800" dirty="0">
                <a:cs typeface="Times New Roman" panose="02020603050405020304" pitchFamily="18" charset="0"/>
              </a:rPr>
              <a:t>GLASS</a:t>
            </a:r>
            <a:r>
              <a:rPr lang="tr-TR" sz="2800" dirty="0">
                <a:cs typeface="Times New Roman" panose="02020603050405020304" pitchFamily="18" charset="0"/>
              </a:rPr>
              <a:t>WARE</a:t>
            </a:r>
            <a:r>
              <a:rPr lang="en-US" sz="2800" dirty="0">
                <a:cs typeface="Times New Roman" panose="02020603050405020304" pitchFamily="18" charset="0"/>
              </a:rPr>
              <a:t>S USED IN QUANTITATIVE ANALYTICAL CHEMISTRY PRACTICES</a:t>
            </a:r>
            <a:endParaRPr lang="tr-TR" sz="2800" dirty="0">
              <a:cs typeface="Times New Roman" panose="02020603050405020304" pitchFamily="18" charset="0"/>
            </a:endParaRPr>
          </a:p>
        </p:txBody>
      </p:sp>
      <p:sp>
        <p:nvSpPr>
          <p:cNvPr id="3" name="İçerik Yer Tutucusu 2"/>
          <p:cNvSpPr>
            <a:spLocks noGrp="1"/>
          </p:cNvSpPr>
          <p:nvPr>
            <p:ph idx="1"/>
          </p:nvPr>
        </p:nvSpPr>
        <p:spPr>
          <a:xfrm>
            <a:off x="335360" y="2412907"/>
            <a:ext cx="9584531" cy="4808631"/>
          </a:xfrm>
        </p:spPr>
        <p:txBody>
          <a:bodyPr>
            <a:normAutofit/>
          </a:bodyPr>
          <a:lstStyle/>
          <a:p>
            <a:pPr marL="0" indent="0">
              <a:buNone/>
            </a:pPr>
            <a:r>
              <a:rPr lang="tr-TR" sz="2000" cap="none" dirty="0">
                <a:cs typeface="Times New Roman" panose="02020603050405020304" pitchFamily="18" charset="0"/>
              </a:rPr>
              <a:t>VOLUMETRIC FLASK: </a:t>
            </a:r>
            <a:r>
              <a:rPr lang="en-US" sz="2000" cap="none" dirty="0">
                <a:cs typeface="Times New Roman" panose="02020603050405020304" pitchFamily="18" charset="0"/>
              </a:rPr>
              <a:t>glass measuring vessel used to prepare a certain volume of solution. There is a marking line on the neck that indicates the volume.</a:t>
            </a:r>
            <a:endParaRPr lang="tr-TR" sz="2000" cap="none" dirty="0">
              <a:cs typeface="Times New Roman" panose="02020603050405020304" pitchFamily="18" charset="0"/>
            </a:endParaRPr>
          </a:p>
          <a:p>
            <a:pPr marL="0" indent="0">
              <a:buNone/>
            </a:pPr>
            <a:endParaRPr lang="tr-TR" sz="2000" cap="none" dirty="0">
              <a:cs typeface="Times New Roman" panose="02020603050405020304" pitchFamily="18" charset="0"/>
            </a:endParaRPr>
          </a:p>
        </p:txBody>
      </p:sp>
      <p:pic>
        <p:nvPicPr>
          <p:cNvPr id="4" name="Resim 3">
            <a:extLst>
              <a:ext uri="{FF2B5EF4-FFF2-40B4-BE49-F238E27FC236}">
                <a16:creationId xmlns:a16="http://schemas.microsoft.com/office/drawing/2014/main" id="{1DCE8515-B229-48E6-87D1-83D5DB95E813}"/>
              </a:ext>
            </a:extLst>
          </p:cNvPr>
          <p:cNvPicPr>
            <a:picLocks noChangeAspect="1"/>
          </p:cNvPicPr>
          <p:nvPr/>
        </p:nvPicPr>
        <p:blipFill>
          <a:blip r:embed="rId2"/>
          <a:stretch>
            <a:fillRect/>
          </a:stretch>
        </p:blipFill>
        <p:spPr>
          <a:xfrm>
            <a:off x="2545745" y="3356339"/>
            <a:ext cx="5163760" cy="3865199"/>
          </a:xfrm>
          <a:prstGeom prst="rect">
            <a:avLst/>
          </a:prstGeom>
        </p:spPr>
      </p:pic>
    </p:spTree>
    <p:extLst>
      <p:ext uri="{BB962C8B-B14F-4D97-AF65-F5344CB8AC3E}">
        <p14:creationId xmlns:p14="http://schemas.microsoft.com/office/powerpoint/2010/main" val="75865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E82CCC-F518-4CBF-AEB9-33148BEE21C9}"/>
              </a:ext>
            </a:extLst>
          </p:cNvPr>
          <p:cNvSpPr>
            <a:spLocks noGrp="1"/>
          </p:cNvSpPr>
          <p:nvPr>
            <p:ph type="title"/>
          </p:nvPr>
        </p:nvSpPr>
        <p:spPr>
          <a:xfrm>
            <a:off x="0" y="822599"/>
            <a:ext cx="10934700" cy="1464870"/>
          </a:xfrm>
        </p:spPr>
        <p:txBody>
          <a:bodyPr/>
          <a:lstStyle/>
          <a:p>
            <a:r>
              <a:rPr lang="en-US" sz="2800" dirty="0">
                <a:solidFill>
                  <a:prstClr val="black"/>
                </a:solidFill>
                <a:cs typeface="Times New Roman" panose="02020603050405020304" pitchFamily="18" charset="0"/>
              </a:rPr>
              <a:t>GLASS</a:t>
            </a:r>
            <a:r>
              <a:rPr lang="tr-TR" sz="2800" dirty="0">
                <a:solidFill>
                  <a:prstClr val="black"/>
                </a:solidFill>
                <a:cs typeface="Times New Roman" panose="02020603050405020304" pitchFamily="18" charset="0"/>
              </a:rPr>
              <a:t>WARE</a:t>
            </a:r>
            <a:r>
              <a:rPr lang="en-US" sz="2800" dirty="0">
                <a:solidFill>
                  <a:prstClr val="black"/>
                </a:solidFill>
                <a:cs typeface="Times New Roman" panose="02020603050405020304" pitchFamily="18" charset="0"/>
              </a:rPr>
              <a:t>S USED IN QUANTITATIVE ANALYTICAL CHEMISTRY PRACTICES</a:t>
            </a:r>
            <a:endParaRPr lang="en-US" dirty="0"/>
          </a:p>
        </p:txBody>
      </p:sp>
      <p:sp>
        <p:nvSpPr>
          <p:cNvPr id="3" name="İçerik Yer Tutucusu 2">
            <a:extLst>
              <a:ext uri="{FF2B5EF4-FFF2-40B4-BE49-F238E27FC236}">
                <a16:creationId xmlns:a16="http://schemas.microsoft.com/office/drawing/2014/main" id="{45EE56CC-818A-45AD-A3C3-DD5193BE9912}"/>
              </a:ext>
            </a:extLst>
          </p:cNvPr>
          <p:cNvSpPr>
            <a:spLocks noGrp="1"/>
          </p:cNvSpPr>
          <p:nvPr>
            <p:ph idx="1"/>
          </p:nvPr>
        </p:nvSpPr>
        <p:spPr/>
        <p:txBody>
          <a:bodyPr>
            <a:normAutofit/>
          </a:bodyPr>
          <a:lstStyle/>
          <a:p>
            <a:pPr marL="0" indent="0">
              <a:buNone/>
            </a:pPr>
            <a:r>
              <a:rPr lang="tr-TR" sz="2000" dirty="0">
                <a:cs typeface="Times New Roman" panose="02020603050405020304" pitchFamily="18" charset="0"/>
              </a:rPr>
              <a:t>BURETTE: </a:t>
            </a:r>
            <a:r>
              <a:rPr lang="en-US" sz="2000" dirty="0">
                <a:cs typeface="Times New Roman" panose="02020603050405020304" pitchFamily="18" charset="0"/>
              </a:rPr>
              <a:t>is a gauge glass container with a graduated pipe shape used to measure the volume of the liquid. The burette is used for</a:t>
            </a:r>
            <a:r>
              <a:rPr lang="tr-TR" sz="2000" dirty="0">
                <a:cs typeface="Times New Roman" panose="02020603050405020304" pitchFamily="18" charset="0"/>
              </a:rPr>
              <a:t> </a:t>
            </a:r>
            <a:r>
              <a:rPr lang="en-US" sz="2000" dirty="0">
                <a:cs typeface="Times New Roman" panose="02020603050405020304" pitchFamily="18" charset="0"/>
              </a:rPr>
              <a:t>transfer</a:t>
            </a:r>
            <a:r>
              <a:rPr lang="tr-TR" sz="2000" dirty="0">
                <a:cs typeface="Times New Roman" panose="02020603050405020304" pitchFamily="18" charset="0"/>
              </a:rPr>
              <a:t>ring </a:t>
            </a:r>
            <a:r>
              <a:rPr lang="tr-TR" sz="2000" dirty="0" err="1">
                <a:cs typeface="Times New Roman" panose="02020603050405020304" pitchFamily="18" charset="0"/>
              </a:rPr>
              <a:t>and</a:t>
            </a:r>
            <a:r>
              <a:rPr lang="tr-TR" sz="2000" dirty="0">
                <a:cs typeface="Times New Roman" panose="02020603050405020304" pitchFamily="18" charset="0"/>
              </a:rPr>
              <a:t> </a:t>
            </a:r>
            <a:r>
              <a:rPr lang="tr-TR" sz="2000" dirty="0" err="1">
                <a:cs typeface="Times New Roman" panose="02020603050405020304" pitchFamily="18" charset="0"/>
              </a:rPr>
              <a:t>measurement</a:t>
            </a:r>
            <a:r>
              <a:rPr lang="tr-TR" sz="2000" dirty="0">
                <a:cs typeface="Times New Roman" panose="02020603050405020304" pitchFamily="18" charset="0"/>
              </a:rPr>
              <a:t> of a </a:t>
            </a:r>
            <a:r>
              <a:rPr lang="tr-TR" sz="2000" dirty="0" err="1">
                <a:cs typeface="Times New Roman" panose="02020603050405020304" pitchFamily="18" charset="0"/>
              </a:rPr>
              <a:t>liquid</a:t>
            </a:r>
            <a:r>
              <a:rPr lang="tr-TR" sz="2000" dirty="0">
                <a:cs typeface="Times New Roman" panose="02020603050405020304" pitchFamily="18" charset="0"/>
              </a:rPr>
              <a:t> </a:t>
            </a:r>
            <a:r>
              <a:rPr lang="en-US" sz="2000" dirty="0">
                <a:cs typeface="Times New Roman" panose="02020603050405020304" pitchFamily="18" charset="0"/>
              </a:rPr>
              <a:t> </a:t>
            </a:r>
            <a:r>
              <a:rPr lang="tr-TR" sz="2000" dirty="0">
                <a:cs typeface="Times New Roman" panose="02020603050405020304" pitchFamily="18" charset="0"/>
              </a:rPr>
              <a:t>in a </a:t>
            </a:r>
            <a:r>
              <a:rPr lang="tr-TR" sz="2000" dirty="0" err="1">
                <a:cs typeface="Times New Roman" panose="02020603050405020304" pitchFamily="18" charset="0"/>
              </a:rPr>
              <a:t>controlled</a:t>
            </a:r>
            <a:r>
              <a:rPr lang="tr-TR" sz="2000" dirty="0">
                <a:cs typeface="Times New Roman" panose="02020603050405020304" pitchFamily="18" charset="0"/>
              </a:rPr>
              <a:t> </a:t>
            </a:r>
            <a:r>
              <a:rPr lang="tr-TR" sz="2000" dirty="0" err="1">
                <a:cs typeface="Times New Roman" panose="02020603050405020304" pitchFamily="18" charset="0"/>
              </a:rPr>
              <a:t>way</a:t>
            </a:r>
            <a:r>
              <a:rPr lang="tr-TR" sz="2000" dirty="0">
                <a:cs typeface="Times New Roman" panose="02020603050405020304" pitchFamily="18" charset="0"/>
              </a:rPr>
              <a:t> .</a:t>
            </a:r>
            <a:r>
              <a:rPr lang="en-US" sz="2000" dirty="0">
                <a:cs typeface="Times New Roman" panose="02020603050405020304" pitchFamily="18" charset="0"/>
              </a:rPr>
              <a:t> There is a tap at the bottom end to discharge the liquid inside. In the market there are burettes with volume between 10 - 100 m</a:t>
            </a:r>
            <a:r>
              <a:rPr lang="tr-TR" sz="2000" dirty="0">
                <a:cs typeface="Times New Roman" panose="02020603050405020304" pitchFamily="18" charset="0"/>
              </a:rPr>
              <a:t>L</a:t>
            </a:r>
            <a:r>
              <a:rPr lang="en-US" sz="2000" dirty="0">
                <a:cs typeface="Times New Roman" panose="02020603050405020304" pitchFamily="18" charset="0"/>
              </a:rPr>
              <a:t>.</a:t>
            </a:r>
            <a:endParaRPr lang="tr-TR" sz="2000" dirty="0">
              <a:cs typeface="Times New Roman" panose="02020603050405020304" pitchFamily="18" charset="0"/>
            </a:endParaRPr>
          </a:p>
          <a:p>
            <a:endParaRPr lang="en-US" sz="2000" dirty="0"/>
          </a:p>
        </p:txBody>
      </p:sp>
      <p:pic>
        <p:nvPicPr>
          <p:cNvPr id="4" name="Resim 3">
            <a:extLst>
              <a:ext uri="{FF2B5EF4-FFF2-40B4-BE49-F238E27FC236}">
                <a16:creationId xmlns:a16="http://schemas.microsoft.com/office/drawing/2014/main" id="{1356B3B9-72C1-4D6A-ADD0-7DF0ED949990}"/>
              </a:ext>
            </a:extLst>
          </p:cNvPr>
          <p:cNvPicPr>
            <a:picLocks noChangeAspect="1"/>
          </p:cNvPicPr>
          <p:nvPr/>
        </p:nvPicPr>
        <p:blipFill>
          <a:blip r:embed="rId2"/>
          <a:stretch>
            <a:fillRect/>
          </a:stretch>
        </p:blipFill>
        <p:spPr>
          <a:xfrm>
            <a:off x="3529948" y="3552825"/>
            <a:ext cx="2527554" cy="3370073"/>
          </a:xfrm>
          <a:prstGeom prst="rect">
            <a:avLst/>
          </a:prstGeom>
        </p:spPr>
      </p:pic>
    </p:spTree>
    <p:extLst>
      <p:ext uri="{BB962C8B-B14F-4D97-AF65-F5344CB8AC3E}">
        <p14:creationId xmlns:p14="http://schemas.microsoft.com/office/powerpoint/2010/main" val="284173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E82CCC-F518-4CBF-AEB9-33148BEE21C9}"/>
              </a:ext>
            </a:extLst>
          </p:cNvPr>
          <p:cNvSpPr>
            <a:spLocks noGrp="1"/>
          </p:cNvSpPr>
          <p:nvPr>
            <p:ph type="title"/>
          </p:nvPr>
        </p:nvSpPr>
        <p:spPr>
          <a:xfrm>
            <a:off x="0" y="822599"/>
            <a:ext cx="10934700" cy="1464870"/>
          </a:xfrm>
        </p:spPr>
        <p:txBody>
          <a:bodyPr/>
          <a:lstStyle/>
          <a:p>
            <a:r>
              <a:rPr lang="en-US" sz="2800" dirty="0">
                <a:solidFill>
                  <a:prstClr val="black"/>
                </a:solidFill>
                <a:cs typeface="Times New Roman" panose="02020603050405020304" pitchFamily="18" charset="0"/>
              </a:rPr>
              <a:t>GLASS</a:t>
            </a:r>
            <a:r>
              <a:rPr lang="tr-TR" sz="2800" dirty="0">
                <a:solidFill>
                  <a:prstClr val="black"/>
                </a:solidFill>
                <a:cs typeface="Times New Roman" panose="02020603050405020304" pitchFamily="18" charset="0"/>
              </a:rPr>
              <a:t>WARE</a:t>
            </a:r>
            <a:r>
              <a:rPr lang="en-US" sz="2800" dirty="0">
                <a:solidFill>
                  <a:prstClr val="black"/>
                </a:solidFill>
                <a:cs typeface="Times New Roman" panose="02020603050405020304" pitchFamily="18" charset="0"/>
              </a:rPr>
              <a:t>S USED IN QUANTITATIVE ANALYTICAL CHEMISTRY PRACTICES</a:t>
            </a:r>
            <a:endParaRPr lang="en-US" dirty="0"/>
          </a:p>
        </p:txBody>
      </p:sp>
      <p:sp>
        <p:nvSpPr>
          <p:cNvPr id="3" name="İçerik Yer Tutucusu 2">
            <a:extLst>
              <a:ext uri="{FF2B5EF4-FFF2-40B4-BE49-F238E27FC236}">
                <a16:creationId xmlns:a16="http://schemas.microsoft.com/office/drawing/2014/main" id="{45EE56CC-818A-45AD-A3C3-DD5193BE9912}"/>
              </a:ext>
            </a:extLst>
          </p:cNvPr>
          <p:cNvSpPr>
            <a:spLocks noGrp="1"/>
          </p:cNvSpPr>
          <p:nvPr>
            <p:ph idx="1"/>
          </p:nvPr>
        </p:nvSpPr>
        <p:spPr/>
        <p:txBody>
          <a:bodyPr>
            <a:normAutofit/>
          </a:bodyPr>
          <a:lstStyle/>
          <a:p>
            <a:pPr marL="0" indent="0">
              <a:buNone/>
            </a:pPr>
            <a:r>
              <a:rPr lang="en-US" sz="2000" dirty="0">
                <a:cs typeface="Times New Roman" panose="02020603050405020304" pitchFamily="18" charset="0"/>
              </a:rPr>
              <a:t>DESICATOR: they are used to keep materials </a:t>
            </a:r>
            <a:r>
              <a:rPr lang="tr-TR" sz="2000" dirty="0" err="1">
                <a:cs typeface="Times New Roman" panose="02020603050405020304" pitchFamily="18" charset="0"/>
              </a:rPr>
              <a:t>away</a:t>
            </a:r>
            <a:r>
              <a:rPr lang="tr-TR" sz="2000" dirty="0">
                <a:cs typeface="Times New Roman" panose="02020603050405020304" pitchFamily="18" charset="0"/>
              </a:rPr>
              <a:t> </a:t>
            </a:r>
            <a:r>
              <a:rPr lang="tr-TR" sz="2000" dirty="0" err="1">
                <a:cs typeface="Times New Roman" panose="02020603050405020304" pitchFamily="18" charset="0"/>
              </a:rPr>
              <a:t>from</a:t>
            </a:r>
            <a:r>
              <a:rPr lang="tr-TR" sz="2000" dirty="0">
                <a:cs typeface="Times New Roman" panose="02020603050405020304" pitchFamily="18" charset="0"/>
              </a:rPr>
              <a:t> </a:t>
            </a:r>
            <a:r>
              <a:rPr lang="tr-TR" sz="2000" dirty="0" err="1">
                <a:cs typeface="Times New Roman" panose="02020603050405020304" pitchFamily="18" charset="0"/>
              </a:rPr>
              <a:t>humidity</a:t>
            </a:r>
            <a:endParaRPr lang="tr-TR" sz="2000" dirty="0">
              <a:cs typeface="Times New Roman" panose="02020603050405020304" pitchFamily="18" charset="0"/>
            </a:endParaRPr>
          </a:p>
          <a:p>
            <a:pPr marL="0" indent="0">
              <a:buNone/>
            </a:pPr>
            <a:r>
              <a:rPr lang="tr-TR" sz="2000" dirty="0">
                <a:cs typeface="Times New Roman" panose="02020603050405020304" pitchFamily="18" charset="0"/>
              </a:rPr>
              <a:t>GRADUATED CYLINDER: </a:t>
            </a:r>
            <a:r>
              <a:rPr lang="en-US" sz="2000" dirty="0">
                <a:cs typeface="Times New Roman" panose="02020603050405020304" pitchFamily="18" charset="0"/>
              </a:rPr>
              <a:t>graduated glass containers used for liquid transfer. </a:t>
            </a:r>
            <a:endParaRPr lang="tr-TR" sz="2000" dirty="0">
              <a:cs typeface="Times New Roman" panose="02020603050405020304" pitchFamily="18" charset="0"/>
            </a:endParaRPr>
          </a:p>
          <a:p>
            <a:endParaRPr lang="en-US" sz="2000" dirty="0"/>
          </a:p>
        </p:txBody>
      </p:sp>
      <p:pic>
        <p:nvPicPr>
          <p:cNvPr id="4" name="Resim 3">
            <a:extLst>
              <a:ext uri="{FF2B5EF4-FFF2-40B4-BE49-F238E27FC236}">
                <a16:creationId xmlns:a16="http://schemas.microsoft.com/office/drawing/2014/main" id="{BE5D11F1-BBB9-41E8-9DCF-F99035168146}"/>
              </a:ext>
            </a:extLst>
          </p:cNvPr>
          <p:cNvPicPr>
            <a:picLocks noChangeAspect="1"/>
          </p:cNvPicPr>
          <p:nvPr/>
        </p:nvPicPr>
        <p:blipFill>
          <a:blip r:embed="rId2"/>
          <a:stretch>
            <a:fillRect/>
          </a:stretch>
        </p:blipFill>
        <p:spPr>
          <a:xfrm>
            <a:off x="687785" y="3200400"/>
            <a:ext cx="2933053" cy="3550314"/>
          </a:xfrm>
          <a:prstGeom prst="rect">
            <a:avLst/>
          </a:prstGeom>
        </p:spPr>
      </p:pic>
      <p:pic>
        <p:nvPicPr>
          <p:cNvPr id="1026" name="Picture 2" descr="Image result for graduated cylinder">
            <a:extLst>
              <a:ext uri="{FF2B5EF4-FFF2-40B4-BE49-F238E27FC236}">
                <a16:creationId xmlns:a16="http://schemas.microsoft.com/office/drawing/2014/main" id="{73B9F71E-C7DF-4348-B4B1-616555A2E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823" y="3328854"/>
            <a:ext cx="3497262" cy="349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72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254" y="1271587"/>
            <a:ext cx="10602522" cy="5443537"/>
          </a:xfrm>
        </p:spPr>
        <p:txBody>
          <a:bodyPr>
            <a:normAutofit/>
          </a:bodyPr>
          <a:lstStyle/>
          <a:p>
            <a:pPr marL="0" indent="0">
              <a:buNone/>
            </a:pPr>
            <a:r>
              <a:rPr lang="en-US" sz="2400" cap="none" dirty="0">
                <a:latin typeface="Times New Roman" panose="02020603050405020304" pitchFamily="18" charset="0"/>
                <a:cs typeface="Times New Roman" panose="02020603050405020304" pitchFamily="18" charset="0"/>
              </a:rPr>
              <a:t>PIPET: </a:t>
            </a:r>
            <a:r>
              <a:rPr lang="tr-TR" sz="2400" dirty="0">
                <a:latin typeface="Times New Roman" panose="02020603050405020304" pitchFamily="18" charset="0"/>
                <a:cs typeface="Times New Roman" panose="02020603050405020304" pitchFamily="18" charset="0"/>
              </a:rPr>
              <a:t>is a </a:t>
            </a:r>
            <a:r>
              <a:rPr lang="en-US" sz="2400" cap="none" dirty="0">
                <a:latin typeface="Times New Roman" panose="02020603050405020304" pitchFamily="18" charset="0"/>
                <a:cs typeface="Times New Roman" panose="02020603050405020304" pitchFamily="18" charset="0"/>
              </a:rPr>
              <a:t>tube used to transfer liquid in a known volume</a:t>
            </a:r>
            <a:r>
              <a:rPr lang="tr-TR" sz="2400" cap="none" dirty="0">
                <a:latin typeface="Times New Roman" panose="02020603050405020304" pitchFamily="18" charset="0"/>
                <a:cs typeface="Times New Roman" panose="02020603050405020304" pitchFamily="18" charset="0"/>
              </a:rPr>
              <a:t>.</a:t>
            </a:r>
            <a:r>
              <a:rPr lang="en-US" sz="2400" cap="none" dirty="0">
                <a:latin typeface="Times New Roman" panose="02020603050405020304" pitchFamily="18" charset="0"/>
                <a:cs typeface="Times New Roman" panose="02020603050405020304" pitchFamily="18" charset="0"/>
              </a:rPr>
              <a:t> There are two types of pipettes. Single-marked pipettes and graduated pipettes.</a:t>
            </a:r>
          </a:p>
          <a:p>
            <a:pPr marL="0" indent="0">
              <a:buNone/>
            </a:pPr>
            <a:r>
              <a:rPr lang="en-US" sz="2400" cap="none" dirty="0">
                <a:latin typeface="Times New Roman" panose="02020603050405020304" pitchFamily="18" charset="0"/>
                <a:cs typeface="Times New Roman" panose="02020603050405020304" pitchFamily="18" charset="0"/>
              </a:rPr>
              <a:t>Single-mark pipettes (transfer pipette, </a:t>
            </a:r>
            <a:r>
              <a:rPr lang="tr-TR" sz="2400" cap="none" dirty="0" err="1">
                <a:solidFill>
                  <a:srgbClr val="FF0000"/>
                </a:solidFill>
                <a:latin typeface="Times New Roman" panose="02020603050405020304" pitchFamily="18" charset="0"/>
                <a:cs typeface="Times New Roman" panose="02020603050405020304" pitchFamily="18" charset="0"/>
              </a:rPr>
              <a:t>volumetric</a:t>
            </a:r>
            <a:r>
              <a:rPr lang="tr-TR" sz="2400" cap="none" dirty="0">
                <a:solidFill>
                  <a:srgbClr val="FF0000"/>
                </a:solidFill>
                <a:latin typeface="Times New Roman" panose="02020603050405020304" pitchFamily="18" charset="0"/>
                <a:cs typeface="Times New Roman" panose="02020603050405020304" pitchFamily="18" charset="0"/>
              </a:rPr>
              <a:t> </a:t>
            </a:r>
            <a:r>
              <a:rPr lang="en-US" sz="2400" cap="none" dirty="0">
                <a:solidFill>
                  <a:srgbClr val="FF0000"/>
                </a:solidFill>
                <a:latin typeface="Times New Roman" panose="02020603050405020304" pitchFamily="18" charset="0"/>
                <a:cs typeface="Times New Roman" panose="02020603050405020304" pitchFamily="18" charset="0"/>
              </a:rPr>
              <a:t>pipette</a:t>
            </a:r>
            <a:r>
              <a:rPr lang="en-US" sz="2400" cap="none" dirty="0">
                <a:latin typeface="Times New Roman" panose="02020603050405020304" pitchFamily="18" charset="0"/>
                <a:cs typeface="Times New Roman" panose="02020603050405020304" pitchFamily="18" charset="0"/>
              </a:rPr>
              <a:t>), single marking on the volume</a:t>
            </a:r>
          </a:p>
          <a:p>
            <a:pPr marL="0" indent="0">
              <a:buNone/>
            </a:pPr>
            <a:r>
              <a:rPr lang="en-US" sz="2400" cap="none" dirty="0">
                <a:latin typeface="Times New Roman" panose="02020603050405020304" pitchFamily="18" charset="0"/>
                <a:cs typeface="Times New Roman" panose="02020603050405020304" pitchFamily="18" charset="0"/>
              </a:rPr>
              <a:t>They are used to transfer a constant volume of liquid. They allow fluid to be delivered in the correct volume relative to the graduated pipettes. </a:t>
            </a:r>
            <a:r>
              <a:rPr lang="en-US" sz="2400" cap="none" dirty="0" err="1">
                <a:solidFill>
                  <a:srgbClr val="FF0000"/>
                </a:solidFill>
                <a:latin typeface="Times New Roman" panose="02020603050405020304" pitchFamily="18" charset="0"/>
                <a:cs typeface="Times New Roman" panose="02020603050405020304" pitchFamily="18" charset="0"/>
              </a:rPr>
              <a:t>Buret</a:t>
            </a:r>
            <a:r>
              <a:rPr lang="tr-TR" sz="2400" cap="none" dirty="0" err="1">
                <a:solidFill>
                  <a:srgbClr val="FF0000"/>
                </a:solidFill>
                <a:latin typeface="Times New Roman" panose="02020603050405020304" pitchFamily="18" charset="0"/>
                <a:cs typeface="Times New Roman" panose="02020603050405020304" pitchFamily="18" charset="0"/>
              </a:rPr>
              <a:t>tes</a:t>
            </a:r>
            <a:r>
              <a:rPr lang="en-US" sz="2400" cap="none" dirty="0">
                <a:solidFill>
                  <a:srgbClr val="FF0000"/>
                </a:solidFill>
                <a:latin typeface="Times New Roman" panose="02020603050405020304" pitchFamily="18" charset="0"/>
                <a:cs typeface="Times New Roman" panose="02020603050405020304" pitchFamily="18" charset="0"/>
              </a:rPr>
              <a:t>s should be preferred when transferring </a:t>
            </a:r>
            <a:r>
              <a:rPr lang="tr-TR" sz="2400" cap="none" dirty="0" err="1">
                <a:solidFill>
                  <a:srgbClr val="FF0000"/>
                </a:solidFill>
                <a:latin typeface="Times New Roman" panose="02020603050405020304" pitchFamily="18" charset="0"/>
                <a:cs typeface="Times New Roman" panose="02020603050405020304" pitchFamily="18" charset="0"/>
              </a:rPr>
              <a:t>liquids</a:t>
            </a:r>
            <a:r>
              <a:rPr lang="tr-TR" sz="2400" cap="none" dirty="0">
                <a:solidFill>
                  <a:srgbClr val="FF0000"/>
                </a:solidFill>
                <a:latin typeface="Times New Roman" panose="02020603050405020304" pitchFamily="18" charset="0"/>
                <a:cs typeface="Times New Roman" panose="02020603050405020304" pitchFamily="18" charset="0"/>
              </a:rPr>
              <a:t> </a:t>
            </a:r>
            <a:r>
              <a:rPr lang="tr-TR" sz="2400" cap="none" dirty="0" err="1">
                <a:solidFill>
                  <a:srgbClr val="FF0000"/>
                </a:solidFill>
                <a:latin typeface="Times New Roman" panose="02020603050405020304" pitchFamily="18" charset="0"/>
                <a:cs typeface="Times New Roman" panose="02020603050405020304" pitchFamily="18" charset="0"/>
              </a:rPr>
              <a:t>over</a:t>
            </a:r>
            <a:r>
              <a:rPr lang="tr-TR" sz="2400" cap="none" dirty="0">
                <a:solidFill>
                  <a:srgbClr val="FF0000"/>
                </a:solidFill>
                <a:latin typeface="Times New Roman" panose="02020603050405020304" pitchFamily="18" charset="0"/>
                <a:cs typeface="Times New Roman" panose="02020603050405020304" pitchFamily="18" charset="0"/>
              </a:rPr>
              <a:t> </a:t>
            </a:r>
            <a:r>
              <a:rPr lang="en-US" sz="2400" cap="none" dirty="0">
                <a:solidFill>
                  <a:srgbClr val="FF0000"/>
                </a:solidFill>
                <a:latin typeface="Times New Roman" panose="02020603050405020304" pitchFamily="18" charset="0"/>
                <a:cs typeface="Times New Roman" panose="02020603050405020304" pitchFamily="18" charset="0"/>
              </a:rPr>
              <a:t>25 m</a:t>
            </a:r>
            <a:r>
              <a:rPr lang="tr-TR" sz="2400" cap="none" dirty="0">
                <a:solidFill>
                  <a:srgbClr val="FF0000"/>
                </a:solidFill>
                <a:latin typeface="Times New Roman" panose="02020603050405020304" pitchFamily="18" charset="0"/>
                <a:cs typeface="Times New Roman" panose="02020603050405020304" pitchFamily="18" charset="0"/>
              </a:rPr>
              <a:t>L</a:t>
            </a:r>
            <a:r>
              <a:rPr lang="en-US" sz="2400" cap="none" dirty="0">
                <a:solidFill>
                  <a:srgbClr val="FF0000"/>
                </a:solidFill>
                <a:latin typeface="Times New Roman" panose="02020603050405020304" pitchFamily="18" charset="0"/>
                <a:cs typeface="Times New Roman" panose="02020603050405020304" pitchFamily="18" charset="0"/>
              </a:rPr>
              <a:t>.</a:t>
            </a:r>
          </a:p>
          <a:p>
            <a:pPr marL="0" indent="0">
              <a:buNone/>
            </a:pPr>
            <a:r>
              <a:rPr lang="en-US" sz="2400" cap="none" dirty="0">
                <a:latin typeface="Times New Roman" panose="02020603050405020304" pitchFamily="18" charset="0"/>
                <a:cs typeface="Times New Roman" panose="02020603050405020304" pitchFamily="18" charset="0"/>
              </a:rPr>
              <a:t>Graduated pipettes allow for transfer of the desired volume of liquid to the maximum rated capacity since they are graded.</a:t>
            </a:r>
          </a:p>
          <a:p>
            <a:pPr marL="0" indent="0">
              <a:buNone/>
            </a:pPr>
            <a:r>
              <a:rPr lang="en-US" sz="2400" cap="none" dirty="0">
                <a:latin typeface="Times New Roman" panose="02020603050405020304" pitchFamily="18" charset="0"/>
                <a:cs typeface="Times New Roman" panose="02020603050405020304" pitchFamily="18" charset="0"/>
              </a:rPr>
              <a:t>They are called glass jugs, burette and pipettes measuring glass vessels whose volumes are precisely adjusted.</a:t>
            </a:r>
            <a:endParaRPr lang="tr-TR" sz="2400" cap="none"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086C785D-14E2-4741-988A-5DECA0408876}"/>
              </a:ext>
            </a:extLst>
          </p:cNvPr>
          <p:cNvPicPr>
            <a:picLocks noChangeAspect="1"/>
          </p:cNvPicPr>
          <p:nvPr/>
        </p:nvPicPr>
        <p:blipFill>
          <a:blip r:embed="rId2"/>
          <a:stretch>
            <a:fillRect/>
          </a:stretch>
        </p:blipFill>
        <p:spPr>
          <a:xfrm>
            <a:off x="4078096" y="5543725"/>
            <a:ext cx="4065779" cy="2035000"/>
          </a:xfrm>
          <a:prstGeom prst="rect">
            <a:avLst/>
          </a:prstGeom>
        </p:spPr>
      </p:pic>
    </p:spTree>
    <p:extLst>
      <p:ext uri="{BB962C8B-B14F-4D97-AF65-F5344CB8AC3E}">
        <p14:creationId xmlns:p14="http://schemas.microsoft.com/office/powerpoint/2010/main" val="310469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7" name="Group 13"/>
          <p:cNvGraphicFramePr>
            <a:graphicFrameLocks noGrp="1"/>
          </p:cNvGraphicFramePr>
          <p:nvPr/>
        </p:nvGraphicFramePr>
        <p:xfrm>
          <a:off x="3337018" y="3015702"/>
          <a:ext cx="4440220" cy="1549077"/>
        </p:xfrm>
        <a:graphic>
          <a:graphicData uri="http://schemas.openxmlformats.org/drawingml/2006/table">
            <a:tbl>
              <a:tblPr/>
              <a:tblGrid>
                <a:gridCol w="4440220">
                  <a:extLst>
                    <a:ext uri="{9D8B030D-6E8A-4147-A177-3AD203B41FA5}">
                      <a16:colId xmlns:a16="http://schemas.microsoft.com/office/drawing/2014/main" val="20000"/>
                    </a:ext>
                  </a:extLst>
                </a:gridCol>
              </a:tblGrid>
              <a:tr h="1549077">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chemeClr val="tx1"/>
                          </a:solidFill>
                          <a:effectLst/>
                          <a:latin typeface="Verdana" panose="020B0604030504040204" pitchFamily="34" charset="0"/>
                          <a:hlinkClick r:id="rId2"/>
                        </a:rPr>
                        <a:t>  </a:t>
                      </a:r>
                      <a:r>
                        <a:rPr kumimoji="0" lang="tr-TR" sz="8500" b="0" i="0" u="none" strike="noStrike" cap="none" normalizeH="0" baseline="0">
                          <a:ln>
                            <a:noFill/>
                          </a:ln>
                          <a:solidFill>
                            <a:schemeClr val="tx1"/>
                          </a:solidFill>
                          <a:effectLst/>
                          <a:latin typeface="Verdana" panose="020B0604030504040204" pitchFamily="34" charset="0"/>
                        </a:rPr>
                        <a:t> </a:t>
                      </a:r>
                      <a:r>
                        <a:rPr kumimoji="0" lang="tr-TR" sz="1000" b="0" i="0" u="none" strike="noStrike" cap="none" normalizeH="0" baseline="0">
                          <a:ln>
                            <a:noFill/>
                          </a:ln>
                          <a:solidFill>
                            <a:schemeClr val="tx1"/>
                          </a:solidFill>
                          <a:effectLst/>
                          <a:latin typeface="Verdana" panose="020B0604030504040204" pitchFamily="34" charset="0"/>
                        </a:rPr>
                        <a:t>                                   </a:t>
                      </a:r>
                    </a:p>
                  </a:txBody>
                  <a:tcPr marL="101050" marR="101050" marT="50525" marB="505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3560" name="Picture 15" descr="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014" y="2436772"/>
            <a:ext cx="2626238" cy="30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7" descr="Im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839" y="2436772"/>
            <a:ext cx="2943774" cy="30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2C6FEBEC-9467-4F2E-BB4E-67B5294C4526}"/>
              </a:ext>
            </a:extLst>
          </p:cNvPr>
          <p:cNvSpPr txBox="1"/>
          <p:nvPr/>
        </p:nvSpPr>
        <p:spPr>
          <a:xfrm>
            <a:off x="3337018" y="5447209"/>
            <a:ext cx="5968127" cy="370263"/>
          </a:xfrm>
          <a:prstGeom prst="rect">
            <a:avLst/>
          </a:prstGeom>
          <a:noFill/>
        </p:spPr>
        <p:txBody>
          <a:bodyPr wrap="square" rtlCol="0">
            <a:spAutoFit/>
          </a:bodyPr>
          <a:lstStyle/>
          <a:p>
            <a:r>
              <a:rPr lang="tr-TR" sz="1805" dirty="0" err="1"/>
              <a:t>Erlen</a:t>
            </a:r>
            <a:r>
              <a:rPr lang="tr-TR" sz="1805" dirty="0"/>
              <a:t>				Beher</a:t>
            </a:r>
            <a:endParaRPr lang="en-US" sz="1805" dirty="0"/>
          </a:p>
        </p:txBody>
      </p:sp>
      <p:sp>
        <p:nvSpPr>
          <p:cNvPr id="3" name="Metin kutusu 2">
            <a:extLst>
              <a:ext uri="{FF2B5EF4-FFF2-40B4-BE49-F238E27FC236}">
                <a16:creationId xmlns:a16="http://schemas.microsoft.com/office/drawing/2014/main" id="{56A3A5FA-CA8E-4C36-9B87-0E0AE00D3327}"/>
              </a:ext>
            </a:extLst>
          </p:cNvPr>
          <p:cNvSpPr txBox="1"/>
          <p:nvPr/>
        </p:nvSpPr>
        <p:spPr>
          <a:xfrm>
            <a:off x="330558" y="1164979"/>
            <a:ext cx="10781942" cy="1203406"/>
          </a:xfrm>
          <a:prstGeom prst="rect">
            <a:avLst/>
          </a:prstGeom>
          <a:noFill/>
        </p:spPr>
        <p:txBody>
          <a:bodyPr wrap="square" rtlCol="0">
            <a:spAutoFit/>
          </a:bodyPr>
          <a:lstStyle/>
          <a:p>
            <a:r>
              <a:rPr lang="tr-TR" sz="1805" dirty="0" err="1"/>
              <a:t>Erlenmeyer</a:t>
            </a:r>
            <a:r>
              <a:rPr lang="tr-TR" sz="1805" dirty="0"/>
              <a:t> </a:t>
            </a:r>
            <a:r>
              <a:rPr lang="tr-TR" sz="1805" dirty="0" err="1"/>
              <a:t>flask</a:t>
            </a:r>
            <a:r>
              <a:rPr lang="tr-TR" sz="1805" dirty="0"/>
              <a:t> is a </a:t>
            </a:r>
            <a:r>
              <a:rPr lang="tr-TR" sz="1805" dirty="0" err="1"/>
              <a:t>conical</a:t>
            </a:r>
            <a:r>
              <a:rPr lang="tr-TR" sz="1805" dirty="0"/>
              <a:t> </a:t>
            </a:r>
            <a:r>
              <a:rPr lang="tr-TR" sz="1805" dirty="0" err="1"/>
              <a:t>flask</a:t>
            </a:r>
            <a:r>
              <a:rPr lang="tr-TR" sz="1805" dirty="0"/>
              <a:t> </a:t>
            </a:r>
            <a:r>
              <a:rPr lang="tr-TR" sz="1805" dirty="0" err="1"/>
              <a:t>used</a:t>
            </a:r>
            <a:r>
              <a:rPr lang="tr-TR" sz="1805" dirty="0"/>
              <a:t> </a:t>
            </a:r>
            <a:r>
              <a:rPr lang="tr-TR" sz="1805" dirty="0" err="1"/>
              <a:t>for</a:t>
            </a:r>
            <a:r>
              <a:rPr lang="tr-TR" sz="1805" dirty="0"/>
              <a:t> </a:t>
            </a:r>
            <a:r>
              <a:rPr lang="tr-TR" sz="1805" dirty="0" err="1"/>
              <a:t>swirling</a:t>
            </a:r>
            <a:r>
              <a:rPr lang="tr-TR" sz="1805" dirty="0"/>
              <a:t> </a:t>
            </a:r>
            <a:r>
              <a:rPr lang="tr-TR" sz="1805" dirty="0" err="1"/>
              <a:t>liquids</a:t>
            </a:r>
            <a:r>
              <a:rPr lang="tr-TR" sz="1805" dirty="0"/>
              <a:t>. </a:t>
            </a:r>
          </a:p>
          <a:p>
            <a:r>
              <a:rPr lang="tr-TR" sz="1805" dirty="0" err="1"/>
              <a:t>Beaker</a:t>
            </a:r>
            <a:r>
              <a:rPr lang="tr-TR" sz="1805" dirty="0"/>
              <a:t> is </a:t>
            </a:r>
            <a:r>
              <a:rPr lang="tr-TR" sz="1805" dirty="0" err="1"/>
              <a:t>cylindirical</a:t>
            </a:r>
            <a:r>
              <a:rPr lang="tr-TR" sz="1805" dirty="0"/>
              <a:t> </a:t>
            </a:r>
            <a:r>
              <a:rPr lang="tr-TR" sz="1805" dirty="0" err="1"/>
              <a:t>dlask</a:t>
            </a:r>
            <a:r>
              <a:rPr lang="tr-TR" sz="1805" dirty="0"/>
              <a:t> </a:t>
            </a:r>
            <a:r>
              <a:rPr lang="tr-TR" sz="1805" dirty="0" err="1"/>
              <a:t>used</a:t>
            </a:r>
            <a:r>
              <a:rPr lang="tr-TR" sz="1805" dirty="0"/>
              <a:t> </a:t>
            </a:r>
            <a:r>
              <a:rPr lang="tr-TR" sz="1805" dirty="0" err="1"/>
              <a:t>for</a:t>
            </a:r>
            <a:r>
              <a:rPr lang="tr-TR" sz="1805" dirty="0"/>
              <a:t> </a:t>
            </a:r>
            <a:r>
              <a:rPr lang="tr-TR" sz="1805" dirty="0" err="1"/>
              <a:t>swirling</a:t>
            </a:r>
            <a:r>
              <a:rPr lang="tr-TR" sz="1805" dirty="0"/>
              <a:t>, </a:t>
            </a:r>
            <a:r>
              <a:rPr lang="tr-TR" sz="1805" dirty="0" err="1"/>
              <a:t>mixing</a:t>
            </a:r>
            <a:r>
              <a:rPr lang="tr-TR" sz="1805" dirty="0"/>
              <a:t> </a:t>
            </a:r>
            <a:r>
              <a:rPr lang="tr-TR" sz="1805" dirty="0" err="1"/>
              <a:t>and</a:t>
            </a:r>
            <a:r>
              <a:rPr lang="tr-TR" sz="1805" dirty="0"/>
              <a:t> </a:t>
            </a:r>
            <a:r>
              <a:rPr lang="tr-TR" sz="1805" dirty="0" err="1"/>
              <a:t>heating</a:t>
            </a:r>
            <a:r>
              <a:rPr lang="tr-TR" sz="1805" dirty="0"/>
              <a:t> </a:t>
            </a:r>
            <a:r>
              <a:rPr lang="tr-TR" sz="1805" dirty="0" err="1"/>
              <a:t>liquids</a:t>
            </a:r>
            <a:r>
              <a:rPr lang="tr-TR" sz="1805" dirty="0"/>
              <a:t>.</a:t>
            </a:r>
          </a:p>
          <a:p>
            <a:endParaRPr lang="tr-TR" sz="1805" dirty="0"/>
          </a:p>
          <a:p>
            <a:r>
              <a:rPr lang="tr-TR" sz="1805" dirty="0" err="1"/>
              <a:t>They</a:t>
            </a:r>
            <a:r>
              <a:rPr lang="tr-TR" sz="1805" dirty="0"/>
              <a:t> </a:t>
            </a:r>
            <a:r>
              <a:rPr lang="tr-TR" sz="1805" dirty="0" err="1"/>
              <a:t>are</a:t>
            </a:r>
            <a:r>
              <a:rPr lang="tr-TR" sz="1805" dirty="0"/>
              <a:t> </a:t>
            </a:r>
            <a:r>
              <a:rPr lang="tr-TR" sz="1805" dirty="0" err="1"/>
              <a:t>roughly</a:t>
            </a:r>
            <a:r>
              <a:rPr lang="tr-TR" sz="1805" dirty="0"/>
              <a:t> </a:t>
            </a:r>
            <a:r>
              <a:rPr lang="tr-TR" sz="1805" dirty="0" err="1"/>
              <a:t>graduated,so</a:t>
            </a:r>
            <a:r>
              <a:rPr lang="tr-TR" sz="1805" dirty="0"/>
              <a:t> </a:t>
            </a:r>
            <a:r>
              <a:rPr lang="tr-TR" sz="1805" dirty="0" err="1"/>
              <a:t>please</a:t>
            </a:r>
            <a:r>
              <a:rPr lang="tr-TR" sz="1805" dirty="0"/>
              <a:t> do not </a:t>
            </a:r>
            <a:r>
              <a:rPr lang="tr-TR" sz="1805" dirty="0" err="1"/>
              <a:t>use</a:t>
            </a:r>
            <a:r>
              <a:rPr lang="tr-TR" sz="1805" dirty="0"/>
              <a:t> </a:t>
            </a:r>
            <a:r>
              <a:rPr lang="tr-TR" sz="1805" dirty="0" err="1"/>
              <a:t>them</a:t>
            </a:r>
            <a:r>
              <a:rPr lang="tr-TR" sz="1805" dirty="0"/>
              <a:t> </a:t>
            </a:r>
            <a:r>
              <a:rPr lang="tr-TR" sz="1805" dirty="0" err="1"/>
              <a:t>for</a:t>
            </a:r>
            <a:r>
              <a:rPr lang="tr-TR" sz="1805" dirty="0"/>
              <a:t> </a:t>
            </a:r>
            <a:r>
              <a:rPr lang="tr-TR" sz="1805" dirty="0" err="1"/>
              <a:t>measuring</a:t>
            </a:r>
            <a:r>
              <a:rPr lang="tr-TR" sz="1805" dirty="0"/>
              <a:t> </a:t>
            </a:r>
            <a:r>
              <a:rPr lang="tr-TR" sz="1805" dirty="0" err="1"/>
              <a:t>certain</a:t>
            </a:r>
            <a:r>
              <a:rPr lang="tr-TR" sz="1805" dirty="0"/>
              <a:t> </a:t>
            </a:r>
            <a:r>
              <a:rPr lang="tr-TR" sz="1805" dirty="0" err="1"/>
              <a:t>amount</a:t>
            </a:r>
            <a:r>
              <a:rPr lang="tr-TR" sz="1805" dirty="0"/>
              <a:t> of </a:t>
            </a:r>
            <a:r>
              <a:rPr lang="tr-TR" sz="1805" dirty="0" err="1"/>
              <a:t>liquid</a:t>
            </a:r>
            <a:r>
              <a:rPr lang="tr-TR" sz="1805" dirty="0"/>
              <a:t>.</a:t>
            </a:r>
            <a:endParaRPr lang="en-US" sz="1805" dirty="0"/>
          </a:p>
        </p:txBody>
      </p:sp>
    </p:spTree>
    <p:extLst>
      <p:ext uri="{BB962C8B-B14F-4D97-AF65-F5344CB8AC3E}">
        <p14:creationId xmlns:p14="http://schemas.microsoft.com/office/powerpoint/2010/main" val="177277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552491"/>
            <a:ext cx="11453678" cy="1763923"/>
          </a:xfrm>
        </p:spPr>
        <p:txBody>
          <a:bodyPr>
            <a:normAutofit/>
          </a:bodyPr>
          <a:lstStyle/>
          <a:p>
            <a:r>
              <a:rPr lang="tr-TR" sz="3600" cap="none" dirty="0" err="1">
                <a:latin typeface="Times New Roman" panose="02020603050405020304" pitchFamily="18" charset="0"/>
                <a:cs typeface="Times New Roman" panose="02020603050405020304" pitchFamily="18" charset="0"/>
              </a:rPr>
              <a:t>Preparation</a:t>
            </a:r>
            <a:r>
              <a:rPr lang="tr-TR" sz="3600" cap="none" dirty="0">
                <a:latin typeface="Times New Roman" panose="02020603050405020304" pitchFamily="18" charset="0"/>
                <a:cs typeface="Times New Roman" panose="02020603050405020304" pitchFamily="18" charset="0"/>
              </a:rPr>
              <a:t> of 1L 0.1M </a:t>
            </a:r>
            <a:r>
              <a:rPr lang="tr-TR" sz="3600" cap="none" dirty="0" err="1">
                <a:latin typeface="Times New Roman" panose="02020603050405020304" pitchFamily="18" charset="0"/>
                <a:cs typeface="Times New Roman" panose="02020603050405020304" pitchFamily="18" charset="0"/>
              </a:rPr>
              <a:t>HCl</a:t>
            </a:r>
            <a:r>
              <a:rPr lang="tr-TR" sz="3600" cap="none" dirty="0">
                <a:latin typeface="Times New Roman" panose="02020603050405020304" pitchFamily="18" charset="0"/>
                <a:cs typeface="Times New Roman" panose="02020603050405020304" pitchFamily="18" charset="0"/>
              </a:rPr>
              <a:t> </a:t>
            </a:r>
            <a:r>
              <a:rPr lang="tr-TR" sz="3600" cap="none" dirty="0" err="1">
                <a:latin typeface="Times New Roman" panose="02020603050405020304" pitchFamily="18" charset="0"/>
                <a:cs typeface="Times New Roman" panose="02020603050405020304" pitchFamily="18" charset="0"/>
              </a:rPr>
              <a:t>solution</a:t>
            </a:r>
            <a:endParaRPr lang="tr-TR" sz="3600" cap="none"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671637"/>
            <a:ext cx="11001375" cy="5264525"/>
          </a:xfrm>
        </p:spPr>
        <p:txBody>
          <a:bodyPr>
            <a:noAutofit/>
          </a:bodyPr>
          <a:lstStyle/>
          <a:p>
            <a:pPr marL="0" indent="0">
              <a:buNone/>
            </a:pPr>
            <a:r>
              <a:rPr lang="tr-TR" sz="2000" cap="none" dirty="0" err="1">
                <a:latin typeface="Times New Roman" panose="02020603050405020304" pitchFamily="18" charset="0"/>
                <a:cs typeface="Times New Roman" panose="02020603050405020304" pitchFamily="18" charset="0"/>
              </a:rPr>
              <a:t>From</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stock</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solution</a:t>
            </a:r>
            <a:r>
              <a:rPr lang="tr-TR" sz="2000" cap="none" dirty="0">
                <a:latin typeface="Times New Roman" panose="02020603050405020304" pitchFamily="18" charset="0"/>
                <a:cs typeface="Times New Roman" panose="02020603050405020304" pitchFamily="18" charset="0"/>
              </a:rPr>
              <a:t>, 37% </a:t>
            </a:r>
            <a:r>
              <a:rPr lang="tr-TR" sz="2000" cap="none" dirty="0" err="1">
                <a:latin typeface="Times New Roman" panose="02020603050405020304" pitchFamily="18" charset="0"/>
                <a:cs typeface="Times New Roman" panose="02020603050405020304" pitchFamily="18" charset="0"/>
              </a:rPr>
              <a:t>purity</a:t>
            </a:r>
            <a:r>
              <a:rPr lang="tr-TR" sz="2000" cap="none" dirty="0">
                <a:latin typeface="Times New Roman" panose="02020603050405020304" pitchFamily="18" charset="0"/>
                <a:cs typeface="Times New Roman" panose="02020603050405020304" pitchFamily="18" charset="0"/>
              </a:rPr>
              <a:t>, d= 1.19 g/cm</a:t>
            </a:r>
            <a:r>
              <a:rPr lang="tr-TR" sz="2000" cap="none" baseline="30000" dirty="0">
                <a:latin typeface="Times New Roman" panose="02020603050405020304" pitchFamily="18" charset="0"/>
                <a:cs typeface="Times New Roman" panose="02020603050405020304" pitchFamily="18" charset="0"/>
              </a:rPr>
              <a:t>3</a:t>
            </a:r>
          </a:p>
          <a:p>
            <a:pPr marL="0" indent="0">
              <a:buNone/>
            </a:pPr>
            <a:r>
              <a:rPr lang="tr-TR" sz="2000" cap="none" dirty="0">
                <a:latin typeface="Times New Roman" panose="02020603050405020304" pitchFamily="18" charset="0"/>
                <a:cs typeface="Times New Roman" panose="02020603050405020304" pitchFamily="18" charset="0"/>
              </a:rPr>
              <a:t>M=d </a:t>
            </a:r>
            <a:r>
              <a:rPr lang="tr-TR" sz="2000" cap="none" dirty="0" err="1">
                <a:latin typeface="Times New Roman" panose="02020603050405020304" pitchFamily="18" charset="0"/>
                <a:cs typeface="Times New Roman" panose="02020603050405020304" pitchFamily="18" charset="0"/>
              </a:rPr>
              <a:t>xV</a:t>
            </a:r>
            <a:endParaRPr lang="tr-TR" sz="2000" cap="none" dirty="0">
              <a:latin typeface="Times New Roman" panose="02020603050405020304" pitchFamily="18" charset="0"/>
              <a:cs typeface="Times New Roman" panose="02020603050405020304" pitchFamily="18" charset="0"/>
            </a:endParaRPr>
          </a:p>
          <a:p>
            <a:pPr marL="0" indent="0">
              <a:buNone/>
            </a:pPr>
            <a:r>
              <a:rPr lang="tr-TR" sz="2000" cap="none" dirty="0" err="1">
                <a:latin typeface="Times New Roman" panose="02020603050405020304" pitchFamily="18" charset="0"/>
                <a:cs typeface="Times New Roman" panose="02020603050405020304" pitchFamily="18" charset="0"/>
              </a:rPr>
              <a:t>The</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weight</a:t>
            </a:r>
            <a:r>
              <a:rPr lang="tr-TR" sz="2000" cap="none" dirty="0">
                <a:latin typeface="Times New Roman" panose="02020603050405020304" pitchFamily="18" charset="0"/>
                <a:cs typeface="Times New Roman" panose="02020603050405020304" pitchFamily="18" charset="0"/>
              </a:rPr>
              <a:t> of </a:t>
            </a:r>
            <a:r>
              <a:rPr lang="tr-TR" sz="2000" cap="none" dirty="0" err="1">
                <a:latin typeface="Times New Roman" panose="02020603050405020304" pitchFamily="18" charset="0"/>
                <a:cs typeface="Times New Roman" panose="02020603050405020304" pitchFamily="18" charset="0"/>
              </a:rPr>
              <a:t>concentrated</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of 1000 </a:t>
            </a:r>
            <a:r>
              <a:rPr lang="tr-TR" sz="2000" cap="none" dirty="0" err="1">
                <a:latin typeface="Times New Roman" panose="02020603050405020304" pitchFamily="18" charset="0"/>
                <a:cs typeface="Times New Roman" panose="02020603050405020304" pitchFamily="18" charset="0"/>
              </a:rPr>
              <a:t>mL</a:t>
            </a:r>
            <a:r>
              <a:rPr lang="tr-TR" sz="2000" cap="none" dirty="0">
                <a:latin typeface="Times New Roman" panose="02020603050405020304" pitchFamily="18" charset="0"/>
                <a:cs typeface="Times New Roman" panose="02020603050405020304" pitchFamily="18" charset="0"/>
              </a:rPr>
              <a:t> is</a:t>
            </a:r>
          </a:p>
          <a:p>
            <a:pPr marL="0" indent="0">
              <a:buNone/>
            </a:pPr>
            <a:r>
              <a:rPr lang="tr-TR" sz="2000" cap="none" dirty="0">
                <a:latin typeface="Times New Roman" panose="02020603050405020304" pitchFamily="18" charset="0"/>
                <a:cs typeface="Times New Roman" panose="02020603050405020304" pitchFamily="18" charset="0"/>
              </a:rPr>
              <a:t>M= 1.19 x1000= 1190 gr.</a:t>
            </a:r>
          </a:p>
          <a:p>
            <a:pPr marL="0" indent="0">
              <a:buNone/>
            </a:pPr>
            <a:r>
              <a:rPr lang="tr-TR" sz="2000" cap="none" dirty="0" err="1">
                <a:latin typeface="Times New Roman" panose="02020603050405020304" pitchFamily="18" charset="0"/>
                <a:cs typeface="Times New Roman" panose="02020603050405020304" pitchFamily="18" charset="0"/>
              </a:rPr>
              <a:t>In</a:t>
            </a:r>
            <a:r>
              <a:rPr lang="tr-TR" sz="2000" cap="none" dirty="0">
                <a:latin typeface="Times New Roman" panose="02020603050405020304" pitchFamily="18" charset="0"/>
                <a:cs typeface="Times New Roman" panose="02020603050405020304" pitchFamily="18" charset="0"/>
              </a:rPr>
              <a:t> 100 g          37 g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is </a:t>
            </a:r>
            <a:r>
              <a:rPr lang="tr-TR" sz="2000" cap="none" dirty="0" err="1">
                <a:latin typeface="Times New Roman" panose="02020603050405020304" pitchFamily="18" charset="0"/>
                <a:cs typeface="Times New Roman" panose="02020603050405020304" pitchFamily="18" charset="0"/>
              </a:rPr>
              <a:t>pure</a:t>
            </a:r>
            <a:endParaRPr lang="tr-TR" sz="2000" cap="none" dirty="0">
              <a:latin typeface="Times New Roman" panose="02020603050405020304" pitchFamily="18" charset="0"/>
              <a:cs typeface="Times New Roman" panose="02020603050405020304" pitchFamily="18" charset="0"/>
            </a:endParaRPr>
          </a:p>
          <a:p>
            <a:pPr marL="0" indent="0">
              <a:buNone/>
            </a:pPr>
            <a:r>
              <a:rPr lang="tr-TR" sz="2000" cap="none" dirty="0" err="1">
                <a:latin typeface="Times New Roman" panose="02020603050405020304" pitchFamily="18" charset="0"/>
                <a:cs typeface="Times New Roman" panose="02020603050405020304" pitchFamily="18" charset="0"/>
              </a:rPr>
              <a:t>In</a:t>
            </a:r>
            <a:r>
              <a:rPr lang="tr-TR" sz="2000" cap="none" dirty="0">
                <a:latin typeface="Times New Roman" panose="02020603050405020304" pitchFamily="18" charset="0"/>
                <a:cs typeface="Times New Roman" panose="02020603050405020304" pitchFamily="18" charset="0"/>
              </a:rPr>
              <a:t> 1190 g             x                    x= 440.3 g </a:t>
            </a:r>
            <a:r>
              <a:rPr lang="tr-TR" sz="2000" cap="none" dirty="0" err="1">
                <a:latin typeface="Times New Roman" panose="02020603050405020304" pitchFamily="18" charset="0"/>
                <a:cs typeface="Times New Roman" panose="02020603050405020304" pitchFamily="18" charset="0"/>
              </a:rPr>
              <a:t>pure</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HCl</a:t>
            </a:r>
            <a:endParaRPr lang="tr-TR" sz="2000" cap="none" dirty="0">
              <a:latin typeface="Times New Roman" panose="02020603050405020304" pitchFamily="18" charset="0"/>
              <a:cs typeface="Times New Roman" panose="02020603050405020304" pitchFamily="18" charset="0"/>
            </a:endParaRPr>
          </a:p>
          <a:p>
            <a:pPr marL="0" indent="0">
              <a:buNone/>
            </a:pPr>
            <a:endParaRPr lang="tr-TR" sz="2000" cap="none" dirty="0">
              <a:latin typeface="Times New Roman" panose="02020603050405020304" pitchFamily="18" charset="0"/>
              <a:cs typeface="Times New Roman" panose="02020603050405020304" pitchFamily="18" charset="0"/>
            </a:endParaRPr>
          </a:p>
          <a:p>
            <a:pPr marL="0" indent="0">
              <a:buNone/>
            </a:pPr>
            <a:r>
              <a:rPr lang="tr-TR" sz="2000" cap="none" dirty="0">
                <a:latin typeface="Times New Roman" panose="02020603050405020304" pitchFamily="18" charset="0"/>
                <a:cs typeface="Times New Roman" panose="02020603050405020304" pitchFamily="18" charset="0"/>
              </a:rPr>
              <a:t>1 M                  1L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36.5 g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required</a:t>
            </a:r>
            <a:endParaRPr lang="tr-TR" sz="2000" cap="none" dirty="0">
              <a:latin typeface="Times New Roman" panose="02020603050405020304" pitchFamily="18" charset="0"/>
              <a:cs typeface="Times New Roman" panose="02020603050405020304" pitchFamily="18" charset="0"/>
            </a:endParaRPr>
          </a:p>
          <a:p>
            <a:pPr marL="0" indent="0">
              <a:buNone/>
            </a:pPr>
            <a:r>
              <a:rPr lang="tr-TR" sz="2000" cap="none" dirty="0">
                <a:latin typeface="Times New Roman" panose="02020603050405020304" pitchFamily="18" charset="0"/>
                <a:cs typeface="Times New Roman" panose="02020603050405020304" pitchFamily="18" charset="0"/>
              </a:rPr>
              <a:t>0.1 M               1L                        3.65 g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requires</a:t>
            </a:r>
            <a:r>
              <a:rPr lang="tr-TR" sz="2000" cap="none" dirty="0">
                <a:latin typeface="Times New Roman" panose="02020603050405020304" pitchFamily="18" charset="0"/>
                <a:cs typeface="Times New Roman" panose="02020603050405020304" pitchFamily="18" charset="0"/>
              </a:rPr>
              <a:t>.</a:t>
            </a:r>
          </a:p>
          <a:p>
            <a:pPr marL="0" indent="0">
              <a:buNone/>
            </a:pPr>
            <a:endParaRPr lang="tr-TR" sz="2000" cap="none" dirty="0">
              <a:latin typeface="Times New Roman" panose="02020603050405020304" pitchFamily="18" charset="0"/>
              <a:cs typeface="Times New Roman" panose="02020603050405020304" pitchFamily="18" charset="0"/>
            </a:endParaRPr>
          </a:p>
          <a:p>
            <a:pPr marL="0" indent="0">
              <a:buNone/>
            </a:pPr>
            <a:r>
              <a:rPr lang="tr-TR" sz="2000" cap="none" dirty="0">
                <a:latin typeface="Times New Roman" panose="02020603050405020304" pitchFamily="18" charset="0"/>
                <a:cs typeface="Times New Roman" panose="02020603050405020304" pitchFamily="18" charset="0"/>
              </a:rPr>
              <a:t>1000 </a:t>
            </a:r>
            <a:r>
              <a:rPr lang="tr-TR" sz="2000" cap="none" dirty="0" err="1">
                <a:latin typeface="Times New Roman" panose="02020603050405020304" pitchFamily="18" charset="0"/>
                <a:cs typeface="Times New Roman" panose="02020603050405020304" pitchFamily="18" charset="0"/>
              </a:rPr>
              <a:t>mL</a:t>
            </a:r>
            <a:r>
              <a:rPr lang="tr-TR" sz="2000" cap="none" dirty="0">
                <a:latin typeface="Times New Roman" panose="02020603050405020304" pitchFamily="18" charset="0"/>
                <a:cs typeface="Times New Roman" panose="02020603050405020304" pitchFamily="18" charset="0"/>
              </a:rPr>
              <a:t>            440.3 g </a:t>
            </a:r>
            <a:r>
              <a:rPr lang="tr-TR" sz="2000" cap="none" dirty="0" err="1">
                <a:latin typeface="Times New Roman" panose="02020603050405020304" pitchFamily="18" charset="0"/>
                <a:cs typeface="Times New Roman" panose="02020603050405020304" pitchFamily="18" charset="0"/>
              </a:rPr>
              <a:t>pure</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HCl</a:t>
            </a:r>
            <a:endParaRPr lang="tr-TR" sz="2000" cap="none" dirty="0">
              <a:latin typeface="Times New Roman" panose="02020603050405020304" pitchFamily="18" charset="0"/>
              <a:cs typeface="Times New Roman" panose="02020603050405020304" pitchFamily="18" charset="0"/>
            </a:endParaRPr>
          </a:p>
          <a:p>
            <a:pPr marL="0" indent="0">
              <a:buNone/>
            </a:pPr>
            <a:r>
              <a:rPr lang="tr-TR" sz="2000" cap="none" dirty="0">
                <a:latin typeface="Times New Roman" panose="02020603050405020304" pitchFamily="18" charset="0"/>
                <a:cs typeface="Times New Roman" panose="02020603050405020304" pitchFamily="18" charset="0"/>
              </a:rPr>
              <a:t>x                        3.65 g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x=8.3 </a:t>
            </a:r>
            <a:r>
              <a:rPr lang="tr-TR" sz="2000" cap="none" dirty="0" err="1">
                <a:latin typeface="Times New Roman" panose="02020603050405020304" pitchFamily="18" charset="0"/>
                <a:cs typeface="Times New Roman" panose="02020603050405020304" pitchFamily="18" charset="0"/>
              </a:rPr>
              <a:t>mL</a:t>
            </a:r>
            <a:r>
              <a:rPr lang="tr-TR" sz="2000" cap="none" dirty="0">
                <a:latin typeface="Times New Roman" panose="02020603050405020304" pitchFamily="18" charset="0"/>
                <a:cs typeface="Times New Roman" panose="02020603050405020304" pitchFamily="18" charset="0"/>
              </a:rPr>
              <a:t>  </a:t>
            </a:r>
          </a:p>
          <a:p>
            <a:pPr marL="0" indent="0">
              <a:buNone/>
            </a:pPr>
            <a:r>
              <a:rPr lang="tr-TR" sz="2000" cap="none" dirty="0" err="1">
                <a:latin typeface="Times New Roman" panose="02020603050405020304" pitchFamily="18" charset="0"/>
                <a:cs typeface="Times New Roman" panose="02020603050405020304" pitchFamily="18" charset="0"/>
              </a:rPr>
              <a:t>Therefore</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if</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you</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take</a:t>
            </a:r>
            <a:r>
              <a:rPr lang="tr-TR" sz="2000" cap="none" dirty="0">
                <a:latin typeface="Times New Roman" panose="02020603050405020304" pitchFamily="18" charset="0"/>
                <a:cs typeface="Times New Roman" panose="02020603050405020304" pitchFamily="18" charset="0"/>
              </a:rPr>
              <a:t> 8.3 </a:t>
            </a:r>
            <a:r>
              <a:rPr lang="tr-TR" sz="2000" cap="none" dirty="0" err="1">
                <a:latin typeface="Times New Roman" panose="02020603050405020304" pitchFamily="18" charset="0"/>
                <a:cs typeface="Times New Roman" panose="02020603050405020304" pitchFamily="18" charset="0"/>
              </a:rPr>
              <a:t>mL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acid</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and</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dilute</a:t>
            </a:r>
            <a:r>
              <a:rPr lang="tr-TR" sz="2000" cap="none" dirty="0">
                <a:latin typeface="Times New Roman" panose="02020603050405020304" pitchFamily="18" charset="0"/>
                <a:cs typeface="Times New Roman" panose="02020603050405020304" pitchFamily="18" charset="0"/>
              </a:rPr>
              <a:t> it </a:t>
            </a:r>
            <a:r>
              <a:rPr lang="tr-TR" sz="2000" cap="none" dirty="0" err="1">
                <a:latin typeface="Times New Roman" panose="02020603050405020304" pitchFamily="18" charset="0"/>
                <a:cs typeface="Times New Roman" panose="02020603050405020304" pitchFamily="18" charset="0"/>
              </a:rPr>
              <a:t>to</a:t>
            </a:r>
            <a:r>
              <a:rPr lang="tr-TR" sz="2000" cap="none" dirty="0">
                <a:latin typeface="Times New Roman" panose="02020603050405020304" pitchFamily="18" charset="0"/>
                <a:cs typeface="Times New Roman" panose="02020603050405020304" pitchFamily="18" charset="0"/>
              </a:rPr>
              <a:t> 1000 </a:t>
            </a:r>
            <a:r>
              <a:rPr lang="tr-TR" sz="2000" cap="none" dirty="0" err="1">
                <a:latin typeface="Times New Roman" panose="02020603050405020304" pitchFamily="18" charset="0"/>
                <a:cs typeface="Times New Roman" panose="02020603050405020304" pitchFamily="18" charset="0"/>
              </a:rPr>
              <a:t>mL</a:t>
            </a:r>
            <a:r>
              <a:rPr lang="tr-TR" sz="2000" cap="none" dirty="0">
                <a:latin typeface="Times New Roman" panose="02020603050405020304" pitchFamily="18" charset="0"/>
                <a:cs typeface="Times New Roman" panose="02020603050405020304" pitchFamily="18" charset="0"/>
              </a:rPr>
              <a:t> it </a:t>
            </a:r>
            <a:r>
              <a:rPr lang="tr-TR" sz="2000" cap="none" dirty="0" err="1">
                <a:latin typeface="Times New Roman" panose="02020603050405020304" pitchFamily="18" charset="0"/>
                <a:cs typeface="Times New Roman" panose="02020603050405020304" pitchFamily="18" charset="0"/>
              </a:rPr>
              <a:t>will</a:t>
            </a:r>
            <a:r>
              <a:rPr lang="tr-TR" sz="2000" cap="none" dirty="0">
                <a:latin typeface="Times New Roman" panose="02020603050405020304" pitchFamily="18" charset="0"/>
                <a:cs typeface="Times New Roman" panose="02020603050405020304" pitchFamily="18" charset="0"/>
              </a:rPr>
              <a:t> be 1 L, 0.1 M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Do not </a:t>
            </a:r>
            <a:r>
              <a:rPr lang="tr-TR" sz="2000" cap="none" dirty="0" err="1">
                <a:latin typeface="Times New Roman" panose="02020603050405020304" pitchFamily="18" charset="0"/>
                <a:cs typeface="Times New Roman" panose="02020603050405020304" pitchFamily="18" charset="0"/>
              </a:rPr>
              <a:t>forget</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never</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add</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acid</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to</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water</a:t>
            </a:r>
            <a:r>
              <a:rPr lang="tr-TR" sz="2000" cap="none" dirty="0">
                <a:latin typeface="Times New Roman" panose="02020603050405020304" pitchFamily="18" charset="0"/>
                <a:cs typeface="Times New Roman" panose="02020603050405020304" pitchFamily="18" charset="0"/>
              </a:rPr>
              <a:t>, put </a:t>
            </a:r>
            <a:r>
              <a:rPr lang="tr-TR" sz="2000" cap="none" dirty="0" err="1">
                <a:latin typeface="Times New Roman" panose="02020603050405020304" pitchFamily="18" charset="0"/>
                <a:cs typeface="Times New Roman" panose="02020603050405020304" pitchFamily="18" charset="0"/>
              </a:rPr>
              <a:t>some</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water</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to</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volumetrik</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flask</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first</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then</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add</a:t>
            </a:r>
            <a:r>
              <a:rPr lang="tr-TR" sz="2000" cap="none" dirty="0">
                <a:latin typeface="Times New Roman" panose="02020603050405020304" pitchFamily="18" charset="0"/>
                <a:cs typeface="Times New Roman" panose="02020603050405020304" pitchFamily="18" charset="0"/>
              </a:rPr>
              <a:t> 8.3 </a:t>
            </a:r>
            <a:r>
              <a:rPr lang="tr-TR" sz="2000" cap="none" dirty="0" err="1">
                <a:latin typeface="Times New Roman" panose="02020603050405020304" pitchFamily="18" charset="0"/>
                <a:cs typeface="Times New Roman" panose="02020603050405020304" pitchFamily="18" charset="0"/>
              </a:rPr>
              <a:t>mL</a:t>
            </a:r>
            <a:r>
              <a:rPr lang="tr-TR" sz="2000" cap="none" dirty="0">
                <a:latin typeface="Times New Roman" panose="02020603050405020304" pitchFamily="18" charset="0"/>
                <a:cs typeface="Times New Roman" panose="02020603050405020304" pitchFamily="18" charset="0"/>
              </a:rPr>
              <a:t> of  </a:t>
            </a:r>
            <a:r>
              <a:rPr lang="tr-TR" sz="2000" cap="none" dirty="0" err="1">
                <a:latin typeface="Times New Roman" panose="02020603050405020304" pitchFamily="18" charset="0"/>
                <a:cs typeface="Times New Roman" panose="02020603050405020304" pitchFamily="18" charset="0"/>
              </a:rPr>
              <a:t>HCl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And</a:t>
            </a:r>
            <a:r>
              <a:rPr lang="tr-TR" sz="2000" cap="none" dirty="0">
                <a:latin typeface="Times New Roman" panose="02020603050405020304" pitchFamily="18" charset="0"/>
                <a:cs typeface="Times New Roman" panose="02020603050405020304" pitchFamily="18" charset="0"/>
              </a:rPr>
              <a:t> mix it </a:t>
            </a:r>
            <a:r>
              <a:rPr lang="tr-TR" sz="2000" cap="none" dirty="0" err="1">
                <a:latin typeface="Times New Roman" panose="02020603050405020304" pitchFamily="18" charset="0"/>
                <a:cs typeface="Times New Roman" panose="02020603050405020304" pitchFamily="18" charset="0"/>
              </a:rPr>
              <a:t>well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finally</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complete</a:t>
            </a:r>
            <a:r>
              <a:rPr lang="tr-TR" sz="2000" cap="none" dirty="0">
                <a:latin typeface="Times New Roman" panose="02020603050405020304" pitchFamily="18" charset="0"/>
                <a:cs typeface="Times New Roman" panose="02020603050405020304" pitchFamily="18" charset="0"/>
              </a:rPr>
              <a:t> it </a:t>
            </a:r>
            <a:r>
              <a:rPr lang="tr-TR" sz="2000" cap="none" dirty="0" err="1">
                <a:latin typeface="Times New Roman" panose="02020603050405020304" pitchFamily="18" charset="0"/>
                <a:cs typeface="Times New Roman" panose="02020603050405020304" pitchFamily="18" charset="0"/>
              </a:rPr>
              <a:t>to</a:t>
            </a:r>
            <a:r>
              <a:rPr lang="tr-TR" sz="2000" cap="none" dirty="0">
                <a:latin typeface="Times New Roman" panose="02020603050405020304" pitchFamily="18" charset="0"/>
                <a:cs typeface="Times New Roman" panose="02020603050405020304" pitchFamily="18" charset="0"/>
              </a:rPr>
              <a:t> 1000 </a:t>
            </a:r>
            <a:r>
              <a:rPr lang="tr-TR" sz="2000" cap="none" dirty="0" err="1">
                <a:latin typeface="Times New Roman" panose="02020603050405020304" pitchFamily="18" charset="0"/>
                <a:cs typeface="Times New Roman" panose="02020603050405020304" pitchFamily="18" charset="0"/>
              </a:rPr>
              <a:t>mL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till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the</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line</a:t>
            </a:r>
            <a:r>
              <a:rPr lang="tr-TR" sz="2000" cap="none"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07612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06463" y="695366"/>
            <a:ext cx="11453678" cy="1763923"/>
          </a:xfrm>
        </p:spPr>
        <p:txBody>
          <a:bodyPr>
            <a:normAutofit/>
          </a:bodyPr>
          <a:lstStyle/>
          <a:p>
            <a:r>
              <a:rPr lang="tr-TR" sz="3200" cap="none" dirty="0" err="1">
                <a:latin typeface="Times New Roman" panose="02020603050405020304" pitchFamily="18" charset="0"/>
                <a:cs typeface="Times New Roman" panose="02020603050405020304" pitchFamily="18" charset="0"/>
              </a:rPr>
              <a:t>Preparation</a:t>
            </a:r>
            <a:r>
              <a:rPr lang="tr-TR" sz="3200" cap="none" dirty="0">
                <a:latin typeface="Times New Roman" panose="02020603050405020304" pitchFamily="18" charset="0"/>
                <a:cs typeface="Times New Roman" panose="02020603050405020304" pitchFamily="18" charset="0"/>
              </a:rPr>
              <a:t> of 2.5 L 0.1M </a:t>
            </a:r>
            <a:r>
              <a:rPr lang="tr-TR" sz="3200" cap="none" dirty="0" err="1">
                <a:latin typeface="Times New Roman" panose="02020603050405020304" pitchFamily="18" charset="0"/>
                <a:cs typeface="Times New Roman" panose="02020603050405020304" pitchFamily="18" charset="0"/>
              </a:rPr>
              <a:t>NaOH</a:t>
            </a:r>
            <a:r>
              <a:rPr lang="tr-TR" sz="3200" cap="none" dirty="0">
                <a:latin typeface="Times New Roman" panose="02020603050405020304" pitchFamily="18" charset="0"/>
                <a:cs typeface="Times New Roman" panose="02020603050405020304" pitchFamily="18" charset="0"/>
              </a:rPr>
              <a:t> </a:t>
            </a:r>
            <a:r>
              <a:rPr lang="tr-TR" sz="3200" cap="none" dirty="0" err="1">
                <a:latin typeface="Times New Roman" panose="02020603050405020304" pitchFamily="18" charset="0"/>
                <a:cs typeface="Times New Roman" panose="02020603050405020304" pitchFamily="18" charset="0"/>
              </a:rPr>
              <a:t>solution</a:t>
            </a:r>
            <a:endParaRPr lang="tr-TR" sz="3200" cap="none" dirty="0">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206463" y="2240176"/>
            <a:ext cx="10512390" cy="5338549"/>
          </a:xfrm>
        </p:spPr>
        <p:txBody>
          <a:bodyPr>
            <a:normAutofit/>
          </a:bodyPr>
          <a:lstStyle/>
          <a:p>
            <a:pPr marL="0" indent="0">
              <a:buNone/>
            </a:pPr>
            <a:r>
              <a:rPr lang="tr-TR" sz="2400" cap="none" dirty="0">
                <a:latin typeface="Times New Roman" panose="02020603050405020304" pitchFamily="18" charset="0"/>
                <a:cs typeface="Times New Roman" panose="02020603050405020304" pitchFamily="18" charset="0"/>
              </a:rPr>
              <a:t>1 L               1M </a:t>
            </a:r>
            <a:r>
              <a:rPr lang="tr-TR" sz="2400" cap="none" dirty="0" err="1">
                <a:latin typeface="Times New Roman" panose="02020603050405020304" pitchFamily="18" charset="0"/>
                <a:cs typeface="Times New Roman" panose="02020603050405020304" pitchFamily="18" charset="0"/>
              </a:rPr>
              <a:t>NaOH</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solution</a:t>
            </a:r>
            <a:r>
              <a:rPr lang="tr-TR" sz="2400" cap="none" dirty="0">
                <a:latin typeface="Times New Roman" panose="02020603050405020304" pitchFamily="18" charset="0"/>
                <a:cs typeface="Times New Roman" panose="02020603050405020304" pitchFamily="18" charset="0"/>
              </a:rPr>
              <a:t>               40 g </a:t>
            </a:r>
            <a:r>
              <a:rPr lang="tr-TR" sz="2400" cap="none" dirty="0" err="1">
                <a:latin typeface="Times New Roman" panose="02020603050405020304" pitchFamily="18" charset="0"/>
                <a:cs typeface="Times New Roman" panose="02020603050405020304" pitchFamily="18" charset="0"/>
              </a:rPr>
              <a:t>NaOH</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required</a:t>
            </a:r>
            <a:endParaRPr lang="tr-TR" sz="2400" cap="none" dirty="0">
              <a:latin typeface="Times New Roman" panose="02020603050405020304" pitchFamily="18" charset="0"/>
              <a:cs typeface="Times New Roman" panose="02020603050405020304" pitchFamily="18" charset="0"/>
            </a:endParaRPr>
          </a:p>
          <a:p>
            <a:pPr marL="0" indent="0">
              <a:buNone/>
            </a:pPr>
            <a:r>
              <a:rPr lang="tr-TR" sz="2400" cap="none" dirty="0">
                <a:latin typeface="Times New Roman" panose="02020603050405020304" pitchFamily="18" charset="0"/>
                <a:cs typeface="Times New Roman" panose="02020603050405020304" pitchFamily="18" charset="0"/>
              </a:rPr>
              <a:t>2.5 L            0.1 M                                   10 g </a:t>
            </a:r>
            <a:r>
              <a:rPr lang="tr-TR" sz="2400" cap="none" dirty="0" err="1">
                <a:latin typeface="Times New Roman" panose="02020603050405020304" pitchFamily="18" charset="0"/>
                <a:cs typeface="Times New Roman" panose="02020603050405020304" pitchFamily="18" charset="0"/>
              </a:rPr>
              <a:t>NaOH</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requires</a:t>
            </a:r>
            <a:r>
              <a:rPr lang="tr-TR" sz="2400" cap="none" dirty="0">
                <a:latin typeface="Times New Roman" panose="02020603050405020304" pitchFamily="18" charset="0"/>
                <a:cs typeface="Times New Roman" panose="02020603050405020304" pitchFamily="18" charset="0"/>
              </a:rPr>
              <a:t>.</a:t>
            </a:r>
          </a:p>
          <a:p>
            <a:pPr marL="0" indent="0">
              <a:buNone/>
            </a:pPr>
            <a:endParaRPr lang="tr-TR" sz="2400" cap="none" dirty="0">
              <a:latin typeface="Times New Roman" panose="02020603050405020304" pitchFamily="18" charset="0"/>
              <a:cs typeface="Times New Roman" panose="02020603050405020304" pitchFamily="18" charset="0"/>
            </a:endParaRPr>
          </a:p>
          <a:p>
            <a:pPr marL="0" indent="0">
              <a:buNone/>
            </a:pPr>
            <a:r>
              <a:rPr lang="tr-TR" sz="2400" cap="none" dirty="0">
                <a:latin typeface="Times New Roman" panose="02020603050405020304" pitchFamily="18" charset="0"/>
                <a:cs typeface="Times New Roman" panose="02020603050405020304" pitchFamily="18" charset="0"/>
              </a:rPr>
              <a:t>10 g of </a:t>
            </a:r>
            <a:r>
              <a:rPr lang="tr-TR" sz="2400" cap="none" dirty="0" err="1">
                <a:latin typeface="Times New Roman" panose="02020603050405020304" pitchFamily="18" charset="0"/>
                <a:cs typeface="Times New Roman" panose="02020603050405020304" pitchFamily="18" charset="0"/>
              </a:rPr>
              <a:t>NaOH</a:t>
            </a:r>
            <a:r>
              <a:rPr lang="tr-TR" sz="2400" cap="none" dirty="0">
                <a:latin typeface="Times New Roman" panose="02020603050405020304" pitchFamily="18" charset="0"/>
                <a:cs typeface="Times New Roman" panose="02020603050405020304" pitchFamily="18" charset="0"/>
              </a:rPr>
              <a:t> is </a:t>
            </a:r>
            <a:r>
              <a:rPr lang="tr-TR" sz="2400" cap="none" dirty="0" err="1">
                <a:latin typeface="Times New Roman" panose="02020603050405020304" pitchFamily="18" charset="0"/>
                <a:cs typeface="Times New Roman" panose="02020603050405020304" pitchFamily="18" charset="0"/>
              </a:rPr>
              <a:t>weighed</a:t>
            </a:r>
            <a:r>
              <a:rPr lang="tr-TR" sz="2400" cap="none" dirty="0">
                <a:latin typeface="Times New Roman" panose="02020603050405020304" pitchFamily="18" charset="0"/>
                <a:cs typeface="Times New Roman" panose="02020603050405020304" pitchFamily="18" charset="0"/>
              </a:rPr>
              <a:t> in </a:t>
            </a:r>
            <a:r>
              <a:rPr lang="tr-TR" sz="2400" cap="none" dirty="0" err="1">
                <a:latin typeface="Times New Roman" panose="02020603050405020304" pitchFamily="18" charset="0"/>
                <a:cs typeface="Times New Roman" panose="02020603050405020304" pitchFamily="18" charset="0"/>
              </a:rPr>
              <a:t>watch</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glasses</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Then</a:t>
            </a:r>
            <a:r>
              <a:rPr lang="tr-TR" sz="2400" cap="none" dirty="0">
                <a:latin typeface="Times New Roman" panose="02020603050405020304" pitchFamily="18" charset="0"/>
                <a:cs typeface="Times New Roman" panose="02020603050405020304" pitchFamily="18" charset="0"/>
              </a:rPr>
              <a:t> it is </a:t>
            </a:r>
            <a:r>
              <a:rPr lang="tr-TR" sz="2400" cap="none" dirty="0" err="1">
                <a:latin typeface="Times New Roman" panose="02020603050405020304" pitchFamily="18" charset="0"/>
                <a:cs typeface="Times New Roman" panose="02020603050405020304" pitchFamily="18" charset="0"/>
              </a:rPr>
              <a:t>transferred</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to</a:t>
            </a:r>
            <a:r>
              <a:rPr lang="tr-TR" sz="2400" cap="none" dirty="0">
                <a:latin typeface="Times New Roman" panose="02020603050405020304" pitchFamily="18" charset="0"/>
                <a:cs typeface="Times New Roman" panose="02020603050405020304" pitchFamily="18" charset="0"/>
              </a:rPr>
              <a:t> a </a:t>
            </a:r>
            <a:r>
              <a:rPr lang="tr-TR" sz="2400" cap="none" dirty="0" err="1">
                <a:latin typeface="Times New Roman" panose="02020603050405020304" pitchFamily="18" charset="0"/>
                <a:cs typeface="Times New Roman" panose="02020603050405020304" pitchFamily="18" charset="0"/>
              </a:rPr>
              <a:t>beaker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and</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dissolved</a:t>
            </a:r>
            <a:r>
              <a:rPr lang="tr-TR" sz="2400" cap="none" dirty="0">
                <a:latin typeface="Times New Roman" panose="02020603050405020304" pitchFamily="18" charset="0"/>
                <a:cs typeface="Times New Roman" panose="02020603050405020304" pitchFamily="18" charset="0"/>
              </a:rPr>
              <a:t> in </a:t>
            </a:r>
            <a:r>
              <a:rPr lang="tr-TR" sz="2400" cap="none" dirty="0" err="1">
                <a:latin typeface="Times New Roman" panose="02020603050405020304" pitchFamily="18" charset="0"/>
                <a:cs typeface="Times New Roman" panose="02020603050405020304" pitchFamily="18" charset="0"/>
              </a:rPr>
              <a:t>nearly</a:t>
            </a:r>
            <a:r>
              <a:rPr lang="tr-TR" sz="2400" cap="none" dirty="0">
                <a:latin typeface="Times New Roman" panose="02020603050405020304" pitchFamily="18" charset="0"/>
                <a:cs typeface="Times New Roman" panose="02020603050405020304" pitchFamily="18" charset="0"/>
              </a:rPr>
              <a:t> 400 </a:t>
            </a:r>
            <a:r>
              <a:rPr lang="tr-TR" sz="2400" cap="none" dirty="0" err="1">
                <a:latin typeface="Times New Roman" panose="02020603050405020304" pitchFamily="18" charset="0"/>
                <a:cs typeface="Times New Roman" panose="02020603050405020304" pitchFamily="18" charset="0"/>
              </a:rPr>
              <a:t>mL</a:t>
            </a:r>
            <a:r>
              <a:rPr lang="tr-TR" sz="2400" cap="none" dirty="0">
                <a:latin typeface="Times New Roman" panose="02020603050405020304" pitchFamily="18" charset="0"/>
                <a:cs typeface="Times New Roman" panose="02020603050405020304" pitchFamily="18" charset="0"/>
              </a:rPr>
              <a:t> of </a:t>
            </a:r>
            <a:r>
              <a:rPr lang="tr-TR" sz="2400" cap="none" dirty="0" err="1">
                <a:latin typeface="Times New Roman" panose="02020603050405020304" pitchFamily="18" charset="0"/>
                <a:cs typeface="Times New Roman" panose="02020603050405020304" pitchFamily="18" charset="0"/>
              </a:rPr>
              <a:t>water</a:t>
            </a:r>
            <a:r>
              <a:rPr lang="tr-TR" sz="2400" cap="none" dirty="0">
                <a:latin typeface="Times New Roman" panose="02020603050405020304" pitchFamily="18" charset="0"/>
                <a:cs typeface="Times New Roman" panose="02020603050405020304" pitchFamily="18" charset="0"/>
              </a:rPr>
              <a:t>. Transfer it </a:t>
            </a:r>
            <a:r>
              <a:rPr lang="tr-TR" sz="2400" cap="none" dirty="0" err="1">
                <a:latin typeface="Times New Roman" panose="02020603050405020304" pitchFamily="18" charset="0"/>
                <a:cs typeface="Times New Roman" panose="02020603050405020304" pitchFamily="18" charset="0"/>
              </a:rPr>
              <a:t>to</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the</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volumetric</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flask</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complete</a:t>
            </a:r>
            <a:r>
              <a:rPr lang="tr-TR" sz="2400" cap="none" dirty="0">
                <a:latin typeface="Times New Roman" panose="02020603050405020304" pitchFamily="18" charset="0"/>
                <a:cs typeface="Times New Roman" panose="02020603050405020304" pitchFamily="18" charset="0"/>
              </a:rPr>
              <a:t> it </a:t>
            </a:r>
            <a:r>
              <a:rPr lang="tr-TR" sz="2400" cap="none" dirty="0" err="1">
                <a:latin typeface="Times New Roman" panose="02020603050405020304" pitchFamily="18" charset="0"/>
                <a:cs typeface="Times New Roman" panose="02020603050405020304" pitchFamily="18" charset="0"/>
              </a:rPr>
              <a:t>until</a:t>
            </a:r>
            <a:r>
              <a:rPr lang="tr-TR" sz="2400" cap="none" dirty="0">
                <a:latin typeface="Times New Roman" panose="02020603050405020304" pitchFamily="18" charset="0"/>
                <a:cs typeface="Times New Roman" panose="02020603050405020304" pitchFamily="18" charset="0"/>
              </a:rPr>
              <a:t> 1L. </a:t>
            </a:r>
            <a:r>
              <a:rPr lang="tr-TR" sz="2400" cap="none" dirty="0" err="1">
                <a:latin typeface="Times New Roman" panose="02020603050405020304" pitchFamily="18" charset="0"/>
                <a:cs typeface="Times New Roman" panose="02020603050405020304" pitchFamily="18" charset="0"/>
              </a:rPr>
              <a:t>Then</a:t>
            </a:r>
            <a:r>
              <a:rPr lang="tr-TR" sz="2400" cap="none" dirty="0">
                <a:latin typeface="Times New Roman" panose="02020603050405020304" pitchFamily="18" charset="0"/>
                <a:cs typeface="Times New Roman" panose="02020603050405020304" pitchFamily="18" charset="0"/>
              </a:rPr>
              <a:t> transfer it </a:t>
            </a:r>
            <a:r>
              <a:rPr lang="tr-TR" sz="2400" cap="none" dirty="0" err="1">
                <a:latin typeface="Times New Roman" panose="02020603050405020304" pitchFamily="18" charset="0"/>
                <a:cs typeface="Times New Roman" panose="02020603050405020304" pitchFamily="18" charset="0"/>
              </a:rPr>
              <a:t>to</a:t>
            </a:r>
            <a:r>
              <a:rPr lang="tr-TR" sz="2400" cap="none" dirty="0">
                <a:latin typeface="Times New Roman" panose="02020603050405020304" pitchFamily="18" charset="0"/>
                <a:cs typeface="Times New Roman" panose="02020603050405020304" pitchFamily="18" charset="0"/>
              </a:rPr>
              <a:t> 2.5 L of </a:t>
            </a:r>
            <a:r>
              <a:rPr lang="tr-TR" sz="2400" cap="none" dirty="0" err="1">
                <a:latin typeface="Times New Roman" panose="02020603050405020304" pitchFamily="18" charset="0"/>
                <a:cs typeface="Times New Roman" panose="02020603050405020304" pitchFamily="18" charset="0"/>
              </a:rPr>
              <a:t>bottle</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Add</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more</a:t>
            </a:r>
            <a:r>
              <a:rPr lang="tr-TR" sz="2400" cap="none" dirty="0">
                <a:latin typeface="Times New Roman" panose="02020603050405020304" pitchFamily="18" charset="0"/>
                <a:cs typeface="Times New Roman" panose="02020603050405020304" pitchFamily="18" charset="0"/>
              </a:rPr>
              <a:t> 1.5 L </a:t>
            </a:r>
            <a:r>
              <a:rPr lang="tr-TR" sz="2400" cap="none" dirty="0" err="1">
                <a:latin typeface="Times New Roman" panose="02020603050405020304" pitchFamily="18" charset="0"/>
                <a:cs typeface="Times New Roman" panose="02020603050405020304" pitchFamily="18" charset="0"/>
              </a:rPr>
              <a:t>water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to</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this</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bottle</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and</a:t>
            </a:r>
            <a:r>
              <a:rPr lang="tr-TR" sz="2400" cap="none" dirty="0">
                <a:latin typeface="Times New Roman" panose="02020603050405020304" pitchFamily="18" charset="0"/>
                <a:cs typeface="Times New Roman" panose="02020603050405020304" pitchFamily="18" charset="0"/>
              </a:rPr>
              <a:t> mix </a:t>
            </a:r>
            <a:r>
              <a:rPr lang="tr-TR" sz="2400" cap="none" dirty="0" err="1">
                <a:latin typeface="Times New Roman" panose="02020603050405020304" pitchFamily="18" charset="0"/>
                <a:cs typeface="Times New Roman" panose="02020603050405020304" pitchFamily="18" charset="0"/>
              </a:rPr>
              <a:t>well</a:t>
            </a:r>
            <a:r>
              <a:rPr lang="tr-TR" sz="2400" cap="none" dirty="0">
                <a:latin typeface="Times New Roman" panose="02020603050405020304" pitchFamily="18" charset="0"/>
                <a:cs typeface="Times New Roman" panose="02020603050405020304" pitchFamily="18" charset="0"/>
              </a:rPr>
              <a:t>. Do not </a:t>
            </a:r>
            <a:r>
              <a:rPr lang="tr-TR" sz="2400" cap="none" dirty="0" err="1">
                <a:latin typeface="Times New Roman" panose="02020603050405020304" pitchFamily="18" charset="0"/>
                <a:cs typeface="Times New Roman" panose="02020603050405020304" pitchFamily="18" charset="0"/>
              </a:rPr>
              <a:t>forget</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labeling</a:t>
            </a:r>
            <a:r>
              <a:rPr lang="tr-TR" sz="2400" cap="none"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757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094691770"/>
              </p:ext>
            </p:extLst>
          </p:nvPr>
        </p:nvGraphicFramePr>
        <p:xfrm>
          <a:off x="230152" y="1293642"/>
          <a:ext cx="10471186" cy="2650110"/>
        </p:xfrm>
        <a:graphic>
          <a:graphicData uri="http://schemas.openxmlformats.org/drawingml/2006/table">
            <a:tbl>
              <a:tblPr firstRow="1" bandRow="1">
                <a:tableStyleId>{5C22544A-7EE6-4342-B048-85BDC9FD1C3A}</a:tableStyleId>
              </a:tblPr>
              <a:tblGrid>
                <a:gridCol w="5235593">
                  <a:extLst>
                    <a:ext uri="{9D8B030D-6E8A-4147-A177-3AD203B41FA5}">
                      <a16:colId xmlns:a16="http://schemas.microsoft.com/office/drawing/2014/main" val="20000"/>
                    </a:ext>
                  </a:extLst>
                </a:gridCol>
                <a:gridCol w="5235593">
                  <a:extLst>
                    <a:ext uri="{9D8B030D-6E8A-4147-A177-3AD203B41FA5}">
                      <a16:colId xmlns:a16="http://schemas.microsoft.com/office/drawing/2014/main" val="20001"/>
                    </a:ext>
                  </a:extLst>
                </a:gridCol>
              </a:tblGrid>
              <a:tr h="436057">
                <a:tc gridSpan="2">
                  <a:txBody>
                    <a:bodyPr/>
                    <a:lstStyle/>
                    <a:p>
                      <a:pPr algn="ctr"/>
                      <a:r>
                        <a:rPr lang="tr-TR" sz="2200" dirty="0" err="1"/>
                        <a:t>Analytical</a:t>
                      </a:r>
                      <a:r>
                        <a:rPr lang="tr-TR" sz="2200" dirty="0"/>
                        <a:t> </a:t>
                      </a:r>
                      <a:r>
                        <a:rPr lang="tr-TR" sz="2200" dirty="0" err="1"/>
                        <a:t>Methods</a:t>
                      </a:r>
                      <a:endParaRPr lang="tr-TR" sz="2200" dirty="0"/>
                    </a:p>
                  </a:txBody>
                  <a:tcPr marL="101050" marR="101050" marT="50525" marB="50525"/>
                </a:tc>
                <a:tc hMerge="1">
                  <a:txBody>
                    <a:bodyPr/>
                    <a:lstStyle/>
                    <a:p>
                      <a:endParaRPr lang="tr-TR" dirty="0"/>
                    </a:p>
                  </a:txBody>
                  <a:tcPr/>
                </a:tc>
                <a:extLst>
                  <a:ext uri="{0D108BD9-81ED-4DB2-BD59-A6C34878D82A}">
                    <a16:rowId xmlns:a16="http://schemas.microsoft.com/office/drawing/2014/main" val="10000"/>
                  </a:ext>
                </a:extLst>
              </a:tr>
              <a:tr h="436057">
                <a:tc>
                  <a:txBody>
                    <a:bodyPr/>
                    <a:lstStyle/>
                    <a:p>
                      <a:r>
                        <a:rPr lang="tr-TR" sz="2200" dirty="0" err="1"/>
                        <a:t>Classical</a:t>
                      </a:r>
                      <a:r>
                        <a:rPr lang="tr-TR" sz="2200" dirty="0"/>
                        <a:t> </a:t>
                      </a:r>
                      <a:r>
                        <a:rPr lang="tr-TR" sz="2200" dirty="0" err="1"/>
                        <a:t>Methods</a:t>
                      </a:r>
                      <a:endParaRPr lang="tr-TR" sz="2200" dirty="0"/>
                    </a:p>
                  </a:txBody>
                  <a:tcPr marL="101050" marR="101050" marT="50525" marB="50525"/>
                </a:tc>
                <a:tc>
                  <a:txBody>
                    <a:bodyPr/>
                    <a:lstStyle/>
                    <a:p>
                      <a:r>
                        <a:rPr lang="tr-TR" sz="2200" dirty="0" err="1"/>
                        <a:t>Instrumental</a:t>
                      </a:r>
                      <a:r>
                        <a:rPr lang="tr-TR" sz="2200" dirty="0"/>
                        <a:t> </a:t>
                      </a:r>
                      <a:r>
                        <a:rPr lang="tr-TR" sz="2200" dirty="0" err="1"/>
                        <a:t>Methods</a:t>
                      </a:r>
                      <a:endParaRPr lang="tr-TR" sz="2200" dirty="0"/>
                    </a:p>
                  </a:txBody>
                  <a:tcPr marL="101050" marR="101050" marT="50525" marB="50525"/>
                </a:tc>
                <a:extLst>
                  <a:ext uri="{0D108BD9-81ED-4DB2-BD59-A6C34878D82A}">
                    <a16:rowId xmlns:a16="http://schemas.microsoft.com/office/drawing/2014/main" val="10001"/>
                  </a:ext>
                </a:extLst>
              </a:tr>
              <a:tr h="1776088">
                <a:tc>
                  <a:txBody>
                    <a:bodyPr/>
                    <a:lstStyle/>
                    <a:p>
                      <a:r>
                        <a:rPr lang="en-US" sz="2200" dirty="0"/>
                        <a:t>If the analysis is carried out solely using solutions of chemical substances, this is called </a:t>
                      </a:r>
                      <a:r>
                        <a:rPr lang="tr-TR" sz="2200" dirty="0"/>
                        <a:t>as </a:t>
                      </a:r>
                      <a:r>
                        <a:rPr lang="tr-TR" sz="2200" dirty="0" err="1"/>
                        <a:t>classical</a:t>
                      </a:r>
                      <a:r>
                        <a:rPr lang="en-US" sz="2200" dirty="0"/>
                        <a:t> analysis.</a:t>
                      </a:r>
                      <a:endParaRPr lang="tr-TR" sz="2200" dirty="0"/>
                    </a:p>
                    <a:p>
                      <a:r>
                        <a:rPr lang="tr-TR" sz="2200" dirty="0"/>
                        <a:t>- </a:t>
                      </a:r>
                      <a:r>
                        <a:rPr lang="tr-TR" sz="2200" dirty="0" err="1"/>
                        <a:t>Gravimetric</a:t>
                      </a:r>
                      <a:r>
                        <a:rPr lang="tr-TR" sz="2200" dirty="0"/>
                        <a:t> </a:t>
                      </a:r>
                      <a:r>
                        <a:rPr lang="tr-TR" sz="2200" dirty="0" err="1"/>
                        <a:t>analysis</a:t>
                      </a:r>
                      <a:endParaRPr lang="tr-TR" sz="2200" dirty="0"/>
                    </a:p>
                    <a:p>
                      <a:r>
                        <a:rPr lang="tr-TR" sz="2200" dirty="0"/>
                        <a:t>- </a:t>
                      </a:r>
                      <a:r>
                        <a:rPr lang="tr-TR" sz="2200" dirty="0" err="1"/>
                        <a:t>Volumetric</a:t>
                      </a:r>
                      <a:r>
                        <a:rPr lang="tr-TR" sz="2200" dirty="0"/>
                        <a:t> </a:t>
                      </a:r>
                      <a:r>
                        <a:rPr lang="tr-TR" sz="2200" dirty="0" err="1"/>
                        <a:t>analysis</a:t>
                      </a:r>
                      <a:endParaRPr lang="tr-TR" sz="2200" dirty="0"/>
                    </a:p>
                  </a:txBody>
                  <a:tcPr marL="101050" marR="101050" marT="50525" marB="50525"/>
                </a:tc>
                <a:tc>
                  <a:txBody>
                    <a:bodyPr/>
                    <a:lstStyle/>
                    <a:p>
                      <a:r>
                        <a:rPr lang="en-US" sz="2200" dirty="0"/>
                        <a:t>If the analysis is performed using a device, </a:t>
                      </a:r>
                      <a:r>
                        <a:rPr lang="tr-TR" sz="2200" dirty="0" err="1"/>
                        <a:t>then</a:t>
                      </a:r>
                      <a:r>
                        <a:rPr lang="tr-TR" sz="2200" dirty="0"/>
                        <a:t> it is </a:t>
                      </a:r>
                      <a:r>
                        <a:rPr lang="en-US" sz="2200" dirty="0"/>
                        <a:t>called instrumental analysis.</a:t>
                      </a:r>
                      <a:endParaRPr lang="tr-TR" sz="2200" dirty="0"/>
                    </a:p>
                    <a:p>
                      <a:r>
                        <a:rPr lang="en-US" sz="2200" dirty="0"/>
                        <a:t>- Spectroscopic analysis</a:t>
                      </a:r>
                    </a:p>
                    <a:p>
                      <a:r>
                        <a:rPr lang="en-US" sz="2200" dirty="0"/>
                        <a:t>- Electrochemical analysis</a:t>
                      </a:r>
                    </a:p>
                    <a:p>
                      <a:r>
                        <a:rPr lang="en-US" sz="2200" dirty="0"/>
                        <a:t>- Chromatographic analysis</a:t>
                      </a:r>
                      <a:endParaRPr lang="tr-TR" sz="2200" dirty="0"/>
                    </a:p>
                  </a:txBody>
                  <a:tcPr marL="101050" marR="101050" marT="50525" marB="50525"/>
                </a:tc>
                <a:extLst>
                  <a:ext uri="{0D108BD9-81ED-4DB2-BD59-A6C34878D82A}">
                    <a16:rowId xmlns:a16="http://schemas.microsoft.com/office/drawing/2014/main" val="10002"/>
                  </a:ext>
                </a:extLst>
              </a:tr>
            </a:tbl>
          </a:graphicData>
        </a:graphic>
      </p:graphicFrame>
      <p:sp>
        <p:nvSpPr>
          <p:cNvPr id="5" name="Dikdörtgen 4"/>
          <p:cNvSpPr/>
          <p:nvPr/>
        </p:nvSpPr>
        <p:spPr>
          <a:xfrm>
            <a:off x="415891" y="4635494"/>
            <a:ext cx="9128725" cy="2541208"/>
          </a:xfrm>
          <a:prstGeom prst="rect">
            <a:avLst/>
          </a:prstGeom>
        </p:spPr>
        <p:txBody>
          <a:bodyPr wrap="square">
            <a:spAutoFit/>
          </a:bodyPr>
          <a:lstStyle/>
          <a:p>
            <a:r>
              <a:rPr lang="tr-TR" sz="1989" b="1" dirty="0" err="1"/>
              <a:t>Some</a:t>
            </a:r>
            <a:r>
              <a:rPr lang="tr-TR" sz="1989" b="1" dirty="0"/>
              <a:t> </a:t>
            </a:r>
            <a:r>
              <a:rPr lang="tr-TR" sz="1989" b="1" dirty="0" err="1"/>
              <a:t>basic</a:t>
            </a:r>
            <a:r>
              <a:rPr lang="tr-TR" sz="1989" b="1" dirty="0"/>
              <a:t> </a:t>
            </a:r>
            <a:r>
              <a:rPr lang="tr-TR" sz="1989" b="1" dirty="0" err="1"/>
              <a:t>terms</a:t>
            </a:r>
            <a:r>
              <a:rPr lang="tr-TR" sz="1989" b="1" dirty="0"/>
              <a:t>:</a:t>
            </a:r>
          </a:p>
          <a:p>
            <a:endParaRPr lang="tr-TR" sz="1989" dirty="0"/>
          </a:p>
          <a:p>
            <a:r>
              <a:rPr lang="en-US" sz="1989" dirty="0"/>
              <a:t>Sample: A representative part taken to be analyzed from a material (sample).</a:t>
            </a:r>
          </a:p>
          <a:p>
            <a:r>
              <a:rPr lang="en-US" sz="1989" dirty="0" err="1"/>
              <a:t>Analyt</a:t>
            </a:r>
            <a:r>
              <a:rPr lang="tr-TR" sz="1989" dirty="0"/>
              <a:t>e</a:t>
            </a:r>
            <a:r>
              <a:rPr lang="en-US" sz="1989" dirty="0"/>
              <a:t>: the component to be analyzed in a sample.</a:t>
            </a:r>
          </a:p>
          <a:p>
            <a:r>
              <a:rPr lang="en-US" sz="1989" dirty="0"/>
              <a:t>Molarity: number of moles per liter</a:t>
            </a:r>
          </a:p>
          <a:p>
            <a:r>
              <a:rPr lang="en-US" sz="1989" dirty="0"/>
              <a:t>Normality: the number of equivalents in liter</a:t>
            </a:r>
          </a:p>
          <a:p>
            <a:r>
              <a:rPr lang="en-US" sz="1989" dirty="0"/>
              <a:t>Ppm: solids content in grams per 1 kg solvent</a:t>
            </a:r>
            <a:r>
              <a:rPr lang="tr-TR" sz="1989" dirty="0"/>
              <a:t> (</a:t>
            </a:r>
            <a:r>
              <a:rPr lang="tr-TR" sz="1989" dirty="0" err="1"/>
              <a:t>parts</a:t>
            </a:r>
            <a:r>
              <a:rPr lang="tr-TR" sz="1989" dirty="0"/>
              <a:t> </a:t>
            </a:r>
            <a:r>
              <a:rPr lang="tr-TR" sz="1989" dirty="0" err="1"/>
              <a:t>per</a:t>
            </a:r>
            <a:r>
              <a:rPr lang="tr-TR" sz="1989" dirty="0"/>
              <a:t> </a:t>
            </a:r>
            <a:r>
              <a:rPr lang="tr-TR" sz="1989" dirty="0" err="1"/>
              <a:t>million</a:t>
            </a:r>
            <a:r>
              <a:rPr lang="tr-TR" sz="1989" dirty="0"/>
              <a:t>)</a:t>
            </a:r>
            <a:endParaRPr lang="en-US" sz="1989" dirty="0"/>
          </a:p>
          <a:p>
            <a:r>
              <a:rPr lang="en-US" sz="1989" dirty="0"/>
              <a:t>Density: mass of matter per unit volume</a:t>
            </a:r>
            <a:endParaRPr lang="tr-TR" sz="1989" dirty="0"/>
          </a:p>
        </p:txBody>
      </p:sp>
    </p:spTree>
    <p:extLst>
      <p:ext uri="{BB962C8B-B14F-4D97-AF65-F5344CB8AC3E}">
        <p14:creationId xmlns:p14="http://schemas.microsoft.com/office/powerpoint/2010/main" val="58372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6785" y="1172038"/>
            <a:ext cx="9584531" cy="1464870"/>
          </a:xfrm>
        </p:spPr>
        <p:txBody>
          <a:bodyPr>
            <a:normAutofit/>
          </a:bodyPr>
          <a:lstStyle/>
          <a:p>
            <a:r>
              <a:rPr lang="tr-TR" sz="3600" dirty="0" err="1"/>
              <a:t>Volumetric</a:t>
            </a:r>
            <a:r>
              <a:rPr lang="tr-TR" sz="3600" dirty="0"/>
              <a:t> </a:t>
            </a:r>
            <a:r>
              <a:rPr lang="tr-TR" sz="3600" dirty="0" err="1"/>
              <a:t>analysis</a:t>
            </a:r>
            <a:endParaRPr lang="tr-TR" sz="3600" dirty="0"/>
          </a:p>
        </p:txBody>
      </p:sp>
      <p:sp>
        <p:nvSpPr>
          <p:cNvPr id="3" name="İçerik Yer Tutucusu 2"/>
          <p:cNvSpPr>
            <a:spLocks noGrp="1"/>
          </p:cNvSpPr>
          <p:nvPr>
            <p:ph idx="1"/>
          </p:nvPr>
        </p:nvSpPr>
        <p:spPr>
          <a:xfrm>
            <a:off x="0" y="2251145"/>
            <a:ext cx="10929938" cy="4992618"/>
          </a:xfrm>
        </p:spPr>
        <p:txBody>
          <a:bodyPr>
            <a:normAutofit lnSpcReduction="10000"/>
          </a:bodyPr>
          <a:lstStyle/>
          <a:p>
            <a:pPr marL="0" indent="0">
              <a:lnSpc>
                <a:spcPct val="150000"/>
              </a:lnSpc>
              <a:buNone/>
            </a:pPr>
            <a:r>
              <a:rPr lang="tr-TR" sz="1900" cap="none" dirty="0">
                <a:latin typeface="Times New Roman" panose="02020603050405020304" pitchFamily="18" charset="0"/>
                <a:cs typeface="Times New Roman" panose="02020603050405020304" pitchFamily="18" charset="0"/>
              </a:rPr>
              <a:t>V</a:t>
            </a:r>
            <a:r>
              <a:rPr lang="en-US" sz="1900" cap="none" dirty="0" err="1">
                <a:latin typeface="Times New Roman" panose="02020603050405020304" pitchFamily="18" charset="0"/>
                <a:cs typeface="Times New Roman" panose="02020603050405020304" pitchFamily="18" charset="0"/>
              </a:rPr>
              <a:t>olumetric</a:t>
            </a:r>
            <a:r>
              <a:rPr lang="en-US" sz="1900" cap="none" dirty="0">
                <a:latin typeface="Times New Roman" panose="02020603050405020304" pitchFamily="18" charset="0"/>
                <a:cs typeface="Times New Roman" panose="02020603050405020304" pitchFamily="18" charset="0"/>
              </a:rPr>
              <a:t> analysis is a quantitative analysis based on the measurement of the </a:t>
            </a:r>
            <a:r>
              <a:rPr lang="en-US" sz="1900" u="sng" cap="none" dirty="0">
                <a:latin typeface="Times New Roman" panose="02020603050405020304" pitchFamily="18" charset="0"/>
                <a:cs typeface="Times New Roman" panose="02020603050405020304" pitchFamily="18" charset="0"/>
              </a:rPr>
              <a:t>volume of a solution</a:t>
            </a:r>
            <a:r>
              <a:rPr lang="tr-TR" sz="1900" cap="none" dirty="0">
                <a:latin typeface="Times New Roman" panose="02020603050405020304" pitchFamily="18" charset="0"/>
                <a:cs typeface="Times New Roman" panose="02020603050405020304" pitchFamily="18" charset="0"/>
              </a:rPr>
              <a:t>s </a:t>
            </a:r>
            <a:r>
              <a:rPr lang="tr-TR" sz="1900" cap="none" dirty="0" err="1">
                <a:latin typeface="Times New Roman" panose="02020603050405020304" pitchFamily="18" charset="0"/>
                <a:cs typeface="Times New Roman" panose="02020603050405020304" pitchFamily="18" charset="0"/>
              </a:rPr>
              <a:t>that</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gives</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reaction</a:t>
            </a:r>
            <a:r>
              <a:rPr lang="tr-TR" sz="1900" cap="none" dirty="0">
                <a:latin typeface="Times New Roman" panose="02020603050405020304" pitchFamily="18" charset="0"/>
                <a:cs typeface="Times New Roman" panose="02020603050405020304" pitchFamily="18" charset="0"/>
              </a:rPr>
              <a:t>. </a:t>
            </a:r>
            <a:r>
              <a:rPr lang="en-US" sz="1900" cap="none" dirty="0">
                <a:latin typeface="Times New Roman" panose="02020603050405020304" pitchFamily="18" charset="0"/>
                <a:cs typeface="Times New Roman" panose="02020603050405020304" pitchFamily="18" charset="0"/>
              </a:rPr>
              <a:t> </a:t>
            </a:r>
            <a:r>
              <a:rPr lang="tr-TR" sz="1900" cap="none" dirty="0">
                <a:latin typeface="Times New Roman" panose="02020603050405020304" pitchFamily="18" charset="0"/>
                <a:cs typeface="Times New Roman" panose="02020603050405020304" pitchFamily="18" charset="0"/>
              </a:rPr>
              <a:t>Here, </a:t>
            </a:r>
            <a:r>
              <a:rPr lang="tr-TR" sz="1900" cap="none" dirty="0" err="1">
                <a:latin typeface="Times New Roman" panose="02020603050405020304" pitchFamily="18" charset="0"/>
                <a:cs typeface="Times New Roman" panose="02020603050405020304" pitchFamily="18" charset="0"/>
              </a:rPr>
              <a:t>the</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concentration</a:t>
            </a:r>
            <a:r>
              <a:rPr lang="tr-TR" sz="1900" cap="none" dirty="0">
                <a:latin typeface="Times New Roman" panose="02020603050405020304" pitchFamily="18" charset="0"/>
                <a:cs typeface="Times New Roman" panose="02020603050405020304" pitchFamily="18" charset="0"/>
              </a:rPr>
              <a:t> of </a:t>
            </a:r>
            <a:r>
              <a:rPr lang="tr-TR" sz="1900" cap="none" dirty="0" err="1">
                <a:latin typeface="Times New Roman" panose="02020603050405020304" pitchFamily="18" charset="0"/>
                <a:cs typeface="Times New Roman" panose="02020603050405020304" pitchFamily="18" charset="0"/>
              </a:rPr>
              <a:t>analyte</a:t>
            </a:r>
            <a:r>
              <a:rPr lang="tr-TR" sz="1900" cap="none" dirty="0">
                <a:latin typeface="Times New Roman" panose="02020603050405020304" pitchFamily="18" charset="0"/>
                <a:cs typeface="Times New Roman" panose="02020603050405020304" pitchFamily="18" charset="0"/>
              </a:rPr>
              <a:t> can be </a:t>
            </a:r>
            <a:r>
              <a:rPr lang="tr-TR" sz="1900" cap="none" dirty="0" err="1">
                <a:latin typeface="Times New Roman" panose="02020603050405020304" pitchFamily="18" charset="0"/>
                <a:cs typeface="Times New Roman" panose="02020603050405020304" pitchFamily="18" charset="0"/>
              </a:rPr>
              <a:t>found</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by</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reacting</a:t>
            </a:r>
            <a:r>
              <a:rPr lang="tr-TR" sz="1900" cap="none" dirty="0">
                <a:latin typeface="Times New Roman" panose="02020603050405020304" pitchFamily="18" charset="0"/>
                <a:cs typeface="Times New Roman" panose="02020603050405020304" pitchFamily="18" charset="0"/>
              </a:rPr>
              <a:t> it </a:t>
            </a:r>
            <a:r>
              <a:rPr lang="tr-TR" sz="1900" cap="none" dirty="0" err="1">
                <a:latin typeface="Times New Roman" panose="02020603050405020304" pitchFamily="18" charset="0"/>
                <a:cs typeface="Times New Roman" panose="02020603050405020304" pitchFamily="18" charset="0"/>
              </a:rPr>
              <a:t>with</a:t>
            </a:r>
            <a:r>
              <a:rPr lang="tr-TR" sz="1900" cap="none" dirty="0">
                <a:latin typeface="Times New Roman" panose="02020603050405020304" pitchFamily="18" charset="0"/>
                <a:cs typeface="Times New Roman" panose="02020603050405020304" pitchFamily="18" charset="0"/>
              </a:rPr>
              <a:t> a </a:t>
            </a:r>
            <a:r>
              <a:rPr lang="tr-TR" sz="1900" cap="none" dirty="0" err="1">
                <a:latin typeface="Times New Roman" panose="02020603050405020304" pitchFamily="18" charset="0"/>
                <a:cs typeface="Times New Roman" panose="02020603050405020304" pitchFamily="18" charset="0"/>
              </a:rPr>
              <a:t>standard</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solution</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with</a:t>
            </a:r>
            <a:r>
              <a:rPr lang="tr-TR" sz="1900" cap="none" dirty="0">
                <a:latin typeface="Times New Roman" panose="02020603050405020304" pitchFamily="18" charset="0"/>
                <a:cs typeface="Times New Roman" panose="02020603050405020304" pitchFamily="18" charset="0"/>
              </a:rPr>
              <a:t> a </a:t>
            </a:r>
            <a:r>
              <a:rPr lang="tr-TR" sz="1900" cap="none" dirty="0" err="1">
                <a:latin typeface="Times New Roman" panose="02020603050405020304" pitchFamily="18" charset="0"/>
                <a:cs typeface="Times New Roman" panose="02020603050405020304" pitchFamily="18" charset="0"/>
              </a:rPr>
              <a:t>known</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concentration</a:t>
            </a:r>
            <a:r>
              <a:rPr lang="tr-TR" sz="1900" cap="none" dirty="0">
                <a:latin typeface="Times New Roman" panose="02020603050405020304" pitchFamily="18" charset="0"/>
                <a:cs typeface="Times New Roman" panose="02020603050405020304" pitchFamily="18" charset="0"/>
              </a:rPr>
              <a:t>.</a:t>
            </a:r>
            <a:endParaRPr lang="en-US" sz="1900" cap="none" dirty="0">
              <a:latin typeface="Times New Roman" panose="02020603050405020304" pitchFamily="18" charset="0"/>
              <a:cs typeface="Times New Roman" panose="02020603050405020304" pitchFamily="18" charset="0"/>
            </a:endParaRPr>
          </a:p>
          <a:p>
            <a:pPr marL="0" indent="0">
              <a:lnSpc>
                <a:spcPct val="150000"/>
              </a:lnSpc>
              <a:buNone/>
            </a:pPr>
            <a:r>
              <a:rPr lang="tr-TR" sz="1900" cap="none" dirty="0">
                <a:latin typeface="Times New Roman" panose="02020603050405020304" pitchFamily="18" charset="0"/>
                <a:cs typeface="Times New Roman" panose="02020603050405020304" pitchFamily="18" charset="0"/>
              </a:rPr>
              <a:t>T</a:t>
            </a:r>
            <a:r>
              <a:rPr lang="en-US" sz="1900" cap="none" dirty="0">
                <a:latin typeface="Times New Roman" panose="02020603050405020304" pitchFamily="18" charset="0"/>
                <a:cs typeface="Times New Roman" panose="02020603050405020304" pitchFamily="18" charset="0"/>
              </a:rPr>
              <a:t>he volumetric analysis is based on the </a:t>
            </a:r>
            <a:r>
              <a:rPr lang="tr-TR" sz="1900" cap="none" dirty="0" err="1">
                <a:latin typeface="Times New Roman" panose="02020603050405020304" pitchFamily="18" charset="0"/>
                <a:cs typeface="Times New Roman" panose="02020603050405020304" pitchFamily="18" charset="0"/>
              </a:rPr>
              <a:t>stoichiometry</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between</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reactive</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species</a:t>
            </a:r>
            <a:r>
              <a:rPr lang="en-US" sz="1900" cap="none" dirty="0">
                <a:latin typeface="Times New Roman" panose="02020603050405020304" pitchFamily="18" charset="0"/>
                <a:cs typeface="Times New Roman" panose="02020603050405020304" pitchFamily="18" charset="0"/>
              </a:rPr>
              <a:t>. for example;</a:t>
            </a:r>
          </a:p>
          <a:p>
            <a:pPr marL="0" indent="0">
              <a:lnSpc>
                <a:spcPct val="150000"/>
              </a:lnSpc>
              <a:buNone/>
            </a:pPr>
            <a:r>
              <a:rPr lang="tr-TR" sz="1900" cap="none" dirty="0">
                <a:latin typeface="Times New Roman" panose="02020603050405020304" pitchFamily="18" charset="0"/>
                <a:cs typeface="Times New Roman" panose="02020603050405020304" pitchFamily="18" charset="0"/>
              </a:rPr>
              <a:t>			</a:t>
            </a:r>
            <a:r>
              <a:rPr lang="en-US" sz="1900" cap="none" dirty="0">
                <a:latin typeface="Times New Roman" panose="02020603050405020304" pitchFamily="18" charset="0"/>
                <a:cs typeface="Times New Roman" panose="02020603050405020304" pitchFamily="18" charset="0"/>
              </a:rPr>
              <a:t>A + B </a:t>
            </a:r>
            <a:r>
              <a:rPr lang="en-US" sz="1900" dirty="0">
                <a:latin typeface="Times New Roman" panose="02020603050405020304" pitchFamily="18" charset="0"/>
                <a:cs typeface="Times New Roman" panose="02020603050405020304" pitchFamily="18" charset="0"/>
              </a:rPr>
              <a:t>→</a:t>
            </a:r>
            <a:r>
              <a:rPr lang="tr-TR" sz="1900" dirty="0">
                <a:latin typeface="Times New Roman" panose="02020603050405020304" pitchFamily="18" charset="0"/>
                <a:cs typeface="Times New Roman" panose="02020603050405020304" pitchFamily="18" charset="0"/>
              </a:rPr>
              <a:t> </a:t>
            </a:r>
            <a:r>
              <a:rPr lang="en-US" sz="1900" cap="none" dirty="0">
                <a:latin typeface="Times New Roman" panose="02020603050405020304" pitchFamily="18" charset="0"/>
                <a:cs typeface="Times New Roman" panose="02020603050405020304" pitchFamily="18" charset="0"/>
              </a:rPr>
              <a:t>AB</a:t>
            </a:r>
          </a:p>
          <a:p>
            <a:pPr marL="0" indent="0" algn="just">
              <a:lnSpc>
                <a:spcPct val="150000"/>
              </a:lnSpc>
              <a:buNone/>
            </a:pPr>
            <a:r>
              <a:rPr lang="en-US" sz="1900" cap="none" dirty="0">
                <a:latin typeface="Times New Roman" panose="02020603050405020304" pitchFamily="18" charset="0"/>
                <a:cs typeface="Times New Roman" panose="02020603050405020304" pitchFamily="18" charset="0"/>
              </a:rPr>
              <a:t>according to the </a:t>
            </a:r>
            <a:r>
              <a:rPr lang="tr-TR" sz="1900" cap="none" dirty="0" err="1">
                <a:latin typeface="Times New Roman" panose="02020603050405020304" pitchFamily="18" charset="0"/>
                <a:cs typeface="Times New Roman" panose="02020603050405020304" pitchFamily="18" charset="0"/>
              </a:rPr>
              <a:t>above</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reaction</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the</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stoichiometric</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ratio</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between</a:t>
            </a:r>
            <a:r>
              <a:rPr lang="tr-TR" sz="1900" cap="none" dirty="0">
                <a:latin typeface="Times New Roman" panose="02020603050405020304" pitchFamily="18" charset="0"/>
                <a:cs typeface="Times New Roman" panose="02020603050405020304" pitchFamily="18" charset="0"/>
              </a:rPr>
              <a:t> A </a:t>
            </a:r>
            <a:r>
              <a:rPr lang="tr-TR" sz="1900" cap="none" dirty="0" err="1">
                <a:latin typeface="Times New Roman" panose="02020603050405020304" pitchFamily="18" charset="0"/>
                <a:cs typeface="Times New Roman" panose="02020603050405020304" pitchFamily="18" charset="0"/>
              </a:rPr>
              <a:t>and</a:t>
            </a:r>
            <a:r>
              <a:rPr lang="tr-TR" sz="1900" cap="none" dirty="0">
                <a:latin typeface="Times New Roman" panose="02020603050405020304" pitchFamily="18" charset="0"/>
                <a:cs typeface="Times New Roman" panose="02020603050405020304" pitchFamily="18" charset="0"/>
              </a:rPr>
              <a:t> B is 1:1. </a:t>
            </a:r>
            <a:r>
              <a:rPr lang="tr-TR" sz="1900" cap="none" dirty="0" err="1">
                <a:latin typeface="Times New Roman" panose="02020603050405020304" pitchFamily="18" charset="0"/>
                <a:cs typeface="Times New Roman" panose="02020603050405020304" pitchFamily="18" charset="0"/>
              </a:rPr>
              <a:t>It</a:t>
            </a:r>
            <a:r>
              <a:rPr lang="tr-TR" sz="1900" cap="none" dirty="0">
                <a:latin typeface="Times New Roman" panose="02020603050405020304" pitchFamily="18" charset="0"/>
                <a:cs typeface="Times New Roman" panose="02020603050405020304" pitchFamily="18" charset="0"/>
              </a:rPr>
              <a:t> </a:t>
            </a:r>
            <a:r>
              <a:rPr lang="tr-TR" sz="1900" cap="none" dirty="0" err="1">
                <a:latin typeface="Times New Roman" panose="02020603050405020304" pitchFamily="18" charset="0"/>
                <a:cs typeface="Times New Roman" panose="02020603050405020304" pitchFamily="18" charset="0"/>
              </a:rPr>
              <a:t>means</a:t>
            </a:r>
            <a:r>
              <a:rPr lang="tr-TR" sz="1900" cap="none" dirty="0">
                <a:latin typeface="Times New Roman" panose="02020603050405020304" pitchFamily="18" charset="0"/>
                <a:cs typeface="Times New Roman" panose="02020603050405020304" pitchFamily="18" charset="0"/>
              </a:rPr>
              <a:t> 1 </a:t>
            </a:r>
            <a:r>
              <a:rPr lang="tr-TR" sz="1900" cap="none" dirty="0" err="1">
                <a:latin typeface="Times New Roman" panose="02020603050405020304" pitchFamily="18" charset="0"/>
                <a:cs typeface="Times New Roman" panose="02020603050405020304" pitchFamily="18" charset="0"/>
              </a:rPr>
              <a:t>mole</a:t>
            </a:r>
            <a:r>
              <a:rPr lang="tr-TR" sz="1900" cap="none" dirty="0">
                <a:latin typeface="Times New Roman" panose="02020603050405020304" pitchFamily="18" charset="0"/>
                <a:cs typeface="Times New Roman" panose="02020603050405020304" pitchFamily="18" charset="0"/>
              </a:rPr>
              <a:t> of A </a:t>
            </a:r>
            <a:r>
              <a:rPr lang="tr-TR" sz="1900" cap="none" dirty="0" err="1">
                <a:latin typeface="Times New Roman" panose="02020603050405020304" pitchFamily="18" charset="0"/>
                <a:cs typeface="Times New Roman" panose="02020603050405020304" pitchFamily="18" charset="0"/>
              </a:rPr>
              <a:t>react</a:t>
            </a:r>
            <a:r>
              <a:rPr lang="tr-TR" sz="1900" dirty="0" err="1">
                <a:latin typeface="Times New Roman" panose="02020603050405020304" pitchFamily="18" charset="0"/>
                <a:cs typeface="Times New Roman" panose="02020603050405020304" pitchFamily="18" charset="0"/>
              </a:rPr>
              <a:t>s</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with</a:t>
            </a:r>
            <a:r>
              <a:rPr lang="tr-TR" sz="1900" dirty="0">
                <a:latin typeface="Times New Roman" panose="02020603050405020304" pitchFamily="18" charset="0"/>
                <a:cs typeface="Times New Roman" panose="02020603050405020304" pitchFamily="18" charset="0"/>
              </a:rPr>
              <a:t> 1 </a:t>
            </a:r>
            <a:r>
              <a:rPr lang="tr-TR" sz="1900" dirty="0" err="1">
                <a:latin typeface="Times New Roman" panose="02020603050405020304" pitchFamily="18" charset="0"/>
                <a:cs typeface="Times New Roman" panose="02020603050405020304" pitchFamily="18" charset="0"/>
              </a:rPr>
              <a:t>mole</a:t>
            </a:r>
            <a:r>
              <a:rPr lang="tr-TR" sz="1900" dirty="0">
                <a:latin typeface="Times New Roman" panose="02020603050405020304" pitchFamily="18" charset="0"/>
                <a:cs typeface="Times New Roman" panose="02020603050405020304" pitchFamily="18" charset="0"/>
              </a:rPr>
              <a:t> of B </a:t>
            </a:r>
            <a:r>
              <a:rPr lang="tr-TR" sz="1900" dirty="0" err="1">
                <a:latin typeface="Times New Roman" panose="02020603050405020304" pitchFamily="18" charset="0"/>
                <a:cs typeface="Times New Roman" panose="02020603050405020304" pitchFamily="18" charset="0"/>
              </a:rPr>
              <a:t>to</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give</a:t>
            </a:r>
            <a:r>
              <a:rPr lang="tr-TR" sz="1900" dirty="0">
                <a:latin typeface="Times New Roman" panose="02020603050405020304" pitchFamily="18" charset="0"/>
                <a:cs typeface="Times New Roman" panose="02020603050405020304" pitchFamily="18" charset="0"/>
              </a:rPr>
              <a:t> 1 </a:t>
            </a:r>
            <a:r>
              <a:rPr lang="tr-TR" sz="1900" dirty="0" err="1">
                <a:latin typeface="Times New Roman" panose="02020603050405020304" pitchFamily="18" charset="0"/>
                <a:cs typeface="Times New Roman" panose="02020603050405020304" pitchFamily="18" charset="0"/>
              </a:rPr>
              <a:t>mole</a:t>
            </a:r>
            <a:r>
              <a:rPr lang="tr-TR" sz="1900" dirty="0">
                <a:latin typeface="Times New Roman" panose="02020603050405020304" pitchFamily="18" charset="0"/>
                <a:cs typeface="Times New Roman" panose="02020603050405020304" pitchFamily="18" charset="0"/>
              </a:rPr>
              <a:t> of AB.</a:t>
            </a:r>
            <a:r>
              <a:rPr lang="tr-TR" sz="1900" cap="none" dirty="0">
                <a:latin typeface="Times New Roman" panose="02020603050405020304" pitchFamily="18" charset="0"/>
                <a:cs typeface="Times New Roman" panose="02020603050405020304" pitchFamily="18" charset="0"/>
              </a:rPr>
              <a:t> </a:t>
            </a:r>
          </a:p>
          <a:p>
            <a:pPr marL="0" indent="0" algn="ctr">
              <a:lnSpc>
                <a:spcPct val="150000"/>
              </a:lnSpc>
              <a:buNone/>
            </a:pPr>
            <a:r>
              <a:rPr lang="tr-TR" sz="1900" dirty="0"/>
              <a:t>C + 2D → CD</a:t>
            </a:r>
            <a:r>
              <a:rPr lang="tr-TR" sz="1900" baseline="-25000" dirty="0"/>
              <a:t>2</a:t>
            </a:r>
          </a:p>
          <a:p>
            <a:pPr marL="0" indent="0">
              <a:lnSpc>
                <a:spcPct val="150000"/>
              </a:lnSpc>
              <a:buNone/>
            </a:pPr>
            <a:r>
              <a:rPr lang="tr-TR" sz="1900" dirty="0">
                <a:latin typeface="Times New Roman" panose="02020603050405020304" pitchFamily="18" charset="0"/>
                <a:cs typeface="Times New Roman" panose="02020603050405020304" pitchFamily="18" charset="0"/>
              </a:rPr>
              <a:t>On </a:t>
            </a:r>
            <a:r>
              <a:rPr lang="tr-TR" sz="1900" dirty="0" err="1">
                <a:latin typeface="Times New Roman" panose="02020603050405020304" pitchFamily="18" charset="0"/>
                <a:cs typeface="Times New Roman" panose="02020603050405020304" pitchFamily="18" charset="0"/>
              </a:rPr>
              <a:t>the</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other</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hand</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for</a:t>
            </a:r>
            <a:r>
              <a:rPr lang="en-US" sz="1900" dirty="0">
                <a:latin typeface="Times New Roman" panose="02020603050405020304" pitchFamily="18" charset="0"/>
                <a:cs typeface="Times New Roman" panose="02020603050405020304" pitchFamily="18" charset="0"/>
              </a:rPr>
              <a:t> the </a:t>
            </a:r>
            <a:r>
              <a:rPr lang="tr-TR" sz="1900" dirty="0" err="1">
                <a:latin typeface="Times New Roman" panose="02020603050405020304" pitchFamily="18" charset="0"/>
                <a:cs typeface="Times New Roman" panose="02020603050405020304" pitchFamily="18" charset="0"/>
              </a:rPr>
              <a:t>above</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reaction</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the</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stoichiometry</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between</a:t>
            </a:r>
            <a:r>
              <a:rPr lang="tr-TR" sz="1900" dirty="0">
                <a:latin typeface="Times New Roman" panose="02020603050405020304" pitchFamily="18" charset="0"/>
                <a:cs typeface="Times New Roman" panose="02020603050405020304" pitchFamily="18" charset="0"/>
              </a:rPr>
              <a:t> C </a:t>
            </a:r>
            <a:r>
              <a:rPr lang="tr-TR" sz="1900" dirty="0" err="1">
                <a:latin typeface="Times New Roman" panose="02020603050405020304" pitchFamily="18" charset="0"/>
                <a:cs typeface="Times New Roman" panose="02020603050405020304" pitchFamily="18" charset="0"/>
              </a:rPr>
              <a:t>and</a:t>
            </a:r>
            <a:r>
              <a:rPr lang="tr-TR" sz="1900" dirty="0">
                <a:latin typeface="Times New Roman" panose="02020603050405020304" pitchFamily="18" charset="0"/>
                <a:cs typeface="Times New Roman" panose="02020603050405020304" pitchFamily="18" charset="0"/>
              </a:rPr>
              <a:t> D is 1:2. </a:t>
            </a:r>
            <a:r>
              <a:rPr lang="tr-TR" sz="1900" dirty="0" err="1">
                <a:latin typeface="Times New Roman" panose="02020603050405020304" pitchFamily="18" charset="0"/>
                <a:cs typeface="Times New Roman" panose="02020603050405020304" pitchFamily="18" charset="0"/>
              </a:rPr>
              <a:t>It</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means</a:t>
            </a:r>
            <a:r>
              <a:rPr lang="tr-TR" sz="1900" dirty="0">
                <a:latin typeface="Times New Roman" panose="02020603050405020304" pitchFamily="18" charset="0"/>
                <a:cs typeface="Times New Roman" panose="02020603050405020304" pitchFamily="18" charset="0"/>
              </a:rPr>
              <a:t> 1 </a:t>
            </a:r>
            <a:r>
              <a:rPr lang="tr-TR" sz="1900" dirty="0" err="1">
                <a:latin typeface="Times New Roman" panose="02020603050405020304" pitchFamily="18" charset="0"/>
                <a:cs typeface="Times New Roman" panose="02020603050405020304" pitchFamily="18" charset="0"/>
              </a:rPr>
              <a:t>mole</a:t>
            </a:r>
            <a:r>
              <a:rPr lang="tr-TR" sz="1900" dirty="0">
                <a:latin typeface="Times New Roman" panose="02020603050405020304" pitchFamily="18" charset="0"/>
                <a:cs typeface="Times New Roman" panose="02020603050405020304" pitchFamily="18" charset="0"/>
              </a:rPr>
              <a:t> of C </a:t>
            </a:r>
            <a:r>
              <a:rPr lang="tr-TR" sz="1900" dirty="0" err="1">
                <a:latin typeface="Times New Roman" panose="02020603050405020304" pitchFamily="18" charset="0"/>
                <a:cs typeface="Times New Roman" panose="02020603050405020304" pitchFamily="18" charset="0"/>
              </a:rPr>
              <a:t>reacts</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with</a:t>
            </a:r>
            <a:r>
              <a:rPr lang="tr-TR" sz="1900" dirty="0">
                <a:latin typeface="Times New Roman" panose="02020603050405020304" pitchFamily="18" charset="0"/>
                <a:cs typeface="Times New Roman" panose="02020603050405020304" pitchFamily="18" charset="0"/>
              </a:rPr>
              <a:t> 2 </a:t>
            </a:r>
            <a:r>
              <a:rPr lang="tr-TR" sz="1900" dirty="0" err="1">
                <a:latin typeface="Times New Roman" panose="02020603050405020304" pitchFamily="18" charset="0"/>
                <a:cs typeface="Times New Roman" panose="02020603050405020304" pitchFamily="18" charset="0"/>
              </a:rPr>
              <a:t>mole</a:t>
            </a:r>
            <a:r>
              <a:rPr lang="tr-TR" sz="1900" dirty="0">
                <a:latin typeface="Times New Roman" panose="02020603050405020304" pitchFamily="18" charset="0"/>
                <a:cs typeface="Times New Roman" panose="02020603050405020304" pitchFamily="18" charset="0"/>
              </a:rPr>
              <a:t> of D </a:t>
            </a:r>
            <a:r>
              <a:rPr lang="tr-TR" sz="1900" dirty="0" err="1">
                <a:latin typeface="Times New Roman" panose="02020603050405020304" pitchFamily="18" charset="0"/>
                <a:cs typeface="Times New Roman" panose="02020603050405020304" pitchFamily="18" charset="0"/>
              </a:rPr>
              <a:t>to</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give</a:t>
            </a:r>
            <a:r>
              <a:rPr lang="tr-TR" sz="1900" dirty="0">
                <a:latin typeface="Times New Roman" panose="02020603050405020304" pitchFamily="18" charset="0"/>
                <a:cs typeface="Times New Roman" panose="02020603050405020304" pitchFamily="18" charset="0"/>
              </a:rPr>
              <a:t> 1 </a:t>
            </a:r>
            <a:r>
              <a:rPr lang="tr-TR" sz="1900" dirty="0" err="1">
                <a:latin typeface="Times New Roman" panose="02020603050405020304" pitchFamily="18" charset="0"/>
                <a:cs typeface="Times New Roman" panose="02020603050405020304" pitchFamily="18" charset="0"/>
              </a:rPr>
              <a:t>mole</a:t>
            </a:r>
            <a:r>
              <a:rPr lang="tr-TR" sz="1900" dirty="0">
                <a:latin typeface="Times New Roman" panose="02020603050405020304" pitchFamily="18" charset="0"/>
                <a:cs typeface="Times New Roman" panose="02020603050405020304" pitchFamily="18" charset="0"/>
              </a:rPr>
              <a:t> of </a:t>
            </a:r>
            <a:r>
              <a:rPr lang="tr-TR" sz="1900" dirty="0"/>
              <a:t>CD</a:t>
            </a:r>
            <a:r>
              <a:rPr lang="tr-TR" sz="1900" baseline="-25000" dirty="0"/>
              <a:t>2</a:t>
            </a:r>
            <a:r>
              <a:rPr lang="tr-TR" sz="1900" dirty="0">
                <a:latin typeface="Times New Roman" panose="02020603050405020304" pitchFamily="18" charset="0"/>
                <a:cs typeface="Times New Roman" panose="02020603050405020304" pitchFamily="18" charset="0"/>
              </a:rPr>
              <a:t>. </a:t>
            </a:r>
          </a:p>
          <a:p>
            <a:pPr marL="0" indent="0" algn="ctr">
              <a:buNone/>
            </a:pPr>
            <a:endParaRPr lang="tr-TR" sz="3200" dirty="0"/>
          </a:p>
          <a:p>
            <a:pPr marL="0" indent="0" algn="just">
              <a:buNone/>
            </a:pPr>
            <a:endParaRPr lang="tr-TR" cap="none"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16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814154"/>
            <a:ext cx="11657048" cy="1464870"/>
          </a:xfrm>
        </p:spPr>
        <p:txBody>
          <a:bodyPr>
            <a:normAutofit/>
          </a:bodyPr>
          <a:lstStyle/>
          <a:p>
            <a:r>
              <a:rPr lang="tr-TR" sz="3200" dirty="0" err="1"/>
              <a:t>Calculations</a:t>
            </a:r>
            <a:r>
              <a:rPr lang="tr-TR" sz="3200" dirty="0"/>
              <a:t> in </a:t>
            </a:r>
            <a:r>
              <a:rPr lang="tr-TR" sz="3200" dirty="0" err="1"/>
              <a:t>volumetric</a:t>
            </a:r>
            <a:r>
              <a:rPr lang="tr-TR" sz="3200" dirty="0"/>
              <a:t> </a:t>
            </a:r>
            <a:r>
              <a:rPr lang="tr-TR" sz="3200" dirty="0" err="1"/>
              <a:t>analysis</a:t>
            </a:r>
            <a:endParaRPr lang="tr-TR" sz="3200" dirty="0"/>
          </a:p>
        </p:txBody>
      </p:sp>
      <mc:AlternateContent xmlns:mc="http://schemas.openxmlformats.org/markup-compatibility/2006">
        <mc:Choice xmlns:a14="http://schemas.microsoft.com/office/drawing/2010/main" Requires="a14">
          <p:sp>
            <p:nvSpPr>
              <p:cNvPr id="4" name="İçerik Yer Tutucusu 3"/>
              <p:cNvSpPr>
                <a:spLocks noGrp="1"/>
              </p:cNvSpPr>
              <p:nvPr>
                <p:ph idx="1"/>
              </p:nvPr>
            </p:nvSpPr>
            <p:spPr>
              <a:xfrm>
                <a:off x="299057" y="2243473"/>
                <a:ext cx="9584531" cy="4808631"/>
              </a:xfrm>
            </p:spPr>
            <p:txBody>
              <a:bodyPr>
                <a:normAutofit fontScale="55000" lnSpcReduction="20000"/>
              </a:bodyPr>
              <a:lstStyle/>
              <a:p>
                <a:pPr marL="0" indent="0" algn="ctr">
                  <a:spcBef>
                    <a:spcPct val="50000"/>
                  </a:spcBef>
                  <a:buNone/>
                  <a:defRPr/>
                </a:pPr>
                <a:r>
                  <a:rPr lang="tr-TR" sz="3200" dirty="0"/>
                  <a:t>A + B → AB</a:t>
                </a:r>
              </a:p>
              <a:p>
                <a:pPr marL="0" indent="0" algn="just">
                  <a:lnSpc>
                    <a:spcPct val="170000"/>
                  </a:lnSpc>
                  <a:spcBef>
                    <a:spcPct val="50000"/>
                  </a:spcBef>
                  <a:buNone/>
                  <a:defRPr/>
                </a:pPr>
                <a:r>
                  <a:rPr lang="tr-TR" sz="3200" dirty="0" err="1"/>
                  <a:t>The</a:t>
                </a:r>
                <a:r>
                  <a:rPr lang="tr-TR" sz="3200" dirty="0"/>
                  <a:t> </a:t>
                </a:r>
                <a:r>
                  <a:rPr lang="tr-TR" sz="3200" dirty="0" err="1"/>
                  <a:t>concentration</a:t>
                </a:r>
                <a:r>
                  <a:rPr lang="tr-TR" sz="3200" dirty="0"/>
                  <a:t> of a </a:t>
                </a:r>
                <a:r>
                  <a:rPr lang="tr-TR" sz="3200" dirty="0" err="1"/>
                  <a:t>sample</a:t>
                </a:r>
                <a:r>
                  <a:rPr lang="tr-TR" sz="3200" dirty="0"/>
                  <a:t> A can be </a:t>
                </a:r>
                <a:r>
                  <a:rPr lang="tr-TR" sz="3200" dirty="0" err="1"/>
                  <a:t>found</a:t>
                </a:r>
                <a:r>
                  <a:rPr lang="tr-TR" sz="3200" dirty="0"/>
                  <a:t> </a:t>
                </a:r>
                <a:r>
                  <a:rPr lang="tr-TR" sz="3200" dirty="0" err="1"/>
                  <a:t>by</a:t>
                </a:r>
                <a:r>
                  <a:rPr lang="tr-TR" sz="3200" dirty="0"/>
                  <a:t> </a:t>
                </a:r>
                <a:r>
                  <a:rPr lang="tr-TR" sz="3200" dirty="0" err="1"/>
                  <a:t>reaction</a:t>
                </a:r>
                <a:r>
                  <a:rPr lang="tr-TR" sz="3200" dirty="0"/>
                  <a:t> </a:t>
                </a:r>
                <a:r>
                  <a:rPr lang="tr-TR" sz="3200" dirty="0" err="1"/>
                  <a:t>with</a:t>
                </a:r>
                <a:r>
                  <a:rPr lang="tr-TR" sz="3200" dirty="0"/>
                  <a:t> a </a:t>
                </a:r>
                <a:r>
                  <a:rPr lang="tr-TR" sz="3200" dirty="0" err="1"/>
                  <a:t>substance</a:t>
                </a:r>
                <a:r>
                  <a:rPr lang="tr-TR" sz="3200" dirty="0"/>
                  <a:t> B </a:t>
                </a:r>
                <a:r>
                  <a:rPr lang="tr-TR" sz="3200" dirty="0" err="1"/>
                  <a:t>with</a:t>
                </a:r>
                <a:r>
                  <a:rPr lang="tr-TR" sz="3200" dirty="0"/>
                  <a:t> </a:t>
                </a:r>
                <a:r>
                  <a:rPr lang="tr-TR" sz="3200" dirty="0" err="1"/>
                  <a:t>exactly</a:t>
                </a:r>
                <a:r>
                  <a:rPr lang="tr-TR" sz="3200" dirty="0"/>
                  <a:t> </a:t>
                </a:r>
                <a:r>
                  <a:rPr lang="tr-TR" sz="3200" dirty="0" err="1"/>
                  <a:t>known</a:t>
                </a:r>
                <a:r>
                  <a:rPr lang="tr-TR" sz="3200" dirty="0"/>
                  <a:t> </a:t>
                </a:r>
                <a:r>
                  <a:rPr lang="tr-TR" sz="3200" dirty="0" err="1"/>
                  <a:t>concentration</a:t>
                </a:r>
                <a:r>
                  <a:rPr lang="tr-TR" sz="3200" dirty="0"/>
                  <a:t> (</a:t>
                </a:r>
                <a:r>
                  <a:rPr lang="tr-TR" sz="3200" dirty="0" err="1"/>
                  <a:t>standard</a:t>
                </a:r>
                <a:r>
                  <a:rPr lang="tr-TR" sz="3200" dirty="0"/>
                  <a:t> </a:t>
                </a:r>
                <a:r>
                  <a:rPr lang="tr-TR" sz="3200" dirty="0" err="1"/>
                  <a:t>solution</a:t>
                </a:r>
                <a:r>
                  <a:rPr lang="tr-TR" sz="3200" dirty="0"/>
                  <a:t>). Since </a:t>
                </a:r>
                <a:r>
                  <a:rPr lang="tr-TR" sz="3200" dirty="0" err="1"/>
                  <a:t>they</a:t>
                </a:r>
                <a:r>
                  <a:rPr lang="tr-TR" sz="3200" dirty="0"/>
                  <a:t> </a:t>
                </a:r>
                <a:r>
                  <a:rPr lang="tr-TR" sz="3200" dirty="0" err="1"/>
                  <a:t>reacted</a:t>
                </a:r>
                <a:r>
                  <a:rPr lang="tr-TR" sz="3200" dirty="0"/>
                  <a:t> 1:1 </a:t>
                </a:r>
                <a:r>
                  <a:rPr lang="tr-TR" sz="3200" dirty="0" err="1"/>
                  <a:t>ratio</a:t>
                </a:r>
                <a:r>
                  <a:rPr lang="tr-TR" sz="3200" dirty="0"/>
                  <a:t>, </a:t>
                </a:r>
                <a:r>
                  <a:rPr lang="tr-TR" sz="3200" dirty="0" err="1"/>
                  <a:t>their</a:t>
                </a:r>
                <a:r>
                  <a:rPr lang="tr-TR" sz="3200" dirty="0"/>
                  <a:t> </a:t>
                </a:r>
                <a:r>
                  <a:rPr lang="tr-TR" sz="3200" dirty="0" err="1"/>
                  <a:t>moles</a:t>
                </a:r>
                <a:r>
                  <a:rPr lang="tr-TR" sz="3200" dirty="0"/>
                  <a:t> </a:t>
                </a:r>
                <a:r>
                  <a:rPr lang="tr-TR" sz="3200" dirty="0" err="1"/>
                  <a:t>will</a:t>
                </a:r>
                <a:r>
                  <a:rPr lang="tr-TR" sz="3200" dirty="0"/>
                  <a:t> be </a:t>
                </a:r>
                <a:r>
                  <a:rPr lang="tr-TR" sz="3200" dirty="0" err="1"/>
                  <a:t>equal</a:t>
                </a:r>
                <a:r>
                  <a:rPr lang="tr-TR" sz="3200" dirty="0"/>
                  <a:t> at </a:t>
                </a:r>
                <a:r>
                  <a:rPr lang="tr-TR" sz="3200" dirty="0" err="1"/>
                  <a:t>the</a:t>
                </a:r>
                <a:r>
                  <a:rPr lang="tr-TR" sz="3200" dirty="0"/>
                  <a:t> </a:t>
                </a:r>
                <a:r>
                  <a:rPr lang="tr-TR" sz="3200" dirty="0" err="1"/>
                  <a:t>end</a:t>
                </a:r>
                <a:r>
                  <a:rPr lang="tr-TR" sz="3200" dirty="0"/>
                  <a:t> of </a:t>
                </a:r>
                <a:r>
                  <a:rPr lang="tr-TR" sz="3200" dirty="0" err="1"/>
                  <a:t>reaction</a:t>
                </a:r>
                <a:r>
                  <a:rPr lang="tr-TR" sz="3200" dirty="0"/>
                  <a:t> (</a:t>
                </a:r>
                <a:r>
                  <a:rPr lang="tr-TR" sz="3200" dirty="0" err="1"/>
                  <a:t>equivalence</a:t>
                </a:r>
                <a:r>
                  <a:rPr lang="tr-TR" sz="3200" dirty="0"/>
                  <a:t> </a:t>
                </a:r>
                <a:r>
                  <a:rPr lang="tr-TR" sz="3200" dirty="0" err="1"/>
                  <a:t>point</a:t>
                </a:r>
                <a:r>
                  <a:rPr lang="tr-TR" sz="3200" dirty="0"/>
                  <a:t>):</a:t>
                </a:r>
              </a:p>
              <a:p>
                <a:pPr marL="0" indent="0" algn="just">
                  <a:spcBef>
                    <a:spcPct val="50000"/>
                  </a:spcBef>
                  <a:buNone/>
                  <a:defRPr/>
                </a:pPr>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𝐴</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𝑛</m:t>
                        </m:r>
                      </m:e>
                      <m:sub>
                        <m:r>
                          <a:rPr lang="tr-TR" i="1">
                            <a:latin typeface="Cambria Math" panose="02040503050406030204" pitchFamily="18" charset="0"/>
                          </a:rPr>
                          <m:t>𝐵</m:t>
                        </m:r>
                      </m:sub>
                    </m:sSub>
                  </m:oMath>
                </a14:m>
                <a:endParaRPr lang="tr-TR" dirty="0"/>
              </a:p>
              <a:p>
                <a:pPr marL="0" indent="0" algn="just">
                  <a:spcBef>
                    <a:spcPct val="50000"/>
                  </a:spcBef>
                  <a:buNone/>
                  <a:defRPr/>
                </a:pPr>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i="1">
                            <a:latin typeface="Cambria Math" panose="02040503050406030204" pitchFamily="18" charset="0"/>
                          </a:rPr>
                          <m:t>𝐴</m:t>
                        </m:r>
                      </m:sub>
                    </m:sSub>
                  </m:oMath>
                </a14:m>
                <a:r>
                  <a:rPr lang="tr-TR" dirty="0"/>
                  <a:t> x</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𝑉</m:t>
                        </m:r>
                      </m:e>
                      <m:sub>
                        <m:r>
                          <a:rPr lang="tr-TR" i="1">
                            <a:latin typeface="Cambria Math" panose="02040503050406030204" pitchFamily="18" charset="0"/>
                          </a:rPr>
                          <m:t>𝐴</m:t>
                        </m:r>
                      </m:sub>
                    </m:sSub>
                  </m:oMath>
                </a14:m>
                <a:r>
                  <a:rPr lang="tr-TR" dirty="0"/>
                  <a:t> 	=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i="1">
                            <a:latin typeface="Cambria Math" panose="02040503050406030204" pitchFamily="18" charset="0"/>
                          </a:rPr>
                          <m:t>𝐵</m:t>
                        </m:r>
                      </m:sub>
                    </m:sSub>
                  </m:oMath>
                </a14:m>
                <a:r>
                  <a:rPr lang="tr-TR" dirty="0"/>
                  <a:t> x</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𝑉</m:t>
                        </m:r>
                      </m:e>
                      <m:sub>
                        <m:r>
                          <a:rPr lang="tr-TR" i="1">
                            <a:latin typeface="Cambria Math" panose="02040503050406030204" pitchFamily="18" charset="0"/>
                          </a:rPr>
                          <m:t>𝐵</m:t>
                        </m:r>
                      </m:sub>
                    </m:sSub>
                  </m:oMath>
                </a14:m>
                <a:endParaRPr lang="tr-TR" sz="3200" dirty="0"/>
              </a:p>
              <a:p>
                <a:pPr marL="0" indent="0" algn="just">
                  <a:spcBef>
                    <a:spcPct val="50000"/>
                  </a:spcBef>
                  <a:buNone/>
                  <a:defRPr/>
                </a:pPr>
                <a:endParaRPr lang="tr-TR" sz="3200" dirty="0"/>
              </a:p>
              <a:p>
                <a:pPr marL="0" indent="0" algn="just">
                  <a:lnSpc>
                    <a:spcPct val="150000"/>
                  </a:lnSpc>
                  <a:spcBef>
                    <a:spcPct val="50000"/>
                  </a:spcBef>
                  <a:buNone/>
                  <a:defRPr/>
                </a:pPr>
                <a:r>
                  <a:rPr lang="tr-TR" sz="3200" dirty="0"/>
                  <a:t>Here, V</a:t>
                </a:r>
                <a:r>
                  <a:rPr lang="tr-TR" sz="3200" baseline="-25000" dirty="0"/>
                  <a:t>A</a:t>
                </a:r>
                <a:r>
                  <a:rPr lang="tr-TR" sz="3200" dirty="0"/>
                  <a:t> </a:t>
                </a:r>
                <a:r>
                  <a:rPr lang="tr-TR" sz="3200" dirty="0" err="1"/>
                  <a:t>and</a:t>
                </a:r>
                <a:r>
                  <a:rPr lang="tr-TR" sz="3200" dirty="0"/>
                  <a:t> V</a:t>
                </a:r>
                <a:r>
                  <a:rPr lang="tr-TR" sz="3200" baseline="-25000" dirty="0"/>
                  <a:t>B</a:t>
                </a:r>
                <a:r>
                  <a:rPr lang="tr-TR" sz="3200" dirty="0"/>
                  <a:t>  </a:t>
                </a:r>
                <a:r>
                  <a:rPr lang="tr-TR" sz="3200" dirty="0" err="1"/>
                  <a:t>are</a:t>
                </a:r>
                <a:r>
                  <a:rPr lang="tr-TR" sz="3200" dirty="0"/>
                  <a:t> </a:t>
                </a:r>
                <a:r>
                  <a:rPr lang="tr-TR" sz="3200" dirty="0" err="1"/>
                  <a:t>the</a:t>
                </a:r>
                <a:r>
                  <a:rPr lang="tr-TR" sz="3200" dirty="0"/>
                  <a:t> </a:t>
                </a:r>
                <a:r>
                  <a:rPr lang="tr-TR" sz="3200" dirty="0" err="1"/>
                  <a:t>volumes</a:t>
                </a:r>
                <a:r>
                  <a:rPr lang="tr-TR" sz="3200" dirty="0"/>
                  <a:t> of A </a:t>
                </a:r>
                <a:r>
                  <a:rPr lang="tr-TR" sz="3200" dirty="0" err="1"/>
                  <a:t>and</a:t>
                </a:r>
                <a:r>
                  <a:rPr lang="tr-TR" sz="3200" dirty="0"/>
                  <a:t> B, </a:t>
                </a:r>
                <a:r>
                  <a:rPr lang="tr-TR" sz="3200" dirty="0" err="1"/>
                  <a:t>and</a:t>
                </a:r>
                <a:r>
                  <a:rPr lang="tr-TR" sz="3200" dirty="0"/>
                  <a:t> M</a:t>
                </a:r>
                <a:r>
                  <a:rPr lang="tr-TR" sz="3200" baseline="-25000" dirty="0"/>
                  <a:t>B</a:t>
                </a:r>
                <a:r>
                  <a:rPr lang="tr-TR" sz="3200" dirty="0"/>
                  <a:t> is </a:t>
                </a:r>
                <a:r>
                  <a:rPr lang="tr-TR" sz="3200" dirty="0" err="1"/>
                  <a:t>the</a:t>
                </a:r>
                <a:r>
                  <a:rPr lang="tr-TR" sz="3200" dirty="0"/>
                  <a:t> </a:t>
                </a:r>
                <a:r>
                  <a:rPr lang="tr-TR" sz="3200" dirty="0" err="1"/>
                  <a:t>molarity</a:t>
                </a:r>
                <a:r>
                  <a:rPr lang="tr-TR" sz="3200" dirty="0"/>
                  <a:t> of B. </a:t>
                </a:r>
                <a:r>
                  <a:rPr lang="tr-TR" sz="3200" dirty="0" err="1"/>
                  <a:t>By</a:t>
                </a:r>
                <a:r>
                  <a:rPr lang="tr-TR" sz="3200" dirty="0"/>
                  <a:t> </a:t>
                </a:r>
                <a:r>
                  <a:rPr lang="tr-TR" sz="3200" dirty="0" err="1"/>
                  <a:t>using</a:t>
                </a:r>
                <a:r>
                  <a:rPr lang="tr-TR" sz="3200" dirty="0"/>
                  <a:t> </a:t>
                </a:r>
                <a:r>
                  <a:rPr lang="tr-TR" sz="3200" dirty="0" err="1"/>
                  <a:t>this</a:t>
                </a:r>
                <a:r>
                  <a:rPr lang="tr-TR" sz="3200" dirty="0"/>
                  <a:t> </a:t>
                </a:r>
                <a:r>
                  <a:rPr lang="tr-TR" sz="3200" dirty="0" err="1"/>
                  <a:t>equiation</a:t>
                </a:r>
                <a:r>
                  <a:rPr lang="tr-TR" sz="3200" dirty="0"/>
                  <a:t>, </a:t>
                </a:r>
                <a:r>
                  <a:rPr lang="tr-TR" sz="3200" dirty="0" err="1"/>
                  <a:t>the</a:t>
                </a:r>
                <a:r>
                  <a:rPr lang="tr-TR" sz="3200" dirty="0"/>
                  <a:t> </a:t>
                </a:r>
                <a:r>
                  <a:rPr lang="tr-TR" sz="3200" dirty="0" err="1"/>
                  <a:t>molarity</a:t>
                </a:r>
                <a:r>
                  <a:rPr lang="tr-TR" sz="3200" dirty="0"/>
                  <a:t> of A (</a:t>
                </a:r>
                <a14:m>
                  <m:oMath xmlns:m="http://schemas.openxmlformats.org/officeDocument/2006/math">
                    <m:sSub>
                      <m:sSubPr>
                        <m:ctrlPr>
                          <a:rPr lang="tr-TR" sz="3200" i="1">
                            <a:latin typeface="Cambria Math" panose="02040503050406030204" pitchFamily="18" charset="0"/>
                          </a:rPr>
                        </m:ctrlPr>
                      </m:sSubPr>
                      <m:e>
                        <m:r>
                          <a:rPr lang="tr-TR" sz="3200" i="1">
                            <a:latin typeface="Cambria Math" panose="02040503050406030204" pitchFamily="18" charset="0"/>
                          </a:rPr>
                          <m:t>𝑀</m:t>
                        </m:r>
                      </m:e>
                      <m:sub>
                        <m:r>
                          <a:rPr lang="tr-TR" sz="3200" i="1">
                            <a:latin typeface="Cambria Math" panose="02040503050406030204" pitchFamily="18" charset="0"/>
                          </a:rPr>
                          <m:t>𝐴</m:t>
                        </m:r>
                      </m:sub>
                    </m:sSub>
                  </m:oMath>
                </a14:m>
                <a:r>
                  <a:rPr lang="tr-TR" sz="3200" dirty="0"/>
                  <a:t>)  can be </a:t>
                </a:r>
                <a:r>
                  <a:rPr lang="tr-TR" sz="3200" dirty="0" err="1"/>
                  <a:t>calculated</a:t>
                </a:r>
                <a:r>
                  <a:rPr lang="tr-TR" sz="3200" dirty="0"/>
                  <a:t>.</a:t>
                </a:r>
              </a:p>
              <a:p>
                <a:pPr marL="0" indent="0" algn="just">
                  <a:lnSpc>
                    <a:spcPct val="150000"/>
                  </a:lnSpc>
                  <a:spcBef>
                    <a:spcPct val="50000"/>
                  </a:spcBef>
                  <a:buNone/>
                  <a:defRPr/>
                </a:pPr>
                <a:r>
                  <a:rPr lang="tr-TR" sz="3200" dirty="0" err="1"/>
                  <a:t>For</a:t>
                </a:r>
                <a:r>
                  <a:rPr lang="tr-TR" sz="3200" dirty="0"/>
                  <a:t> </a:t>
                </a:r>
                <a:r>
                  <a:rPr lang="tr-TR" sz="3200" dirty="0" err="1"/>
                  <a:t>calcaulation</a:t>
                </a:r>
                <a:r>
                  <a:rPr lang="tr-TR" sz="3200" dirty="0"/>
                  <a:t> of </a:t>
                </a:r>
                <a:r>
                  <a:rPr lang="tr-TR" sz="3200" dirty="0" err="1"/>
                  <a:t>concentration</a:t>
                </a:r>
                <a:r>
                  <a:rPr lang="tr-TR" sz="3200" dirty="0"/>
                  <a:t> in g/L, </a:t>
                </a:r>
                <a:r>
                  <a:rPr lang="tr-TR" sz="3200" dirty="0" err="1"/>
                  <a:t>molarity</a:t>
                </a:r>
                <a:r>
                  <a:rPr lang="tr-TR" sz="3200" dirty="0"/>
                  <a:t> of A can be </a:t>
                </a:r>
                <a:r>
                  <a:rPr lang="tr-TR" sz="3200" dirty="0" err="1"/>
                  <a:t>multiplied</a:t>
                </a:r>
                <a:r>
                  <a:rPr lang="tr-TR" sz="3200" dirty="0"/>
                  <a:t> </a:t>
                </a:r>
                <a:r>
                  <a:rPr lang="tr-TR" sz="3200" dirty="0" err="1"/>
                  <a:t>with</a:t>
                </a:r>
                <a:r>
                  <a:rPr lang="tr-TR" sz="3200" dirty="0"/>
                  <a:t> </a:t>
                </a:r>
                <a:r>
                  <a:rPr lang="tr-TR" sz="3200" dirty="0" err="1"/>
                  <a:t>molecular</a:t>
                </a:r>
                <a:r>
                  <a:rPr lang="tr-TR" sz="3200" dirty="0"/>
                  <a:t> </a:t>
                </a:r>
                <a:r>
                  <a:rPr lang="tr-TR" sz="3200" dirty="0" err="1"/>
                  <a:t>weight</a:t>
                </a:r>
                <a:r>
                  <a:rPr lang="tr-TR" sz="3200" dirty="0"/>
                  <a:t> of A:</a:t>
                </a:r>
              </a:p>
              <a:p>
                <a:pPr marL="0" indent="0" algn="just">
                  <a:lnSpc>
                    <a:spcPct val="150000"/>
                  </a:lnSpc>
                  <a:spcBef>
                    <a:spcPct val="50000"/>
                  </a:spcBef>
                  <a:buNone/>
                  <a:defRPr/>
                </a:pPr>
                <a:r>
                  <a:rPr lang="tr-TR" sz="3200" dirty="0"/>
                  <a:t>	C (g/L) = </a:t>
                </a:r>
                <a14:m>
                  <m:oMath xmlns:m="http://schemas.openxmlformats.org/officeDocument/2006/math">
                    <m:sSub>
                      <m:sSubPr>
                        <m:ctrlPr>
                          <a:rPr lang="tr-TR" sz="3200" i="1">
                            <a:latin typeface="Cambria Math" panose="02040503050406030204" pitchFamily="18" charset="0"/>
                          </a:rPr>
                        </m:ctrlPr>
                      </m:sSubPr>
                      <m:e>
                        <m:r>
                          <a:rPr lang="tr-TR" sz="3200" i="1">
                            <a:latin typeface="Cambria Math" panose="02040503050406030204" pitchFamily="18" charset="0"/>
                          </a:rPr>
                          <m:t>𝑀</m:t>
                        </m:r>
                      </m:e>
                      <m:sub>
                        <m:r>
                          <a:rPr lang="tr-TR" sz="3200" b="0" i="1" smtClean="0">
                            <a:latin typeface="Cambria Math" panose="02040503050406030204" pitchFamily="18" charset="0"/>
                          </a:rPr>
                          <m:t>𝐴</m:t>
                        </m:r>
                      </m:sub>
                    </m:sSub>
                  </m:oMath>
                </a14:m>
                <a:r>
                  <a:rPr lang="tr-TR" sz="3200" dirty="0"/>
                  <a:t> x </a:t>
                </a:r>
                <a14:m>
                  <m:oMath xmlns:m="http://schemas.openxmlformats.org/officeDocument/2006/math">
                    <m:sSub>
                      <m:sSubPr>
                        <m:ctrlPr>
                          <a:rPr lang="tr-TR" sz="3200" i="1">
                            <a:latin typeface="Cambria Math" panose="02040503050406030204" pitchFamily="18" charset="0"/>
                          </a:rPr>
                        </m:ctrlPr>
                      </m:sSubPr>
                      <m:e>
                        <m:r>
                          <a:rPr lang="tr-TR" sz="3200" i="1">
                            <a:latin typeface="Cambria Math" panose="02040503050406030204" pitchFamily="18" charset="0"/>
                          </a:rPr>
                          <m:t>𝑀</m:t>
                        </m:r>
                        <m:r>
                          <a:rPr lang="tr-TR" sz="3200" i="1">
                            <a:latin typeface="Cambria Math" panose="02040503050406030204" pitchFamily="18" charset="0"/>
                          </a:rPr>
                          <m:t>.</m:t>
                        </m:r>
                        <m:r>
                          <a:rPr lang="tr-TR" sz="3200" i="1">
                            <a:latin typeface="Cambria Math" panose="02040503050406030204" pitchFamily="18" charset="0"/>
                          </a:rPr>
                          <m:t>𝐴</m:t>
                        </m:r>
                        <m:r>
                          <a:rPr lang="tr-TR" sz="3200" i="1">
                            <a:latin typeface="Cambria Math" panose="02040503050406030204" pitchFamily="18" charset="0"/>
                          </a:rPr>
                          <m:t>.</m:t>
                        </m:r>
                      </m:e>
                      <m:sub>
                        <m:r>
                          <a:rPr lang="tr-TR" sz="3200" b="0" i="1" smtClean="0">
                            <a:latin typeface="Cambria Math" panose="02040503050406030204" pitchFamily="18" charset="0"/>
                          </a:rPr>
                          <m:t>𝐴</m:t>
                        </m:r>
                      </m:sub>
                    </m:sSub>
                  </m:oMath>
                </a14:m>
                <a:endParaRPr lang="tr-TR" dirty="0"/>
              </a:p>
            </p:txBody>
          </p:sp>
        </mc:Choice>
        <mc:Fallback>
          <p:sp>
            <p:nvSpPr>
              <p:cNvPr id="4" name="İçerik Yer Tutucusu 3"/>
              <p:cNvSpPr>
                <a:spLocks noGrp="1" noRot="1" noChangeAspect="1" noMove="1" noResize="1" noEditPoints="1" noAdjustHandles="1" noChangeArrowheads="1" noChangeShapeType="1" noTextEdit="1"/>
              </p:cNvSpPr>
              <p:nvPr>
                <p:ph idx="1"/>
              </p:nvPr>
            </p:nvSpPr>
            <p:spPr>
              <a:xfrm>
                <a:off x="299057" y="2243473"/>
                <a:ext cx="9584531" cy="4808631"/>
              </a:xfrm>
              <a:blipFill>
                <a:blip r:embed="rId2"/>
                <a:stretch>
                  <a:fillRect l="-509" t="-2028" r="-573"/>
                </a:stretch>
              </a:blipFill>
            </p:spPr>
            <p:txBody>
              <a:bodyPr/>
              <a:lstStyle/>
              <a:p>
                <a:r>
                  <a:rPr lang="en-US">
                    <a:noFill/>
                  </a:rPr>
                  <a:t> </a:t>
                </a:r>
              </a:p>
            </p:txBody>
          </p:sp>
        </mc:Fallback>
      </mc:AlternateContent>
      <p:sp>
        <p:nvSpPr>
          <p:cNvPr id="6" name="Sol Ayraç 5"/>
          <p:cNvSpPr/>
          <p:nvPr/>
        </p:nvSpPr>
        <p:spPr>
          <a:xfrm rot="5400000">
            <a:off x="2612235" y="3817152"/>
            <a:ext cx="285750" cy="8715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Sol Ayraç 6"/>
          <p:cNvSpPr/>
          <p:nvPr/>
        </p:nvSpPr>
        <p:spPr>
          <a:xfrm rot="5400000">
            <a:off x="3972838" y="3826676"/>
            <a:ext cx="285750" cy="8715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25248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984" y="760687"/>
            <a:ext cx="9584531" cy="1464870"/>
          </a:xfrm>
        </p:spPr>
        <p:txBody>
          <a:bodyPr>
            <a:normAutofit/>
          </a:bodyPr>
          <a:lstStyle/>
          <a:p>
            <a:r>
              <a:rPr lang="en-US" sz="3600" cap="none" dirty="0">
                <a:latin typeface="Times New Roman" panose="02020603050405020304" pitchFamily="18" charset="0"/>
                <a:cs typeface="Times New Roman" panose="02020603050405020304" pitchFamily="18" charset="0"/>
              </a:rPr>
              <a:t>Standard solutions</a:t>
            </a: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96266" y="2225557"/>
            <a:ext cx="10519965" cy="4808631"/>
          </a:xfrm>
        </p:spPr>
        <p:txBody>
          <a:bodyPr>
            <a:normAutofit/>
          </a:bodyPr>
          <a:lstStyle/>
          <a:p>
            <a:pPr marL="0" indent="0">
              <a:lnSpc>
                <a:spcPct val="150000"/>
              </a:lnSpc>
              <a:buNone/>
            </a:pPr>
            <a:r>
              <a:rPr lang="en-US" sz="2000" cap="none" dirty="0">
                <a:latin typeface="Times New Roman" panose="02020603050405020304" pitchFamily="18" charset="0"/>
                <a:cs typeface="Times New Roman" panose="02020603050405020304" pitchFamily="18" charset="0"/>
              </a:rPr>
              <a:t>Standard solutions are solutions </a:t>
            </a:r>
            <a:r>
              <a:rPr lang="tr-TR" sz="2000" cap="none" dirty="0" err="1">
                <a:latin typeface="Times New Roman" panose="02020603050405020304" pitchFamily="18" charset="0"/>
                <a:cs typeface="Times New Roman" panose="02020603050405020304" pitchFamily="18" charset="0"/>
              </a:rPr>
              <a:t>that</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have</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exactly</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known</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concentration</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and</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react</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with</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analytes</a:t>
            </a:r>
            <a:r>
              <a:rPr lang="tr-TR" sz="2000" cap="none" dirty="0">
                <a:latin typeface="Times New Roman" panose="02020603050405020304" pitchFamily="18" charset="0"/>
                <a:cs typeface="Times New Roman" panose="02020603050405020304" pitchFamily="18" charset="0"/>
              </a:rPr>
              <a:t>.</a:t>
            </a:r>
          </a:p>
          <a:p>
            <a:pPr marL="0" indent="0">
              <a:lnSpc>
                <a:spcPct val="150000"/>
              </a:lnSpc>
              <a:buNone/>
            </a:pPr>
            <a:r>
              <a:rPr lang="en-US" sz="2000" cap="none" dirty="0">
                <a:latin typeface="Times New Roman" panose="02020603050405020304" pitchFamily="18" charset="0"/>
                <a:cs typeface="Times New Roman" panose="02020603050405020304" pitchFamily="18" charset="0"/>
              </a:rPr>
              <a:t>For example, if </a:t>
            </a:r>
            <a:r>
              <a:rPr lang="tr-TR" sz="2000" dirty="0" err="1">
                <a:latin typeface="Times New Roman" panose="02020603050405020304" pitchFamily="18" charset="0"/>
                <a:cs typeface="Times New Roman" panose="02020603050405020304" pitchFamily="18" charset="0"/>
              </a:rPr>
              <a:t>concentration</a:t>
            </a:r>
            <a:r>
              <a:rPr lang="tr-TR" sz="2000" dirty="0">
                <a:latin typeface="Times New Roman" panose="02020603050405020304" pitchFamily="18" charset="0"/>
                <a:cs typeface="Times New Roman" panose="02020603050405020304" pitchFamily="18" charset="0"/>
              </a:rPr>
              <a:t> of a </a:t>
            </a:r>
            <a:r>
              <a:rPr lang="en-US" sz="2000" cap="none" dirty="0">
                <a:latin typeface="Times New Roman" panose="02020603050405020304" pitchFamily="18" charset="0"/>
                <a:cs typeface="Times New Roman" panose="02020603050405020304" pitchFamily="18" charset="0"/>
              </a:rPr>
              <a:t>base solution is to be determined, an acid solution</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with</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known</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concentration</a:t>
            </a:r>
            <a:r>
              <a:rPr lang="en-US" sz="2000" cap="none" dirty="0">
                <a:latin typeface="Times New Roman" panose="02020603050405020304" pitchFamily="18" charset="0"/>
                <a:cs typeface="Times New Roman" panose="02020603050405020304" pitchFamily="18" charset="0"/>
              </a:rPr>
              <a:t> can be used as standard solution. </a:t>
            </a:r>
            <a:endParaRPr lang="tr-TR" sz="2000" cap="none" dirty="0">
              <a:latin typeface="Times New Roman" panose="02020603050405020304" pitchFamily="18" charset="0"/>
              <a:cs typeface="Times New Roman" panose="02020603050405020304" pitchFamily="18" charset="0"/>
            </a:endParaRPr>
          </a:p>
          <a:p>
            <a:pPr marL="0" indent="0">
              <a:lnSpc>
                <a:spcPct val="150000"/>
              </a:lnSpc>
              <a:buNone/>
            </a:pPr>
            <a:r>
              <a:rPr lang="en-US" sz="2000" cap="none" dirty="0">
                <a:latin typeface="Times New Roman" panose="02020603050405020304" pitchFamily="18" charset="0"/>
                <a:cs typeface="Times New Roman" panose="02020603050405020304" pitchFamily="18" charset="0"/>
              </a:rPr>
              <a:t>The standard solution can be prepared by precisely weighing the required amount of reagent. </a:t>
            </a:r>
            <a:r>
              <a:rPr lang="tr-TR" sz="2000" cap="none" dirty="0" err="1">
                <a:latin typeface="Times New Roman" panose="02020603050405020304" pitchFamily="18" charset="0"/>
                <a:cs typeface="Times New Roman" panose="02020603050405020304" pitchFamily="18" charset="0"/>
              </a:rPr>
              <a:t>Then</a:t>
            </a:r>
            <a:r>
              <a:rPr lang="tr-TR" sz="2000" cap="none" dirty="0">
                <a:latin typeface="Times New Roman" panose="02020603050405020304" pitchFamily="18" charset="0"/>
                <a:cs typeface="Times New Roman" panose="02020603050405020304" pitchFamily="18" charset="0"/>
              </a:rPr>
              <a:t>, t</a:t>
            </a:r>
            <a:r>
              <a:rPr lang="en-US" sz="2000" cap="none" dirty="0">
                <a:latin typeface="Times New Roman" panose="02020603050405020304" pitchFamily="18" charset="0"/>
                <a:cs typeface="Times New Roman" panose="02020603050405020304" pitchFamily="18" charset="0"/>
              </a:rPr>
              <a:t>he precise concentration of the standard solution</a:t>
            </a:r>
            <a:r>
              <a:rPr lang="tr-TR" sz="2000" cap="none" dirty="0">
                <a:latin typeface="Times New Roman" panose="02020603050405020304" pitchFamily="18" charset="0"/>
                <a:cs typeface="Times New Roman" panose="02020603050405020304" pitchFamily="18" charset="0"/>
              </a:rPr>
              <a:t> can be </a:t>
            </a:r>
            <a:r>
              <a:rPr lang="tr-TR" sz="2000" cap="none" dirty="0" err="1">
                <a:latin typeface="Times New Roman" panose="02020603050405020304" pitchFamily="18" charset="0"/>
                <a:cs typeface="Times New Roman" panose="02020603050405020304" pitchFamily="18" charset="0"/>
              </a:rPr>
              <a:t>found</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by</a:t>
            </a:r>
            <a:r>
              <a:rPr lang="tr-TR" sz="2000" cap="none" dirty="0">
                <a:latin typeface="Times New Roman" panose="02020603050405020304" pitchFamily="18" charset="0"/>
                <a:cs typeface="Times New Roman" panose="02020603050405020304" pitchFamily="18" charset="0"/>
              </a:rPr>
              <a:t> </a:t>
            </a:r>
            <a:r>
              <a:rPr lang="en-US" sz="2000" cap="none" dirty="0">
                <a:latin typeface="Times New Roman" panose="02020603050405020304" pitchFamily="18" charset="0"/>
                <a:cs typeface="Times New Roman" panose="02020603050405020304" pitchFamily="18" charset="0"/>
              </a:rPr>
              <a:t>the reaction with </a:t>
            </a:r>
            <a:r>
              <a:rPr lang="tr-TR" sz="2000" cap="none" dirty="0" err="1">
                <a:latin typeface="Times New Roman" panose="02020603050405020304" pitchFamily="18" charset="0"/>
                <a:cs typeface="Times New Roman" panose="02020603050405020304" pitchFamily="18" charset="0"/>
              </a:rPr>
              <a:t>special</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substances</a:t>
            </a:r>
            <a:r>
              <a:rPr lang="tr-TR" sz="2000" cap="none" dirty="0">
                <a:latin typeface="Times New Roman" panose="02020603050405020304" pitchFamily="18" charset="0"/>
                <a:cs typeface="Times New Roman" panose="02020603050405020304" pitchFamily="18" charset="0"/>
              </a:rPr>
              <a:t> </a:t>
            </a:r>
            <a:r>
              <a:rPr lang="tr-TR" sz="2000" cap="none" dirty="0" err="1">
                <a:latin typeface="Times New Roman" panose="02020603050405020304" pitchFamily="18" charset="0"/>
                <a:cs typeface="Times New Roman" panose="02020603050405020304" pitchFamily="18" charset="0"/>
              </a:rPr>
              <a:t>called</a:t>
            </a:r>
            <a:r>
              <a:rPr lang="tr-TR" sz="2000" cap="none" dirty="0">
                <a:latin typeface="Times New Roman" panose="02020603050405020304" pitchFamily="18" charset="0"/>
                <a:cs typeface="Times New Roman" panose="02020603050405020304" pitchFamily="18" charset="0"/>
              </a:rPr>
              <a:t> p</a:t>
            </a:r>
            <a:r>
              <a:rPr lang="en-US" sz="2000" cap="none" dirty="0">
                <a:latin typeface="Times New Roman" panose="02020603050405020304" pitchFamily="18" charset="0"/>
                <a:cs typeface="Times New Roman" panose="02020603050405020304" pitchFamily="18" charset="0"/>
              </a:rPr>
              <a:t>rim</a:t>
            </a:r>
            <a:r>
              <a:rPr lang="tr-TR" sz="2000" cap="none" dirty="0">
                <a:latin typeface="Times New Roman" panose="02020603050405020304" pitchFamily="18" charset="0"/>
                <a:cs typeface="Times New Roman" panose="02020603050405020304" pitchFamily="18" charset="0"/>
              </a:rPr>
              <a:t>a</a:t>
            </a:r>
            <a:r>
              <a:rPr lang="en-US" sz="2000" cap="none" dirty="0">
                <a:latin typeface="Times New Roman" panose="02020603050405020304" pitchFamily="18" charset="0"/>
                <a:cs typeface="Times New Roman" panose="02020603050405020304" pitchFamily="18" charset="0"/>
              </a:rPr>
              <a:t>r</a:t>
            </a:r>
            <a:r>
              <a:rPr lang="tr-TR" sz="2000" cap="none" dirty="0">
                <a:latin typeface="Times New Roman" panose="02020603050405020304" pitchFamily="18" charset="0"/>
                <a:cs typeface="Times New Roman" panose="02020603050405020304" pitchFamily="18" charset="0"/>
              </a:rPr>
              <a:t>y</a:t>
            </a:r>
            <a:r>
              <a:rPr lang="en-US" sz="2000" cap="none" dirty="0">
                <a:latin typeface="Times New Roman" panose="02020603050405020304" pitchFamily="18" charset="0"/>
                <a:cs typeface="Times New Roman" panose="02020603050405020304" pitchFamily="18" charset="0"/>
              </a:rPr>
              <a:t> standard</a:t>
            </a:r>
            <a:r>
              <a:rPr lang="tr-TR" sz="2000" cap="none" dirty="0">
                <a:latin typeface="Times New Roman" panose="02020603050405020304" pitchFamily="18" charset="0"/>
                <a:cs typeface="Times New Roman" panose="02020603050405020304" pitchFamily="18" charset="0"/>
              </a:rPr>
              <a:t>s</a:t>
            </a:r>
            <a:r>
              <a:rPr lang="tr-TR" sz="2000" dirty="0">
                <a:latin typeface="Times New Roman" panose="02020603050405020304" pitchFamily="18" charset="0"/>
                <a:cs typeface="Times New Roman" panose="02020603050405020304" pitchFamily="18" charset="0"/>
              </a:rPr>
              <a:t>.</a:t>
            </a:r>
            <a:endParaRPr lang="tr-TR"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99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7E6E0C-5B31-4651-A5A0-9BE12A2C52C8}"/>
              </a:ext>
            </a:extLst>
          </p:cNvPr>
          <p:cNvSpPr>
            <a:spLocks noGrp="1"/>
          </p:cNvSpPr>
          <p:nvPr>
            <p:ph type="title"/>
          </p:nvPr>
        </p:nvSpPr>
        <p:spPr>
          <a:xfrm>
            <a:off x="573485" y="1082566"/>
            <a:ext cx="9584531" cy="639644"/>
          </a:xfrm>
        </p:spPr>
        <p:txBody>
          <a:bodyPr>
            <a:normAutofit/>
          </a:bodyPr>
          <a:lstStyle/>
          <a:p>
            <a:r>
              <a:rPr lang="tr-TR" sz="3000" dirty="0" err="1"/>
              <a:t>Dilution</a:t>
            </a:r>
            <a:r>
              <a:rPr lang="tr-TR" sz="3000" dirty="0"/>
              <a:t> </a:t>
            </a:r>
            <a:r>
              <a:rPr lang="tr-TR" sz="3000" dirty="0" err="1"/>
              <a:t>Factor</a:t>
            </a:r>
            <a:endParaRPr lang="en-US" sz="3000" dirty="0"/>
          </a:p>
        </p:txBody>
      </p:sp>
      <p:sp>
        <p:nvSpPr>
          <p:cNvPr id="3" name="İçerik Yer Tutucusu 2">
            <a:extLst>
              <a:ext uri="{FF2B5EF4-FFF2-40B4-BE49-F238E27FC236}">
                <a16:creationId xmlns:a16="http://schemas.microsoft.com/office/drawing/2014/main" id="{517F5053-AEF6-4AA3-BEE0-17FBA26DDDFE}"/>
              </a:ext>
            </a:extLst>
          </p:cNvPr>
          <p:cNvSpPr>
            <a:spLocks noGrp="1"/>
          </p:cNvSpPr>
          <p:nvPr>
            <p:ph idx="1"/>
          </p:nvPr>
        </p:nvSpPr>
        <p:spPr>
          <a:xfrm>
            <a:off x="0" y="1972073"/>
            <a:ext cx="10977165" cy="4808631"/>
          </a:xfrm>
        </p:spPr>
        <p:txBody>
          <a:bodyPr>
            <a:noAutofit/>
          </a:bodyPr>
          <a:lstStyle/>
          <a:p>
            <a:pPr marL="0" indent="0">
              <a:lnSpc>
                <a:spcPct val="150000"/>
              </a:lnSpc>
              <a:buNone/>
            </a:pPr>
            <a:r>
              <a:rPr lang="en-US" sz="1800" dirty="0"/>
              <a:t>Samples are</a:t>
            </a:r>
            <a:r>
              <a:rPr lang="tr-TR" sz="1800" dirty="0"/>
              <a:t> </a:t>
            </a:r>
            <a:r>
              <a:rPr lang="en-US" sz="1800" dirty="0"/>
              <a:t>(not </a:t>
            </a:r>
            <a:r>
              <a:rPr lang="en-US" sz="1800" dirty="0" err="1"/>
              <a:t>neccesarily</a:t>
            </a:r>
            <a:r>
              <a:rPr lang="en-US" sz="1800" dirty="0"/>
              <a:t> but generally) diluted before analysis. The reason for dilution might be the reduction of reagent use in the analysis or increase of the volume of the sample so that analysis can be repeated when needed. Dilution must be accounted in calculations:</a:t>
            </a:r>
          </a:p>
          <a:p>
            <a:pPr marL="0" indent="0">
              <a:lnSpc>
                <a:spcPct val="150000"/>
              </a:lnSpc>
              <a:buNone/>
            </a:pPr>
            <a:r>
              <a:rPr lang="en-US" sz="1800" dirty="0"/>
              <a:t>Dilution ratio = amount before dilution / amount after dilution</a:t>
            </a:r>
          </a:p>
          <a:p>
            <a:pPr marL="0" indent="0">
              <a:lnSpc>
                <a:spcPct val="150000"/>
              </a:lnSpc>
              <a:buNone/>
            </a:pPr>
            <a:r>
              <a:rPr lang="en-US" sz="1800" dirty="0"/>
              <a:t>Dilution factor (DF) = amount after dilution / amount before dilution</a:t>
            </a:r>
          </a:p>
          <a:p>
            <a:pPr marL="0" indent="0">
              <a:lnSpc>
                <a:spcPct val="150000"/>
              </a:lnSpc>
              <a:buNone/>
            </a:pPr>
            <a:r>
              <a:rPr lang="en-US" sz="1800" dirty="0"/>
              <a:t>For example, if 90 mL of distilled water is added onto 10 mL sample, the total volume after dilution will be 100 </a:t>
            </a:r>
            <a:r>
              <a:rPr lang="en-US" sz="1800" dirty="0" err="1"/>
              <a:t>mL.</a:t>
            </a:r>
            <a:r>
              <a:rPr lang="en-US" sz="1800" dirty="0"/>
              <a:t> </a:t>
            </a:r>
            <a:r>
              <a:rPr lang="tr-TR" sz="1800" dirty="0" err="1"/>
              <a:t>It</a:t>
            </a:r>
            <a:r>
              <a:rPr lang="tr-TR" sz="1800" dirty="0"/>
              <a:t> </a:t>
            </a:r>
            <a:r>
              <a:rPr lang="tr-TR" sz="1800" dirty="0" err="1"/>
              <a:t>means</a:t>
            </a:r>
            <a:r>
              <a:rPr lang="tr-TR" sz="1800" dirty="0"/>
              <a:t> </a:t>
            </a:r>
            <a:r>
              <a:rPr lang="tr-TR" sz="1800" dirty="0" err="1"/>
              <a:t>that</a:t>
            </a:r>
            <a:r>
              <a:rPr lang="tr-TR" sz="1800" dirty="0"/>
              <a:t> </a:t>
            </a:r>
            <a:r>
              <a:rPr lang="tr-TR" sz="1800" dirty="0" err="1"/>
              <a:t>the</a:t>
            </a:r>
            <a:r>
              <a:rPr lang="tr-TR" sz="1800" dirty="0"/>
              <a:t> </a:t>
            </a:r>
            <a:r>
              <a:rPr lang="tr-TR" sz="1800" dirty="0" err="1"/>
              <a:t>sample</a:t>
            </a:r>
            <a:r>
              <a:rPr lang="tr-TR" sz="1800" dirty="0"/>
              <a:t> is </a:t>
            </a:r>
            <a:r>
              <a:rPr lang="tr-TR" sz="1800" dirty="0" err="1"/>
              <a:t>diluted</a:t>
            </a:r>
            <a:r>
              <a:rPr lang="tr-TR" sz="1800" dirty="0"/>
              <a:t> 10/100 </a:t>
            </a:r>
            <a:r>
              <a:rPr lang="tr-TR" sz="1800" dirty="0" err="1"/>
              <a:t>ratio</a:t>
            </a:r>
            <a:r>
              <a:rPr lang="tr-TR" sz="1800" dirty="0"/>
              <a:t> (</a:t>
            </a:r>
            <a:r>
              <a:rPr lang="tr-TR" sz="1800" dirty="0" err="1"/>
              <a:t>or</a:t>
            </a:r>
            <a:r>
              <a:rPr lang="en-US" sz="1800" dirty="0"/>
              <a:t> 1/10 </a:t>
            </a:r>
            <a:r>
              <a:rPr lang="tr-TR" sz="1800" dirty="0" err="1"/>
              <a:t>ratio</a:t>
            </a:r>
            <a:r>
              <a:rPr lang="tr-TR" sz="1800" dirty="0"/>
              <a:t>). </a:t>
            </a:r>
            <a:r>
              <a:rPr lang="tr-TR" sz="1800" dirty="0" err="1"/>
              <a:t>The</a:t>
            </a:r>
            <a:r>
              <a:rPr lang="tr-TR" sz="1800" dirty="0"/>
              <a:t> </a:t>
            </a:r>
            <a:r>
              <a:rPr lang="tr-TR" sz="1800" dirty="0" err="1"/>
              <a:t>dilution</a:t>
            </a:r>
            <a:r>
              <a:rPr lang="tr-TR" sz="1800" dirty="0"/>
              <a:t> </a:t>
            </a:r>
            <a:r>
              <a:rPr lang="tr-TR" sz="1800" dirty="0" err="1"/>
              <a:t>factor</a:t>
            </a:r>
            <a:r>
              <a:rPr lang="tr-TR" sz="1800" dirty="0"/>
              <a:t> in </a:t>
            </a:r>
            <a:r>
              <a:rPr lang="tr-TR" sz="1800" dirty="0" err="1"/>
              <a:t>this</a:t>
            </a:r>
            <a:r>
              <a:rPr lang="tr-TR" sz="1800" dirty="0"/>
              <a:t> </a:t>
            </a:r>
            <a:r>
              <a:rPr lang="tr-TR" sz="1800" dirty="0" err="1"/>
              <a:t>case</a:t>
            </a:r>
            <a:r>
              <a:rPr lang="tr-TR" sz="1800" dirty="0"/>
              <a:t>:</a:t>
            </a:r>
          </a:p>
          <a:p>
            <a:pPr marL="0" indent="0" algn="ctr">
              <a:lnSpc>
                <a:spcPct val="150000"/>
              </a:lnSpc>
              <a:buNone/>
            </a:pPr>
            <a:r>
              <a:rPr lang="tr-TR" sz="1800" dirty="0"/>
              <a:t>DF = </a:t>
            </a:r>
            <a:r>
              <a:rPr lang="en-US" sz="1800" dirty="0"/>
              <a:t>100/10 = 10</a:t>
            </a:r>
          </a:p>
          <a:p>
            <a:pPr marL="0" indent="0">
              <a:lnSpc>
                <a:spcPct val="150000"/>
              </a:lnSpc>
              <a:buNone/>
            </a:pPr>
            <a:r>
              <a:rPr lang="tr-TR" sz="1800" dirty="0" err="1"/>
              <a:t>After</a:t>
            </a:r>
            <a:r>
              <a:rPr lang="tr-TR" sz="1800" dirty="0"/>
              <a:t> </a:t>
            </a:r>
            <a:r>
              <a:rPr lang="tr-TR" sz="1800" dirty="0" err="1"/>
              <a:t>the</a:t>
            </a:r>
            <a:r>
              <a:rPr lang="tr-TR" sz="1800" dirty="0"/>
              <a:t> </a:t>
            </a:r>
            <a:r>
              <a:rPr lang="tr-TR" sz="1800" dirty="0" err="1"/>
              <a:t>titration</a:t>
            </a:r>
            <a:r>
              <a:rPr lang="tr-TR" sz="1800" dirty="0"/>
              <a:t>, </a:t>
            </a:r>
            <a:r>
              <a:rPr lang="tr-TR" sz="1800" dirty="0" err="1"/>
              <a:t>the</a:t>
            </a:r>
            <a:r>
              <a:rPr lang="tr-TR" sz="1800" dirty="0"/>
              <a:t> </a:t>
            </a:r>
            <a:r>
              <a:rPr lang="tr-TR" sz="1800" dirty="0" err="1"/>
              <a:t>concentration</a:t>
            </a:r>
            <a:r>
              <a:rPr lang="tr-TR" sz="1800" dirty="0"/>
              <a:t> of </a:t>
            </a:r>
            <a:r>
              <a:rPr lang="tr-TR" sz="1800" dirty="0" err="1"/>
              <a:t>the</a:t>
            </a:r>
            <a:r>
              <a:rPr lang="tr-TR" sz="1800" dirty="0"/>
              <a:t> </a:t>
            </a:r>
            <a:r>
              <a:rPr lang="tr-TR" sz="1800" dirty="0" err="1"/>
              <a:t>diluted</a:t>
            </a:r>
            <a:r>
              <a:rPr lang="tr-TR" sz="1800" dirty="0"/>
              <a:t> </a:t>
            </a:r>
            <a:r>
              <a:rPr lang="tr-TR" sz="1800" dirty="0" err="1"/>
              <a:t>sample</a:t>
            </a:r>
            <a:r>
              <a:rPr lang="tr-TR" sz="1800" dirty="0"/>
              <a:t> can be </a:t>
            </a:r>
            <a:r>
              <a:rPr lang="tr-TR" sz="1800" dirty="0" err="1"/>
              <a:t>calculated</a:t>
            </a:r>
            <a:r>
              <a:rPr lang="tr-TR" sz="1800" dirty="0"/>
              <a:t> </a:t>
            </a:r>
            <a:r>
              <a:rPr lang="tr-TR" sz="1800" dirty="0" err="1"/>
              <a:t>using</a:t>
            </a:r>
            <a:r>
              <a:rPr lang="tr-TR" sz="1800" dirty="0"/>
              <a:t> </a:t>
            </a:r>
            <a:r>
              <a:rPr lang="tr-TR" sz="1800" dirty="0" err="1"/>
              <a:t>titration</a:t>
            </a:r>
            <a:r>
              <a:rPr lang="tr-TR" sz="1800" dirty="0"/>
              <a:t> </a:t>
            </a:r>
            <a:r>
              <a:rPr lang="tr-TR" sz="1800" dirty="0" err="1"/>
              <a:t>results</a:t>
            </a:r>
            <a:r>
              <a:rPr lang="tr-TR" sz="1800" dirty="0"/>
              <a:t>. </a:t>
            </a:r>
            <a:r>
              <a:rPr lang="tr-TR" sz="1800" dirty="0" err="1"/>
              <a:t>Then</a:t>
            </a:r>
            <a:r>
              <a:rPr lang="tr-TR" sz="1800" dirty="0"/>
              <a:t> </a:t>
            </a:r>
            <a:r>
              <a:rPr lang="tr-TR" sz="1800" dirty="0" err="1"/>
              <a:t>the</a:t>
            </a:r>
            <a:r>
              <a:rPr lang="tr-TR" sz="1800" dirty="0"/>
              <a:t> </a:t>
            </a:r>
            <a:r>
              <a:rPr lang="tr-TR" sz="1800" dirty="0" err="1"/>
              <a:t>concentration</a:t>
            </a:r>
            <a:r>
              <a:rPr lang="tr-TR" sz="1800" dirty="0"/>
              <a:t> of </a:t>
            </a:r>
            <a:r>
              <a:rPr lang="tr-TR" sz="1800" dirty="0" err="1"/>
              <a:t>the</a:t>
            </a:r>
            <a:r>
              <a:rPr lang="tr-TR" sz="1800" dirty="0"/>
              <a:t> </a:t>
            </a:r>
            <a:r>
              <a:rPr lang="tr-TR" sz="1800" dirty="0" err="1"/>
              <a:t>real</a:t>
            </a:r>
            <a:r>
              <a:rPr lang="tr-TR" sz="1800" dirty="0"/>
              <a:t> </a:t>
            </a:r>
            <a:r>
              <a:rPr lang="tr-TR" sz="1800" dirty="0" err="1"/>
              <a:t>sample</a:t>
            </a:r>
            <a:r>
              <a:rPr lang="tr-TR" sz="1800" dirty="0"/>
              <a:t> can be </a:t>
            </a:r>
            <a:r>
              <a:rPr lang="tr-TR" sz="1800" dirty="0" err="1"/>
              <a:t>calculated</a:t>
            </a:r>
            <a:r>
              <a:rPr lang="tr-TR" sz="1800" dirty="0"/>
              <a:t> </a:t>
            </a:r>
            <a:r>
              <a:rPr lang="tr-TR" sz="1800" dirty="0" err="1"/>
              <a:t>by</a:t>
            </a:r>
            <a:r>
              <a:rPr lang="tr-TR" sz="1800" dirty="0"/>
              <a:t> </a:t>
            </a:r>
            <a:r>
              <a:rPr lang="tr-TR" sz="1800" dirty="0" err="1"/>
              <a:t>multiplying</a:t>
            </a:r>
            <a:r>
              <a:rPr lang="tr-TR" sz="1800" dirty="0"/>
              <a:t> </a:t>
            </a:r>
            <a:r>
              <a:rPr lang="tr-TR" sz="1800" dirty="0" err="1"/>
              <a:t>the</a:t>
            </a:r>
            <a:r>
              <a:rPr lang="tr-TR" sz="1800" dirty="0"/>
              <a:t> </a:t>
            </a:r>
            <a:r>
              <a:rPr lang="tr-TR" sz="1800" dirty="0" err="1"/>
              <a:t>concentration</a:t>
            </a:r>
            <a:r>
              <a:rPr lang="tr-TR" sz="1800" dirty="0"/>
              <a:t> of </a:t>
            </a:r>
            <a:r>
              <a:rPr lang="tr-TR" sz="1800" dirty="0" err="1"/>
              <a:t>diluted</a:t>
            </a:r>
            <a:r>
              <a:rPr lang="tr-TR" sz="1800" dirty="0"/>
              <a:t> </a:t>
            </a:r>
            <a:r>
              <a:rPr lang="tr-TR" sz="1800" dirty="0" err="1"/>
              <a:t>sample</a:t>
            </a:r>
            <a:r>
              <a:rPr lang="tr-TR" sz="1800" dirty="0"/>
              <a:t> </a:t>
            </a:r>
            <a:r>
              <a:rPr lang="tr-TR" sz="1800" dirty="0" err="1"/>
              <a:t>with</a:t>
            </a:r>
            <a:r>
              <a:rPr lang="tr-TR" sz="1800" dirty="0"/>
              <a:t> DF. </a:t>
            </a:r>
            <a:endParaRPr lang="en-US" sz="1800" dirty="0"/>
          </a:p>
        </p:txBody>
      </p:sp>
    </p:spTree>
    <p:extLst>
      <p:ext uri="{BB962C8B-B14F-4D97-AF65-F5344CB8AC3E}">
        <p14:creationId xmlns:p14="http://schemas.microsoft.com/office/powerpoint/2010/main" val="117702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Dikdörtgen 1">
                <a:extLst>
                  <a:ext uri="{FF2B5EF4-FFF2-40B4-BE49-F238E27FC236}">
                    <a16:creationId xmlns:a16="http://schemas.microsoft.com/office/drawing/2014/main" id="{57E150C0-24F6-4502-9824-20BC67D8CA9C}"/>
                  </a:ext>
                </a:extLst>
              </p:cNvPr>
              <p:cNvSpPr/>
              <p:nvPr/>
            </p:nvSpPr>
            <p:spPr>
              <a:xfrm>
                <a:off x="538696" y="1348618"/>
                <a:ext cx="10376933" cy="5880969"/>
              </a:xfrm>
              <a:prstGeom prst="rect">
                <a:avLst/>
              </a:prstGeom>
            </p:spPr>
            <p:txBody>
              <a:bodyPr wrap="square">
                <a:spAutoFit/>
              </a:bodyPr>
              <a:lstStyle/>
              <a:p>
                <a:r>
                  <a:rPr lang="tr-TR" sz="1805" dirty="0"/>
                  <a:t>EXAMPLE</a:t>
                </a:r>
              </a:p>
              <a:p>
                <a:r>
                  <a:rPr lang="tr-TR" sz="1805" dirty="0"/>
                  <a:t>A </a:t>
                </a:r>
                <a:r>
                  <a:rPr lang="tr-TR" sz="1805" dirty="0" err="1"/>
                  <a:t>concentrated</a:t>
                </a:r>
                <a:r>
                  <a:rPr lang="tr-TR" sz="1805" dirty="0"/>
                  <a:t> </a:t>
                </a:r>
                <a:r>
                  <a:rPr lang="tr-TR" sz="1805" dirty="0" err="1"/>
                  <a:t>sample</a:t>
                </a:r>
                <a:r>
                  <a:rPr lang="tr-TR" sz="1805" dirty="0"/>
                  <a:t> of 20 </a:t>
                </a:r>
                <a:r>
                  <a:rPr lang="tr-TR" sz="1805" dirty="0" err="1"/>
                  <a:t>mL</a:t>
                </a:r>
                <a:r>
                  <a:rPr lang="tr-TR" sz="1805" dirty="0"/>
                  <a:t> </a:t>
                </a:r>
                <a:r>
                  <a:rPr lang="tr-TR" sz="1805" dirty="0" err="1"/>
                  <a:t>HCl</a:t>
                </a:r>
                <a:r>
                  <a:rPr lang="tr-TR" sz="1805" dirty="0"/>
                  <a:t> is </a:t>
                </a:r>
                <a:r>
                  <a:rPr lang="tr-TR" sz="1805" dirty="0" err="1"/>
                  <a:t>diluted</a:t>
                </a:r>
                <a:r>
                  <a:rPr lang="tr-TR" sz="1805" dirty="0"/>
                  <a:t> </a:t>
                </a:r>
                <a:r>
                  <a:rPr lang="tr-TR" sz="1805" dirty="0" err="1"/>
                  <a:t>to</a:t>
                </a:r>
                <a:r>
                  <a:rPr lang="tr-TR" sz="1805" dirty="0"/>
                  <a:t> 100 </a:t>
                </a:r>
                <a:r>
                  <a:rPr lang="tr-TR" sz="1805" dirty="0" err="1"/>
                  <a:t>mL</a:t>
                </a:r>
                <a:r>
                  <a:rPr lang="tr-TR" sz="1805" dirty="0"/>
                  <a:t>  </a:t>
                </a:r>
                <a:r>
                  <a:rPr lang="tr-TR" sz="1805" dirty="0" err="1"/>
                  <a:t>with</a:t>
                </a:r>
                <a:r>
                  <a:rPr lang="tr-TR" sz="1805" dirty="0"/>
                  <a:t> </a:t>
                </a:r>
                <a:r>
                  <a:rPr lang="tr-TR" sz="1805" dirty="0" err="1"/>
                  <a:t>distilled</a:t>
                </a:r>
                <a:r>
                  <a:rPr lang="tr-TR" sz="1805" dirty="0"/>
                  <a:t> </a:t>
                </a:r>
                <a:r>
                  <a:rPr lang="tr-TR" sz="1805" dirty="0" err="1"/>
                  <a:t>water</a:t>
                </a:r>
                <a:r>
                  <a:rPr lang="tr-TR" sz="1805" dirty="0"/>
                  <a:t>. </a:t>
                </a:r>
                <a:r>
                  <a:rPr lang="tr-TR" sz="1805" dirty="0" err="1"/>
                  <a:t>Then</a:t>
                </a:r>
                <a:r>
                  <a:rPr lang="tr-TR" sz="1805" dirty="0"/>
                  <a:t> 25 </a:t>
                </a:r>
                <a:r>
                  <a:rPr lang="tr-TR" sz="1805" dirty="0" err="1"/>
                  <a:t>mL</a:t>
                </a:r>
                <a:r>
                  <a:rPr lang="tr-TR" sz="1805" dirty="0"/>
                  <a:t> of </a:t>
                </a:r>
                <a:r>
                  <a:rPr lang="tr-TR" sz="1805" dirty="0" err="1"/>
                  <a:t>the</a:t>
                </a:r>
                <a:r>
                  <a:rPr lang="tr-TR" sz="1805" dirty="0"/>
                  <a:t> </a:t>
                </a:r>
                <a:r>
                  <a:rPr lang="tr-TR" sz="1805" dirty="0" err="1"/>
                  <a:t>diluted</a:t>
                </a:r>
                <a:r>
                  <a:rPr lang="tr-TR" sz="1805" dirty="0"/>
                  <a:t> </a:t>
                </a:r>
                <a:r>
                  <a:rPr lang="tr-TR" sz="1805" dirty="0" err="1"/>
                  <a:t>sample</a:t>
                </a:r>
                <a:r>
                  <a:rPr lang="tr-TR" sz="1805" dirty="0"/>
                  <a:t> is </a:t>
                </a:r>
                <a:r>
                  <a:rPr lang="tr-TR" sz="1805" dirty="0" err="1"/>
                  <a:t>titrated</a:t>
                </a:r>
                <a:r>
                  <a:rPr lang="tr-TR" sz="1805" dirty="0"/>
                  <a:t> </a:t>
                </a:r>
                <a:r>
                  <a:rPr lang="tr-TR" sz="1805" dirty="0" err="1"/>
                  <a:t>with</a:t>
                </a:r>
                <a:r>
                  <a:rPr lang="tr-TR" sz="1805" dirty="0"/>
                  <a:t> 0.1 M 12.5 </a:t>
                </a:r>
                <a:r>
                  <a:rPr lang="tr-TR" sz="1805" dirty="0" err="1"/>
                  <a:t>mL</a:t>
                </a:r>
                <a:r>
                  <a:rPr lang="tr-TR" sz="1805" dirty="0"/>
                  <a:t>  </a:t>
                </a:r>
                <a:r>
                  <a:rPr lang="tr-TR" sz="1805" dirty="0" err="1"/>
                  <a:t>NaOH</a:t>
                </a:r>
                <a:r>
                  <a:rPr lang="tr-TR" sz="1805" dirty="0"/>
                  <a:t>. </a:t>
                </a:r>
                <a:r>
                  <a:rPr lang="tr-TR" sz="1805" dirty="0" err="1"/>
                  <a:t>Calculate</a:t>
                </a:r>
                <a:r>
                  <a:rPr lang="tr-TR" sz="1805" dirty="0"/>
                  <a:t> </a:t>
                </a:r>
                <a:r>
                  <a:rPr lang="tr-TR" sz="1805" dirty="0" err="1"/>
                  <a:t>the</a:t>
                </a:r>
                <a:r>
                  <a:rPr lang="tr-TR" sz="1805" dirty="0"/>
                  <a:t> </a:t>
                </a:r>
                <a:r>
                  <a:rPr lang="tr-TR" sz="1805" dirty="0" err="1"/>
                  <a:t>molarity</a:t>
                </a:r>
                <a:r>
                  <a:rPr lang="tr-TR" sz="1805" dirty="0"/>
                  <a:t> of </a:t>
                </a:r>
                <a:r>
                  <a:rPr lang="tr-TR" sz="1805" dirty="0" err="1"/>
                  <a:t>the</a:t>
                </a:r>
                <a:r>
                  <a:rPr lang="tr-TR" sz="1805" dirty="0"/>
                  <a:t> </a:t>
                </a:r>
                <a:r>
                  <a:rPr lang="tr-TR" sz="1805" dirty="0" err="1"/>
                  <a:t>sample</a:t>
                </a:r>
                <a:r>
                  <a:rPr lang="tr-TR" sz="1805" dirty="0"/>
                  <a:t>? </a:t>
                </a:r>
              </a:p>
              <a:p>
                <a:endParaRPr lang="tr-TR" sz="1805" dirty="0"/>
              </a:p>
              <a:p>
                <a:pPr algn="ctr"/>
                <a:r>
                  <a:rPr lang="tr-TR" sz="1805" dirty="0" err="1"/>
                  <a:t>HCl</a:t>
                </a:r>
                <a:r>
                  <a:rPr lang="tr-TR" sz="1805" dirty="0"/>
                  <a:t> + </a:t>
                </a:r>
                <a:r>
                  <a:rPr lang="tr-TR" sz="1805" dirty="0" err="1"/>
                  <a:t>NaOH</a:t>
                </a:r>
                <a:r>
                  <a:rPr lang="tr-TR" sz="1805" dirty="0"/>
                  <a:t> → </a:t>
                </a:r>
                <a:r>
                  <a:rPr lang="tr-TR" sz="1805" dirty="0" err="1"/>
                  <a:t>NaCl</a:t>
                </a:r>
                <a:r>
                  <a:rPr lang="tr-TR" sz="1805" dirty="0"/>
                  <a:t> + H</a:t>
                </a:r>
                <a:r>
                  <a:rPr lang="tr-TR" sz="1805" baseline="-25000" dirty="0"/>
                  <a:t>2</a:t>
                </a:r>
                <a:r>
                  <a:rPr lang="tr-TR" sz="1805" dirty="0"/>
                  <a:t>O </a:t>
                </a:r>
              </a:p>
              <a:p>
                <a:pPr algn="ctr"/>
                <a:r>
                  <a:rPr lang="tr-TR" sz="1805" dirty="0"/>
                  <a:t>(</a:t>
                </a:r>
                <a:r>
                  <a:rPr lang="tr-TR" sz="1805" dirty="0" err="1"/>
                  <a:t>mole</a:t>
                </a:r>
                <a:r>
                  <a:rPr lang="tr-TR" sz="1805" dirty="0"/>
                  <a:t> </a:t>
                </a:r>
                <a:r>
                  <a:rPr lang="tr-TR" sz="1805" dirty="0" err="1"/>
                  <a:t>ratio</a:t>
                </a:r>
                <a:r>
                  <a:rPr lang="tr-TR" sz="1805" dirty="0"/>
                  <a:t> 1:1)</a:t>
                </a:r>
              </a:p>
              <a:p>
                <a:pPr algn="ct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𝑛</m:t>
                        </m:r>
                      </m:e>
                      <m:sub>
                        <m:r>
                          <a:rPr lang="tr-TR" sz="1805" i="1">
                            <a:latin typeface="Cambria Math" panose="02040503050406030204" pitchFamily="18" charset="0"/>
                          </a:rPr>
                          <m:t>𝐻𝐶𝑙</m:t>
                        </m:r>
                      </m:sub>
                    </m:sSub>
                  </m:oMath>
                </a14:m>
                <a:r>
                  <a:rPr lang="tr-TR" sz="1805" dirty="0"/>
                  <a:t> 	=</a:t>
                </a: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         </m:t>
                        </m:r>
                        <m:r>
                          <a:rPr lang="tr-TR" sz="1805" i="1">
                            <a:latin typeface="Cambria Math" panose="02040503050406030204" pitchFamily="18" charset="0"/>
                          </a:rPr>
                          <m:t>𝑛</m:t>
                        </m:r>
                      </m:e>
                      <m:sub>
                        <m:r>
                          <a:rPr lang="tr-TR" sz="1805" i="1">
                            <a:latin typeface="Cambria Math" panose="02040503050406030204" pitchFamily="18" charset="0"/>
                          </a:rPr>
                          <m:t>𝑁𝑎𝑂𝐻</m:t>
                        </m:r>
                      </m:sub>
                    </m:sSub>
                  </m:oMath>
                </a14:m>
                <a:endParaRPr lang="tr-TR" sz="1805" dirty="0"/>
              </a:p>
              <a:p>
                <a:pPr algn="ctr">
                  <a:spcBef>
                    <a:spcPct val="50000"/>
                  </a:spcBef>
                  <a:defRPr/>
                </a:pP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𝑀</m:t>
                        </m:r>
                      </m:e>
                      <m:sub>
                        <m:r>
                          <a:rPr lang="tr-TR" sz="1805" i="1">
                            <a:latin typeface="Cambria Math" panose="02040503050406030204" pitchFamily="18" charset="0"/>
                          </a:rPr>
                          <m:t>𝐻𝐶𝑙</m:t>
                        </m:r>
                      </m:sub>
                    </m:sSub>
                  </m:oMath>
                </a14:m>
                <a:r>
                  <a:rPr lang="tr-TR" sz="1805" dirty="0"/>
                  <a:t> x</a:t>
                </a: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 </m:t>
                        </m:r>
                        <m:r>
                          <a:rPr lang="tr-TR" sz="1805" i="1">
                            <a:latin typeface="Cambria Math" panose="02040503050406030204" pitchFamily="18" charset="0"/>
                          </a:rPr>
                          <m:t>𝑉</m:t>
                        </m:r>
                      </m:e>
                      <m:sub>
                        <m:r>
                          <a:rPr lang="tr-TR" sz="1805" i="1">
                            <a:latin typeface="Cambria Math" panose="02040503050406030204" pitchFamily="18" charset="0"/>
                          </a:rPr>
                          <m:t>𝐻𝐶𝑙</m:t>
                        </m:r>
                      </m:sub>
                    </m:sSub>
                  </m:oMath>
                </a14:m>
                <a:r>
                  <a:rPr lang="tr-TR" sz="1805" dirty="0"/>
                  <a:t> =    </a:t>
                </a: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𝑀</m:t>
                        </m:r>
                      </m:e>
                      <m:sub>
                        <m:r>
                          <a:rPr lang="tr-TR" sz="1805" i="1">
                            <a:latin typeface="Cambria Math" panose="02040503050406030204" pitchFamily="18" charset="0"/>
                          </a:rPr>
                          <m:t>𝑁𝑎𝑂𝐻</m:t>
                        </m:r>
                      </m:sub>
                    </m:sSub>
                  </m:oMath>
                </a14:m>
                <a:r>
                  <a:rPr lang="tr-TR" sz="1805" dirty="0"/>
                  <a:t> x</a:t>
                </a: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 </m:t>
                        </m:r>
                        <m:r>
                          <a:rPr lang="tr-TR" sz="1805" i="1">
                            <a:latin typeface="Cambria Math" panose="02040503050406030204" pitchFamily="18" charset="0"/>
                          </a:rPr>
                          <m:t>𝑉</m:t>
                        </m:r>
                      </m:e>
                      <m:sub>
                        <m:r>
                          <a:rPr lang="tr-TR" sz="1805" i="1">
                            <a:latin typeface="Cambria Math" panose="02040503050406030204" pitchFamily="18" charset="0"/>
                          </a:rPr>
                          <m:t>𝑁𝑎𝑂𝐻</m:t>
                        </m:r>
                      </m:sub>
                    </m:sSub>
                  </m:oMath>
                </a14:m>
                <a:endParaRPr lang="tr-TR" sz="1805" dirty="0"/>
              </a:p>
              <a:p>
                <a:pPr algn="ctr">
                  <a:spcBef>
                    <a:spcPct val="50000"/>
                  </a:spcBef>
                  <a:defRPr/>
                </a:pPr>
                <a:endParaRPr lang="tr-TR" sz="602" dirty="0"/>
              </a:p>
              <a:p>
                <a:pPr algn="ctr">
                  <a:lnSpc>
                    <a:spcPct val="114000"/>
                  </a:lnSpc>
                </a:pP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𝑀</m:t>
                        </m:r>
                      </m:e>
                      <m:sub>
                        <m:r>
                          <a:rPr lang="tr-TR" sz="1805" i="1">
                            <a:latin typeface="Cambria Math" panose="02040503050406030204" pitchFamily="18" charset="0"/>
                          </a:rPr>
                          <m:t>𝐻𝐶𝑙</m:t>
                        </m:r>
                      </m:sub>
                    </m:sSub>
                  </m:oMath>
                </a14:m>
                <a:r>
                  <a:rPr lang="tr-TR" sz="1805" dirty="0"/>
                  <a:t> x 25 = 0.1 x 12.5</a:t>
                </a:r>
              </a:p>
              <a:p>
                <a:pPr algn="ctr">
                  <a:lnSpc>
                    <a:spcPct val="114000"/>
                  </a:lnSpc>
                </a:pPr>
                <a:r>
                  <a:rPr lang="tr-TR" sz="1805" dirty="0"/>
                  <a:t> </a:t>
                </a: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𝑀</m:t>
                        </m:r>
                      </m:e>
                      <m:sub>
                        <m:r>
                          <a:rPr lang="tr-TR" sz="1805" i="1">
                            <a:latin typeface="Cambria Math" panose="02040503050406030204" pitchFamily="18" charset="0"/>
                          </a:rPr>
                          <m:t>𝐻𝐶𝑙</m:t>
                        </m:r>
                      </m:sub>
                    </m:sSub>
                  </m:oMath>
                </a14:m>
                <a:r>
                  <a:rPr lang="tr-TR" sz="1805" dirty="0"/>
                  <a:t> = 0.05 M (</a:t>
                </a:r>
                <a:r>
                  <a:rPr lang="tr-TR" sz="1805" dirty="0" err="1"/>
                  <a:t>concentration</a:t>
                </a:r>
                <a:r>
                  <a:rPr lang="tr-TR" sz="1805" dirty="0"/>
                  <a:t> of </a:t>
                </a:r>
                <a:r>
                  <a:rPr lang="tr-TR" sz="1805" dirty="0" err="1"/>
                  <a:t>diluted</a:t>
                </a:r>
                <a:r>
                  <a:rPr lang="tr-TR" sz="1805" dirty="0"/>
                  <a:t> </a:t>
                </a:r>
                <a:r>
                  <a:rPr lang="tr-TR" sz="1805" dirty="0" err="1"/>
                  <a:t>sample</a:t>
                </a:r>
                <a:r>
                  <a:rPr lang="tr-TR" sz="1805" dirty="0"/>
                  <a:t>)</a:t>
                </a:r>
              </a:p>
              <a:p>
                <a:pPr algn="ctr">
                  <a:lnSpc>
                    <a:spcPct val="114000"/>
                  </a:lnSpc>
                </a:pPr>
                <a:r>
                  <a:rPr lang="tr-TR" sz="1805" dirty="0" err="1"/>
                  <a:t>Dilution</a:t>
                </a:r>
                <a:r>
                  <a:rPr lang="tr-TR" sz="1805" dirty="0"/>
                  <a:t> </a:t>
                </a:r>
                <a:r>
                  <a:rPr lang="tr-TR" sz="1805" dirty="0" err="1"/>
                  <a:t>factor</a:t>
                </a:r>
                <a:r>
                  <a:rPr lang="tr-TR" sz="1805" dirty="0"/>
                  <a:t>= 100 / 20 = 5</a:t>
                </a:r>
              </a:p>
              <a:p>
                <a:pPr algn="ctr">
                  <a:lnSpc>
                    <a:spcPct val="114000"/>
                  </a:lnSpc>
                </a:pPr>
                <a:r>
                  <a:rPr lang="tr-TR" sz="1805" dirty="0" err="1"/>
                  <a:t>M</a:t>
                </a:r>
                <a:r>
                  <a:rPr lang="tr-TR" sz="1805" baseline="-25000" dirty="0" err="1"/>
                  <a:t>sample</a:t>
                </a:r>
                <a:r>
                  <a:rPr lang="tr-TR" sz="1805" dirty="0"/>
                  <a:t> = </a:t>
                </a:r>
                <a14:m>
                  <m:oMath xmlns:m="http://schemas.openxmlformats.org/officeDocument/2006/math">
                    <m:sSub>
                      <m:sSubPr>
                        <m:ctrlPr>
                          <a:rPr lang="tr-TR" sz="1805" i="1">
                            <a:latin typeface="Cambria Math" panose="02040503050406030204" pitchFamily="18" charset="0"/>
                          </a:rPr>
                        </m:ctrlPr>
                      </m:sSubPr>
                      <m:e>
                        <m:r>
                          <a:rPr lang="tr-TR" sz="1805" i="1">
                            <a:latin typeface="Cambria Math" panose="02040503050406030204" pitchFamily="18" charset="0"/>
                          </a:rPr>
                          <m:t>𝑀</m:t>
                        </m:r>
                      </m:e>
                      <m:sub>
                        <m:r>
                          <a:rPr lang="tr-TR" sz="1805" i="1">
                            <a:latin typeface="Cambria Math" panose="02040503050406030204" pitchFamily="18" charset="0"/>
                          </a:rPr>
                          <m:t>𝐻𝐶𝑙</m:t>
                        </m:r>
                      </m:sub>
                    </m:sSub>
                  </m:oMath>
                </a14:m>
                <a:r>
                  <a:rPr lang="tr-TR" sz="1805" dirty="0"/>
                  <a:t> x DF</a:t>
                </a:r>
              </a:p>
              <a:p>
                <a:pPr algn="ctr">
                  <a:lnSpc>
                    <a:spcPct val="114000"/>
                  </a:lnSpc>
                </a:pPr>
                <a:r>
                  <a:rPr lang="tr-TR" sz="1805" dirty="0" err="1"/>
                  <a:t>M</a:t>
                </a:r>
                <a:r>
                  <a:rPr lang="tr-TR" sz="1805" baseline="-25000" dirty="0" err="1"/>
                  <a:t>sample</a:t>
                </a:r>
                <a:r>
                  <a:rPr lang="tr-TR" sz="1805" dirty="0"/>
                  <a:t> = </a:t>
                </a:r>
                <a14:m>
                  <m:oMath xmlns:m="http://schemas.openxmlformats.org/officeDocument/2006/math">
                    <m:r>
                      <a:rPr lang="tr-TR" sz="1805" i="1">
                        <a:latin typeface="Cambria Math" panose="02040503050406030204" pitchFamily="18" charset="0"/>
                      </a:rPr>
                      <m:t>0.05</m:t>
                    </m:r>
                  </m:oMath>
                </a14:m>
                <a:r>
                  <a:rPr lang="tr-TR" sz="1805" dirty="0"/>
                  <a:t> x 5</a:t>
                </a:r>
              </a:p>
              <a:p>
                <a:pPr algn="ctr">
                  <a:lnSpc>
                    <a:spcPct val="114000"/>
                  </a:lnSpc>
                </a:pPr>
                <a:r>
                  <a:rPr lang="tr-TR" sz="1805" dirty="0" err="1"/>
                  <a:t>M</a:t>
                </a:r>
                <a:r>
                  <a:rPr lang="tr-TR" sz="1805" baseline="-25000" dirty="0" err="1"/>
                  <a:t>sample</a:t>
                </a:r>
                <a:r>
                  <a:rPr lang="tr-TR" sz="1805" dirty="0"/>
                  <a:t> = </a:t>
                </a:r>
                <a14:m>
                  <m:oMath xmlns:m="http://schemas.openxmlformats.org/officeDocument/2006/math">
                    <m:r>
                      <a:rPr lang="tr-TR" sz="1805" i="1">
                        <a:latin typeface="Cambria Math" panose="02040503050406030204" pitchFamily="18" charset="0"/>
                      </a:rPr>
                      <m:t>0.25 </m:t>
                    </m:r>
                    <m:r>
                      <a:rPr lang="tr-TR" sz="1805" i="1">
                        <a:latin typeface="Cambria Math" panose="02040503050406030204" pitchFamily="18" charset="0"/>
                      </a:rPr>
                      <m:t>𝑀</m:t>
                    </m:r>
                  </m:oMath>
                </a14:m>
                <a:endParaRPr lang="tr-TR" sz="1805" dirty="0"/>
              </a:p>
              <a:p>
                <a:pPr algn="ctr"/>
                <a:endParaRPr lang="tr-TR" sz="1805" dirty="0"/>
              </a:p>
              <a:p>
                <a:pPr algn="ctr"/>
                <a:endParaRPr lang="tr-TR" sz="1805" dirty="0"/>
              </a:p>
              <a:p>
                <a:pPr algn="ctr"/>
                <a:endParaRPr lang="tr-TR" sz="1805" dirty="0"/>
              </a:p>
              <a:p>
                <a:r>
                  <a:rPr lang="tr-TR" sz="1805" dirty="0" err="1"/>
                  <a:t>Question</a:t>
                </a:r>
                <a:r>
                  <a:rPr lang="tr-TR" sz="1805" dirty="0"/>
                  <a:t>: How </a:t>
                </a:r>
                <a:r>
                  <a:rPr lang="tr-TR" sz="1805" dirty="0" err="1"/>
                  <a:t>much</a:t>
                </a:r>
                <a:r>
                  <a:rPr lang="tr-TR" sz="1805" dirty="0"/>
                  <a:t> </a:t>
                </a:r>
                <a:r>
                  <a:rPr lang="tr-TR" sz="1805" dirty="0" err="1"/>
                  <a:t>NaOH</a:t>
                </a:r>
                <a:r>
                  <a:rPr lang="tr-TR" sz="1805" dirty="0"/>
                  <a:t> </a:t>
                </a:r>
                <a:r>
                  <a:rPr lang="tr-TR" sz="1805" dirty="0" err="1"/>
                  <a:t>will</a:t>
                </a:r>
                <a:r>
                  <a:rPr lang="tr-TR" sz="1805" dirty="0"/>
                  <a:t> be </a:t>
                </a:r>
                <a:r>
                  <a:rPr lang="tr-TR" sz="1805" dirty="0" err="1"/>
                  <a:t>used</a:t>
                </a:r>
                <a:r>
                  <a:rPr lang="tr-TR" sz="1805" dirty="0"/>
                  <a:t> in </a:t>
                </a:r>
                <a:r>
                  <a:rPr lang="tr-TR" sz="1805" dirty="0" err="1"/>
                  <a:t>the</a:t>
                </a:r>
                <a:r>
                  <a:rPr lang="tr-TR" sz="1805" dirty="0"/>
                  <a:t> </a:t>
                </a:r>
                <a:r>
                  <a:rPr lang="tr-TR" sz="1805" dirty="0" err="1"/>
                  <a:t>titration</a:t>
                </a:r>
                <a:r>
                  <a:rPr lang="tr-TR" sz="1805" dirty="0"/>
                  <a:t>, </a:t>
                </a:r>
                <a:r>
                  <a:rPr lang="tr-TR" sz="1805" dirty="0" err="1"/>
                  <a:t>if</a:t>
                </a:r>
                <a:r>
                  <a:rPr lang="tr-TR" sz="1805" dirty="0"/>
                  <a:t> </a:t>
                </a:r>
                <a:r>
                  <a:rPr lang="tr-TR" sz="1805" dirty="0" err="1"/>
                  <a:t>the</a:t>
                </a:r>
                <a:r>
                  <a:rPr lang="tr-TR" sz="1805" dirty="0"/>
                  <a:t> </a:t>
                </a:r>
                <a:r>
                  <a:rPr lang="tr-TR" sz="1805" dirty="0" err="1"/>
                  <a:t>sample</a:t>
                </a:r>
                <a:r>
                  <a:rPr lang="tr-TR" sz="1805" dirty="0"/>
                  <a:t> is not </a:t>
                </a:r>
                <a:r>
                  <a:rPr lang="tr-TR" sz="1805" dirty="0" err="1"/>
                  <a:t>diluted</a:t>
                </a:r>
                <a:r>
                  <a:rPr lang="tr-TR" sz="1805" dirty="0"/>
                  <a:t>?</a:t>
                </a:r>
              </a:p>
              <a:p>
                <a:pPr algn="ctr"/>
                <a:endParaRPr lang="tr-TR" sz="1805" dirty="0"/>
              </a:p>
            </p:txBody>
          </p:sp>
        </mc:Choice>
        <mc:Fallback>
          <p:sp>
            <p:nvSpPr>
              <p:cNvPr id="2" name="Dikdörtgen 1">
                <a:extLst>
                  <a:ext uri="{FF2B5EF4-FFF2-40B4-BE49-F238E27FC236}">
                    <a16:creationId xmlns:a16="http://schemas.microsoft.com/office/drawing/2014/main" id="{57E150C0-24F6-4502-9824-20BC67D8CA9C}"/>
                  </a:ext>
                </a:extLst>
              </p:cNvPr>
              <p:cNvSpPr>
                <a:spLocks noRot="1" noChangeAspect="1" noMove="1" noResize="1" noEditPoints="1" noAdjustHandles="1" noChangeArrowheads="1" noChangeShapeType="1" noTextEdit="1"/>
              </p:cNvSpPr>
              <p:nvPr/>
            </p:nvSpPr>
            <p:spPr>
              <a:xfrm>
                <a:off x="538696" y="1348618"/>
                <a:ext cx="10376933" cy="5880969"/>
              </a:xfrm>
              <a:prstGeom prst="rect">
                <a:avLst/>
              </a:prstGeom>
              <a:blipFill>
                <a:blip r:embed="rId2"/>
                <a:stretch>
                  <a:fillRect l="-470" t="-518"/>
                </a:stretch>
              </a:blipFill>
            </p:spPr>
            <p:txBody>
              <a:bodyPr/>
              <a:lstStyle/>
              <a:p>
                <a:r>
                  <a:rPr lang="en-US">
                    <a:noFill/>
                  </a:rPr>
                  <a:t> </a:t>
                </a:r>
              </a:p>
            </p:txBody>
          </p:sp>
        </mc:Fallback>
      </mc:AlternateContent>
      <p:sp>
        <p:nvSpPr>
          <p:cNvPr id="4" name="Sol Ayraç 3">
            <a:extLst>
              <a:ext uri="{FF2B5EF4-FFF2-40B4-BE49-F238E27FC236}">
                <a16:creationId xmlns:a16="http://schemas.microsoft.com/office/drawing/2014/main" id="{37B9215B-34BA-46C8-AF17-1C141FD56879}"/>
              </a:ext>
            </a:extLst>
          </p:cNvPr>
          <p:cNvSpPr/>
          <p:nvPr/>
        </p:nvSpPr>
        <p:spPr>
          <a:xfrm rot="5400000">
            <a:off x="4691127" y="2846616"/>
            <a:ext cx="251999" cy="12019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1805"/>
          </a:p>
        </p:txBody>
      </p:sp>
      <p:sp>
        <p:nvSpPr>
          <p:cNvPr id="5" name="Sol Ayraç 4">
            <a:extLst>
              <a:ext uri="{FF2B5EF4-FFF2-40B4-BE49-F238E27FC236}">
                <a16:creationId xmlns:a16="http://schemas.microsoft.com/office/drawing/2014/main" id="{F16524A2-7A52-460C-B8C1-2AAFBB795D29}"/>
              </a:ext>
            </a:extLst>
          </p:cNvPr>
          <p:cNvSpPr/>
          <p:nvPr/>
        </p:nvSpPr>
        <p:spPr>
          <a:xfrm rot="5400000">
            <a:off x="6308618" y="2740141"/>
            <a:ext cx="251998" cy="14149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1805"/>
          </a:p>
        </p:txBody>
      </p:sp>
    </p:spTree>
    <p:extLst>
      <p:ext uri="{BB962C8B-B14F-4D97-AF65-F5344CB8AC3E}">
        <p14:creationId xmlns:p14="http://schemas.microsoft.com/office/powerpoint/2010/main" val="336251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3984" y="832124"/>
            <a:ext cx="9584531" cy="1464870"/>
          </a:xfrm>
        </p:spPr>
        <p:txBody>
          <a:bodyPr>
            <a:normAutofit/>
          </a:bodyPr>
          <a:lstStyle/>
          <a:p>
            <a:r>
              <a:rPr lang="tr-TR" sz="3000" b="1" cap="none" dirty="0">
                <a:latin typeface="Times New Roman" panose="02020603050405020304" pitchFamily="18" charset="0"/>
                <a:cs typeface="Times New Roman" panose="02020603050405020304" pitchFamily="18" charset="0"/>
              </a:rPr>
              <a:t>P</a:t>
            </a:r>
            <a:r>
              <a:rPr lang="en-US" sz="3000" b="1" cap="none" dirty="0" err="1">
                <a:latin typeface="Times New Roman" panose="02020603050405020304" pitchFamily="18" charset="0"/>
                <a:cs typeface="Times New Roman" panose="02020603050405020304" pitchFamily="18" charset="0"/>
              </a:rPr>
              <a:t>rimary</a:t>
            </a:r>
            <a:r>
              <a:rPr lang="en-US" sz="3000" b="1" cap="none" dirty="0">
                <a:latin typeface="Times New Roman" panose="02020603050405020304" pitchFamily="18" charset="0"/>
                <a:cs typeface="Times New Roman" panose="02020603050405020304" pitchFamily="18" charset="0"/>
              </a:rPr>
              <a:t> standard</a:t>
            </a:r>
            <a:endParaRPr lang="tr-TR" sz="3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97273" y="1830269"/>
            <a:ext cx="9584531" cy="4808631"/>
          </a:xfrm>
        </p:spPr>
        <p:txBody>
          <a:bodyPr>
            <a:normAutofit fontScale="92500" lnSpcReduction="20000"/>
          </a:bodyPr>
          <a:lstStyle/>
          <a:p>
            <a:pPr marL="0" indent="0">
              <a:lnSpc>
                <a:spcPct val="150000"/>
              </a:lnSpc>
              <a:buNone/>
            </a:pPr>
            <a:r>
              <a:rPr lang="en-US" sz="1800" cap="none" dirty="0">
                <a:cs typeface="Times New Roman" panose="02020603050405020304" pitchFamily="18" charset="0"/>
              </a:rPr>
              <a:t>A primary standard is a highly </a:t>
            </a:r>
            <a:r>
              <a:rPr lang="en-US" sz="1800" cap="none" dirty="0" err="1">
                <a:cs typeface="Times New Roman" panose="02020603050405020304" pitchFamily="18" charset="0"/>
              </a:rPr>
              <a:t>pur</a:t>
            </a:r>
            <a:r>
              <a:rPr lang="tr-TR" sz="1800" cap="none" dirty="0">
                <a:cs typeface="Times New Roman" panose="02020603050405020304" pitchFamily="18" charset="0"/>
              </a:rPr>
              <a:t>e </a:t>
            </a:r>
            <a:r>
              <a:rPr lang="en-US" sz="1800" cap="none" dirty="0">
                <a:cs typeface="Times New Roman" panose="02020603050405020304" pitchFamily="18" charset="0"/>
              </a:rPr>
              <a:t>compound that serves as a reference</a:t>
            </a:r>
            <a:r>
              <a:rPr lang="tr-TR" sz="1800" cap="none" dirty="0">
                <a:cs typeface="Times New Roman" panose="02020603050405020304" pitchFamily="18" charset="0"/>
              </a:rPr>
              <a:t> </a:t>
            </a:r>
            <a:r>
              <a:rPr lang="en-US" sz="1800" cap="none" dirty="0">
                <a:cs typeface="Times New Roman" panose="02020603050405020304" pitchFamily="18" charset="0"/>
              </a:rPr>
              <a:t>material in volumetric and mass titrimetric methods. The accuracy of a method is</a:t>
            </a:r>
            <a:r>
              <a:rPr lang="tr-TR" sz="1800" cap="none" dirty="0">
                <a:cs typeface="Times New Roman" panose="02020603050405020304" pitchFamily="18" charset="0"/>
              </a:rPr>
              <a:t> </a:t>
            </a:r>
            <a:r>
              <a:rPr lang="en-US" sz="1800" cap="none" dirty="0">
                <a:cs typeface="Times New Roman" panose="02020603050405020304" pitchFamily="18" charset="0"/>
              </a:rPr>
              <a:t>critically dependent on the properties of this compound. Important requirements</a:t>
            </a:r>
            <a:r>
              <a:rPr lang="tr-TR" sz="1800" cap="none" dirty="0">
                <a:cs typeface="Times New Roman" panose="02020603050405020304" pitchFamily="18" charset="0"/>
              </a:rPr>
              <a:t> </a:t>
            </a:r>
            <a:r>
              <a:rPr lang="en-US" sz="1800" cap="none" dirty="0">
                <a:cs typeface="Times New Roman" panose="02020603050405020304" pitchFamily="18" charset="0"/>
              </a:rPr>
              <a:t>for a primary standard are the following:</a:t>
            </a:r>
            <a:endParaRPr lang="tr-TR" sz="1800" cap="none" dirty="0">
              <a:cs typeface="Times New Roman" panose="02020603050405020304" pitchFamily="18" charset="0"/>
            </a:endParaRPr>
          </a:p>
          <a:p>
            <a:pPr marL="0" indent="0">
              <a:lnSpc>
                <a:spcPct val="150000"/>
              </a:lnSpc>
              <a:buNone/>
            </a:pPr>
            <a:r>
              <a:rPr lang="en-US" sz="1800" cap="none" dirty="0">
                <a:cs typeface="Times New Roman" panose="02020603050405020304" pitchFamily="18" charset="0"/>
              </a:rPr>
              <a:t>1. </a:t>
            </a:r>
            <a:r>
              <a:rPr lang="tr-TR" sz="1800" cap="none" dirty="0" err="1">
                <a:cs typeface="Times New Roman" panose="02020603050405020304" pitchFamily="18" charset="0"/>
              </a:rPr>
              <a:t>Highly</a:t>
            </a:r>
            <a:r>
              <a:rPr lang="tr-TR" sz="1800" cap="none" dirty="0">
                <a:cs typeface="Times New Roman" panose="02020603050405020304" pitchFamily="18" charset="0"/>
              </a:rPr>
              <a:t> </a:t>
            </a:r>
            <a:r>
              <a:rPr lang="tr-TR" sz="1800" cap="none" dirty="0" err="1">
                <a:cs typeface="Times New Roman" panose="02020603050405020304" pitchFamily="18" charset="0"/>
              </a:rPr>
              <a:t>pure</a:t>
            </a:r>
            <a:r>
              <a:rPr lang="tr-TR" sz="1800" cap="none" dirty="0">
                <a:cs typeface="Times New Roman" panose="02020603050405020304" pitchFamily="18" charset="0"/>
              </a:rPr>
              <a:t> </a:t>
            </a:r>
            <a:r>
              <a:rPr lang="tr-TR" sz="1800" cap="none" dirty="0" err="1">
                <a:cs typeface="Times New Roman" panose="02020603050405020304" pitchFamily="18" charset="0"/>
              </a:rPr>
              <a:t>or</a:t>
            </a:r>
            <a:r>
              <a:rPr lang="tr-TR" sz="1800" cap="none" dirty="0">
                <a:cs typeface="Times New Roman" panose="02020603050405020304" pitchFamily="18" charset="0"/>
              </a:rPr>
              <a:t> </a:t>
            </a:r>
            <a:r>
              <a:rPr lang="tr-TR" sz="1800" cap="none" dirty="0" err="1">
                <a:cs typeface="Times New Roman" panose="02020603050405020304" pitchFamily="18" charset="0"/>
              </a:rPr>
              <a:t>exact</a:t>
            </a:r>
            <a:r>
              <a:rPr lang="tr-TR" sz="1800" cap="none" dirty="0">
                <a:cs typeface="Times New Roman" panose="02020603050405020304" pitchFamily="18" charset="0"/>
              </a:rPr>
              <a:t> </a:t>
            </a:r>
            <a:r>
              <a:rPr lang="tr-TR" sz="1800" cap="none" dirty="0" err="1">
                <a:cs typeface="Times New Roman" panose="02020603050405020304" pitchFamily="18" charset="0"/>
              </a:rPr>
              <a:t>purity</a:t>
            </a:r>
            <a:r>
              <a:rPr lang="tr-TR" sz="1800" cap="none" dirty="0">
                <a:cs typeface="Times New Roman" panose="02020603050405020304" pitchFamily="18" charset="0"/>
              </a:rPr>
              <a:t> </a:t>
            </a:r>
            <a:r>
              <a:rPr lang="tr-TR" sz="1800" cap="none" dirty="0" err="1">
                <a:cs typeface="Times New Roman" panose="02020603050405020304" pitchFamily="18" charset="0"/>
              </a:rPr>
              <a:t>must</a:t>
            </a:r>
            <a:r>
              <a:rPr lang="tr-TR" sz="1800" cap="none" dirty="0">
                <a:cs typeface="Times New Roman" panose="02020603050405020304" pitchFamily="18" charset="0"/>
              </a:rPr>
              <a:t> be </a:t>
            </a:r>
            <a:r>
              <a:rPr lang="tr-TR" sz="1800" cap="none" dirty="0" err="1">
                <a:cs typeface="Times New Roman" panose="02020603050405020304" pitchFamily="18" charset="0"/>
              </a:rPr>
              <a:t>known</a:t>
            </a:r>
            <a:endParaRPr lang="en-US" sz="1800" cap="none" dirty="0">
              <a:cs typeface="Times New Roman" panose="02020603050405020304" pitchFamily="18" charset="0"/>
            </a:endParaRPr>
          </a:p>
          <a:p>
            <a:pPr marL="0" indent="0">
              <a:lnSpc>
                <a:spcPct val="150000"/>
              </a:lnSpc>
              <a:buNone/>
            </a:pPr>
            <a:r>
              <a:rPr lang="tr-TR" sz="1800" cap="none" dirty="0">
                <a:cs typeface="Times New Roman" panose="02020603050405020304" pitchFamily="18" charset="0"/>
              </a:rPr>
              <a:t>2. </a:t>
            </a:r>
            <a:r>
              <a:rPr lang="tr-TR" sz="1800" cap="none" dirty="0" err="1">
                <a:cs typeface="Times New Roman" panose="02020603050405020304" pitchFamily="18" charset="0"/>
              </a:rPr>
              <a:t>Atmospheric</a:t>
            </a:r>
            <a:r>
              <a:rPr lang="tr-TR" sz="1800" cap="none" dirty="0">
                <a:cs typeface="Times New Roman" panose="02020603050405020304" pitchFamily="18" charset="0"/>
              </a:rPr>
              <a:t> </a:t>
            </a:r>
            <a:r>
              <a:rPr lang="tr-TR" sz="1800" cap="none" dirty="0" err="1">
                <a:cs typeface="Times New Roman" panose="02020603050405020304" pitchFamily="18" charset="0"/>
              </a:rPr>
              <a:t>stability</a:t>
            </a:r>
            <a:r>
              <a:rPr lang="tr-TR" sz="1800" cap="none" dirty="0">
                <a:cs typeface="Times New Roman" panose="02020603050405020304" pitchFamily="18" charset="0"/>
              </a:rPr>
              <a:t>.</a:t>
            </a:r>
          </a:p>
          <a:p>
            <a:pPr marL="0" indent="0">
              <a:lnSpc>
                <a:spcPct val="150000"/>
              </a:lnSpc>
              <a:buNone/>
            </a:pPr>
            <a:r>
              <a:rPr lang="en-US" sz="1800" cap="none" dirty="0">
                <a:cs typeface="Times New Roman" panose="02020603050405020304" pitchFamily="18" charset="0"/>
              </a:rPr>
              <a:t>3. Absence of hydrate water so that the composition of the solid does not change with variations in humidity.</a:t>
            </a:r>
          </a:p>
          <a:p>
            <a:pPr marL="0" indent="0">
              <a:lnSpc>
                <a:spcPct val="150000"/>
              </a:lnSpc>
              <a:buNone/>
            </a:pPr>
            <a:r>
              <a:rPr lang="en-US" sz="1800" cap="none" dirty="0">
                <a:cs typeface="Times New Roman" panose="02020603050405020304" pitchFamily="18" charset="0"/>
              </a:rPr>
              <a:t>4. Modest cost.</a:t>
            </a:r>
          </a:p>
          <a:p>
            <a:pPr marL="0" indent="0">
              <a:lnSpc>
                <a:spcPct val="150000"/>
              </a:lnSpc>
              <a:buNone/>
            </a:pPr>
            <a:r>
              <a:rPr lang="en-US" sz="1800" cap="none" dirty="0">
                <a:cs typeface="Times New Roman" panose="02020603050405020304" pitchFamily="18" charset="0"/>
              </a:rPr>
              <a:t>5. Reasonable solubility in the titration medium.</a:t>
            </a:r>
          </a:p>
          <a:p>
            <a:pPr marL="0" indent="0">
              <a:lnSpc>
                <a:spcPct val="150000"/>
              </a:lnSpc>
              <a:buNone/>
            </a:pPr>
            <a:r>
              <a:rPr lang="en-US" sz="1800" cap="none" dirty="0">
                <a:cs typeface="Times New Roman" panose="02020603050405020304" pitchFamily="18" charset="0"/>
              </a:rPr>
              <a:t>6. Reasonably large molar mass so that the relative error associated with weighing the standard is minimized.</a:t>
            </a:r>
          </a:p>
          <a:p>
            <a:pPr marL="0" indent="0">
              <a:lnSpc>
                <a:spcPct val="150000"/>
              </a:lnSpc>
              <a:buNone/>
            </a:pPr>
            <a:endParaRPr lang="tr-TR" sz="1800" cap="none" dirty="0">
              <a:cs typeface="Times New Roman" panose="02020603050405020304" pitchFamily="18" charset="0"/>
            </a:endParaRPr>
          </a:p>
          <a:p>
            <a:pPr marL="0" indent="0">
              <a:lnSpc>
                <a:spcPct val="150000"/>
              </a:lnSpc>
              <a:buNone/>
            </a:pPr>
            <a:endParaRPr lang="tr-TR" sz="1800" cap="none" dirty="0">
              <a:cs typeface="Times New Roman" panose="02020603050405020304" pitchFamily="18" charset="0"/>
            </a:endParaRPr>
          </a:p>
        </p:txBody>
      </p:sp>
    </p:spTree>
    <p:extLst>
      <p:ext uri="{BB962C8B-B14F-4D97-AF65-F5344CB8AC3E}">
        <p14:creationId xmlns:p14="http://schemas.microsoft.com/office/powerpoint/2010/main" val="50783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5373" y="1409865"/>
            <a:ext cx="10294540" cy="1464870"/>
          </a:xfrm>
        </p:spPr>
        <p:txBody>
          <a:bodyPr>
            <a:normAutofit/>
          </a:bodyPr>
          <a:lstStyle/>
          <a:p>
            <a:r>
              <a:rPr lang="tr-TR" sz="3200" dirty="0">
                <a:latin typeface="Times New Roman" panose="02020603050405020304" pitchFamily="18" charset="0"/>
                <a:cs typeface="Times New Roman" panose="02020603050405020304" pitchFamily="18" charset="0"/>
              </a:rPr>
              <a:t>CHARACTERISTICS OF QUANTITATIVE REACTION</a:t>
            </a:r>
          </a:p>
        </p:txBody>
      </p:sp>
      <p:sp>
        <p:nvSpPr>
          <p:cNvPr id="3" name="İçerik Yer Tutucusu 2"/>
          <p:cNvSpPr>
            <a:spLocks noGrp="1"/>
          </p:cNvSpPr>
          <p:nvPr>
            <p:ph idx="1"/>
          </p:nvPr>
        </p:nvSpPr>
        <p:spPr>
          <a:xfrm>
            <a:off x="763984" y="2874735"/>
            <a:ext cx="9584531" cy="4808631"/>
          </a:xfrm>
        </p:spPr>
        <p:txBody>
          <a:bodyPr>
            <a:normAutofit/>
          </a:bodyPr>
          <a:lstStyle/>
          <a:p>
            <a:pPr marL="0" indent="0">
              <a:buNone/>
            </a:pPr>
            <a:r>
              <a:rPr lang="en-US" sz="2000" cap="none" dirty="0">
                <a:cs typeface="Times New Roman" panose="02020603050405020304" pitchFamily="18" charset="0"/>
              </a:rPr>
              <a:t>1) Reaction must be specific and unique</a:t>
            </a:r>
          </a:p>
          <a:p>
            <a:pPr marL="0" indent="0">
              <a:buNone/>
            </a:pPr>
            <a:r>
              <a:rPr lang="en-US" sz="2000" cap="none" dirty="0">
                <a:cs typeface="Times New Roman" panose="02020603050405020304" pitchFamily="18" charset="0"/>
              </a:rPr>
              <a:t>2) Reaction must </a:t>
            </a:r>
            <a:r>
              <a:rPr lang="tr-TR" sz="2000" cap="none" dirty="0">
                <a:cs typeface="Times New Roman" panose="02020603050405020304" pitchFamily="18" charset="0"/>
              </a:rPr>
              <a:t>be in </a:t>
            </a:r>
            <a:r>
              <a:rPr lang="tr-TR" sz="2000" cap="none" dirty="0" err="1">
                <a:cs typeface="Times New Roman" panose="02020603050405020304" pitchFamily="18" charset="0"/>
              </a:rPr>
              <a:t>one</a:t>
            </a:r>
            <a:r>
              <a:rPr lang="tr-TR" sz="2000" cap="none" dirty="0">
                <a:cs typeface="Times New Roman" panose="02020603050405020304" pitchFamily="18" charset="0"/>
              </a:rPr>
              <a:t> </a:t>
            </a:r>
            <a:r>
              <a:rPr lang="tr-TR" sz="2000" cap="none" dirty="0" err="1">
                <a:cs typeface="Times New Roman" panose="02020603050405020304" pitchFamily="18" charset="0"/>
              </a:rPr>
              <a:t>direction</a:t>
            </a:r>
            <a:endParaRPr lang="tr-TR" sz="2000" cap="none" dirty="0">
              <a:cs typeface="Times New Roman" panose="02020603050405020304" pitchFamily="18" charset="0"/>
            </a:endParaRPr>
          </a:p>
          <a:p>
            <a:pPr marL="0" indent="0">
              <a:buNone/>
            </a:pPr>
            <a:r>
              <a:rPr lang="en-US" sz="2000" cap="none" dirty="0">
                <a:cs typeface="Times New Roman" panose="02020603050405020304" pitchFamily="18" charset="0"/>
              </a:rPr>
              <a:t>3) The reaction must be fast</a:t>
            </a:r>
          </a:p>
          <a:p>
            <a:pPr marL="0" indent="0">
              <a:buNone/>
            </a:pPr>
            <a:r>
              <a:rPr lang="en-US" sz="2000" cap="none" dirty="0">
                <a:cs typeface="Times New Roman" panose="02020603050405020304" pitchFamily="18" charset="0"/>
              </a:rPr>
              <a:t>4) The </a:t>
            </a:r>
            <a:r>
              <a:rPr lang="tr-TR" sz="2000" cap="none" dirty="0" err="1">
                <a:cs typeface="Times New Roman" panose="02020603050405020304" pitchFamily="18" charset="0"/>
              </a:rPr>
              <a:t>end</a:t>
            </a:r>
            <a:r>
              <a:rPr lang="en-US" sz="2000" cap="none" dirty="0">
                <a:cs typeface="Times New Roman" panose="02020603050405020304" pitchFamily="18" charset="0"/>
              </a:rPr>
              <a:t> of the reaction </a:t>
            </a:r>
            <a:r>
              <a:rPr lang="tr-TR" sz="2000" cap="none" dirty="0">
                <a:cs typeface="Times New Roman" panose="02020603050405020304" pitchFamily="18" charset="0"/>
              </a:rPr>
              <a:t>can</a:t>
            </a:r>
            <a:r>
              <a:rPr lang="en-US" sz="2000" cap="none" dirty="0">
                <a:cs typeface="Times New Roman" panose="02020603050405020304" pitchFamily="18" charset="0"/>
              </a:rPr>
              <a:t> be </a:t>
            </a:r>
            <a:r>
              <a:rPr lang="en-US" sz="2000" cap="none" dirty="0" err="1">
                <a:cs typeface="Times New Roman" panose="02020603050405020304" pitchFamily="18" charset="0"/>
              </a:rPr>
              <a:t>dete</a:t>
            </a:r>
            <a:r>
              <a:rPr lang="tr-TR" sz="2000" cap="none" dirty="0" err="1">
                <a:cs typeface="Times New Roman" panose="02020603050405020304" pitchFamily="18" charset="0"/>
              </a:rPr>
              <a:t>cted</a:t>
            </a:r>
            <a:r>
              <a:rPr lang="tr-TR" sz="2000" cap="none" dirty="0">
                <a:cs typeface="Times New Roman" panose="02020603050405020304" pitchFamily="18" charset="0"/>
              </a:rPr>
              <a:t> </a:t>
            </a:r>
            <a:r>
              <a:rPr lang="tr-TR" sz="2000" cap="none" dirty="0" err="1">
                <a:cs typeface="Times New Roman" panose="02020603050405020304" pitchFamily="18" charset="0"/>
              </a:rPr>
              <a:t>easily</a:t>
            </a:r>
            <a:endParaRPr lang="en-US" sz="2000" cap="none" dirty="0">
              <a:cs typeface="Times New Roman" panose="02020603050405020304" pitchFamily="18" charset="0"/>
            </a:endParaRPr>
          </a:p>
          <a:p>
            <a:pPr marL="0" indent="0">
              <a:buNone/>
            </a:pPr>
            <a:r>
              <a:rPr lang="en-US" sz="2000" cap="none" dirty="0">
                <a:cs typeface="Times New Roman" panose="02020603050405020304" pitchFamily="18" charset="0"/>
              </a:rPr>
              <a:t>5) The reaction must be repeatable </a:t>
            </a:r>
            <a:r>
              <a:rPr lang="tr-TR" sz="2000" dirty="0" err="1">
                <a:cs typeface="Times New Roman" panose="02020603050405020304" pitchFamily="18" charset="0"/>
              </a:rPr>
              <a:t>yielding</a:t>
            </a:r>
            <a:r>
              <a:rPr lang="tr-TR" sz="2000" dirty="0">
                <a:cs typeface="Times New Roman" panose="02020603050405020304" pitchFamily="18" charset="0"/>
              </a:rPr>
              <a:t> </a:t>
            </a:r>
            <a:r>
              <a:rPr lang="tr-TR" sz="2000" dirty="0" err="1">
                <a:cs typeface="Times New Roman" panose="02020603050405020304" pitchFamily="18" charset="0"/>
              </a:rPr>
              <a:t>same</a:t>
            </a:r>
            <a:r>
              <a:rPr lang="tr-TR" sz="2000" dirty="0">
                <a:cs typeface="Times New Roman" panose="02020603050405020304" pitchFamily="18" charset="0"/>
              </a:rPr>
              <a:t> </a:t>
            </a:r>
            <a:r>
              <a:rPr lang="tr-TR" sz="2000" dirty="0" err="1">
                <a:cs typeface="Times New Roman" panose="02020603050405020304" pitchFamily="18" charset="0"/>
              </a:rPr>
              <a:t>results</a:t>
            </a:r>
            <a:r>
              <a:rPr lang="tr-TR" sz="2000" dirty="0">
                <a:cs typeface="Times New Roman" panose="02020603050405020304" pitchFamily="18" charset="0"/>
              </a:rPr>
              <a:t> </a:t>
            </a:r>
            <a:r>
              <a:rPr lang="tr-TR" sz="2000" dirty="0" err="1">
                <a:cs typeface="Times New Roman" panose="02020603050405020304" pitchFamily="18" charset="0"/>
              </a:rPr>
              <a:t>every</a:t>
            </a:r>
            <a:r>
              <a:rPr lang="tr-TR" sz="2000" dirty="0">
                <a:cs typeface="Times New Roman" panose="02020603050405020304" pitchFamily="18" charset="0"/>
              </a:rPr>
              <a:t> time.</a:t>
            </a:r>
            <a:endParaRPr lang="tr-TR" sz="2000" cap="none" dirty="0">
              <a:cs typeface="Times New Roman" panose="02020603050405020304" pitchFamily="18" charset="0"/>
            </a:endParaRPr>
          </a:p>
        </p:txBody>
      </p:sp>
    </p:spTree>
    <p:extLst>
      <p:ext uri="{BB962C8B-B14F-4D97-AF65-F5344CB8AC3E}">
        <p14:creationId xmlns:p14="http://schemas.microsoft.com/office/powerpoint/2010/main" val="2217822743"/>
      </p:ext>
    </p:extLst>
  </p:cSld>
  <p:clrMapOvr>
    <a:masterClrMapping/>
  </p:clrMapOvr>
</p:sld>
</file>

<file path=ppt/theme/theme1.xml><?xml version="1.0" encoding="utf-8"?>
<a:theme xmlns:a="http://schemas.openxmlformats.org/drawingml/2006/main" name="analytical chemistry">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6511BB7C-BE21-4839-B1BC-CCFC11A77037}" vid="{F7225C23-A7F1-4D10-954C-2A81AB0C7505}"/>
    </a:ext>
  </a:extLst>
</a:theme>
</file>

<file path=docProps/app.xml><?xml version="1.0" encoding="utf-8"?>
<Properties xmlns="http://schemas.openxmlformats.org/officeDocument/2006/extended-properties" xmlns:vt="http://schemas.openxmlformats.org/officeDocument/2006/docPropsVTypes">
  <Template>analytical chemistry</Template>
  <TotalTime>503</TotalTime>
  <Words>1370</Words>
  <Application>Microsoft Office PowerPoint</Application>
  <PresentationFormat>Özel</PresentationFormat>
  <Paragraphs>120</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Calibri Light</vt:lpstr>
      <vt:lpstr>Cambria Math</vt:lpstr>
      <vt:lpstr>Times New Roman</vt:lpstr>
      <vt:lpstr>Verdana</vt:lpstr>
      <vt:lpstr>analytical chemistry</vt:lpstr>
      <vt:lpstr>QUANTITATIVE ANALYTICAL CHEMISTRY PRACTICES</vt:lpstr>
      <vt:lpstr>PowerPoint Sunusu</vt:lpstr>
      <vt:lpstr>Volumetric analysis</vt:lpstr>
      <vt:lpstr>Calculations in volumetric analysis</vt:lpstr>
      <vt:lpstr>Standard solutions</vt:lpstr>
      <vt:lpstr>Dilution Factor</vt:lpstr>
      <vt:lpstr>PowerPoint Sunusu</vt:lpstr>
      <vt:lpstr>Primary standard</vt:lpstr>
      <vt:lpstr>CHARACTERISTICS OF QUANTITATIVE REACTION</vt:lpstr>
      <vt:lpstr>GLASSWARES USED IN QUANTITATIVE ANALYTICAL CHEMISTRY PRACTICES</vt:lpstr>
      <vt:lpstr>GLASSWARES USED IN QUANTITATIVE ANALYTICAL CHEMISTRY PRACTICES</vt:lpstr>
      <vt:lpstr>GLASSWARES USED IN QUANTITATIVE ANALYTICAL CHEMISTRY PRACTICES</vt:lpstr>
      <vt:lpstr>PowerPoint Sunusu</vt:lpstr>
      <vt:lpstr>PowerPoint Sunusu</vt:lpstr>
      <vt:lpstr>Preparation of 1L 0.1M HCl solution</vt:lpstr>
      <vt:lpstr>Preparation of 2.5 L 0.1M NaOH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ANALYTICAL CHEMISTRY PRACTICES</dc:title>
  <dc:creator>Windows Kullanıcısı</dc:creator>
  <cp:lastModifiedBy>Mehmet Gokhan Caglayan</cp:lastModifiedBy>
  <cp:revision>38</cp:revision>
  <dcterms:created xsi:type="dcterms:W3CDTF">2017-02-08T09:11:16Z</dcterms:created>
  <dcterms:modified xsi:type="dcterms:W3CDTF">2017-09-20T12:53:37Z</dcterms:modified>
</cp:coreProperties>
</file>