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257" r:id="rId5"/>
    <p:sldId id="258" r:id="rId6"/>
    <p:sldId id="259" r:id="rId7"/>
    <p:sldId id="290" r:id="rId8"/>
    <p:sldId id="291" r:id="rId9"/>
    <p:sldId id="264" r:id="rId10"/>
    <p:sldId id="265" r:id="rId11"/>
    <p:sldId id="266" r:id="rId12"/>
    <p:sldId id="261" r:id="rId13"/>
    <p:sldId id="267" r:id="rId14"/>
    <p:sldId id="307" r:id="rId15"/>
    <p:sldId id="308" r:id="rId16"/>
    <p:sldId id="30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3" r:id="rId40"/>
    <p:sldId id="310" r:id="rId41"/>
    <p:sldId id="292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94" d="100"/>
          <a:sy n="94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ÇOCUKLARDAKİ ÜRİNER SİSTEM ACİLLERİ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76864" cy="1752600"/>
          </a:xfrm>
        </p:spPr>
        <p:txBody>
          <a:bodyPr/>
          <a:lstStyle/>
          <a:p>
            <a:r>
              <a:rPr lang="tr-TR" smtClean="0"/>
              <a:t>DOÇ.DR</a:t>
            </a:r>
            <a:r>
              <a:rPr lang="tr-TR" dirty="0" smtClean="0"/>
              <a:t>. GÜLNUR GÖLLÜ BAHADIR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İnkarsere</a:t>
            </a:r>
            <a:r>
              <a:rPr lang="tr-TR" dirty="0" smtClean="0"/>
              <a:t> kasık fıtığı</a:t>
            </a:r>
            <a:endParaRPr lang="tr-TR" dirty="0"/>
          </a:p>
        </p:txBody>
      </p:sp>
      <p:pic>
        <p:nvPicPr>
          <p:cNvPr id="4" name="Picture 4" descr="Fotoğraf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49388"/>
            <a:ext cx="2879725" cy="2160587"/>
          </a:xfrm>
          <a:prstGeom prst="rect">
            <a:avLst/>
          </a:prstGeom>
          <a:noFill/>
        </p:spPr>
      </p:pic>
      <p:pic>
        <p:nvPicPr>
          <p:cNvPr id="5" name="Picture 6" descr="Fotoğraf020"/>
          <p:cNvPicPr>
            <a:picLocks noChangeAspect="1" noChangeArrowheads="1"/>
          </p:cNvPicPr>
          <p:nvPr/>
        </p:nvPicPr>
        <p:blipFill>
          <a:blip r:embed="rId3" cstate="print"/>
          <a:srcRect l="12794"/>
          <a:stretch>
            <a:fillRect/>
          </a:stretch>
        </p:blipFill>
        <p:spPr bwMode="auto">
          <a:xfrm>
            <a:off x="827088" y="3789363"/>
            <a:ext cx="2943225" cy="2532062"/>
          </a:xfrm>
          <a:prstGeom prst="rect">
            <a:avLst/>
          </a:prstGeom>
          <a:noFill/>
        </p:spPr>
      </p:pic>
      <p:pic>
        <p:nvPicPr>
          <p:cNvPr id="1026" name="Picture 2" descr="http://www.antalyacocukcerrahi.com/images/yazilara/cocuk-fitik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3810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Epididimoorşit</a:t>
            </a:r>
            <a:endParaRPr lang="tr-TR" dirty="0"/>
          </a:p>
        </p:txBody>
      </p:sp>
      <p:pic>
        <p:nvPicPr>
          <p:cNvPr id="4" name="Picture 6" descr="IMG_4747"/>
          <p:cNvPicPr>
            <a:picLocks noChangeAspect="1" noChangeArrowheads="1"/>
          </p:cNvPicPr>
          <p:nvPr/>
        </p:nvPicPr>
        <p:blipFill rotWithShape="1">
          <a:blip r:embed="rId2" cstate="print"/>
          <a:srcRect l="4757" t="29017" r="11429" b="22513"/>
          <a:stretch/>
        </p:blipFill>
        <p:spPr bwMode="auto">
          <a:xfrm>
            <a:off x="1907704" y="1268760"/>
            <a:ext cx="5256584" cy="541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Parafimozis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122" name="Picture 2" descr="PARAFIMOSIS &#10;PARAPHIMOSIS &#10; "/>
          <p:cNvPicPr>
            <a:picLocks noChangeAspect="1" noChangeArrowheads="1"/>
          </p:cNvPicPr>
          <p:nvPr/>
        </p:nvPicPr>
        <p:blipFill>
          <a:blip r:embed="rId2" cstate="print"/>
          <a:srcRect l="65172" b="74748"/>
          <a:stretch>
            <a:fillRect/>
          </a:stretch>
        </p:blipFill>
        <p:spPr bwMode="auto">
          <a:xfrm>
            <a:off x="6516216" y="404664"/>
            <a:ext cx="2116510" cy="1152128"/>
          </a:xfrm>
          <a:prstGeom prst="rect">
            <a:avLst/>
          </a:prstGeom>
          <a:noFill/>
        </p:spPr>
      </p:pic>
      <p:pic>
        <p:nvPicPr>
          <p:cNvPr id="5" name="Picture 2" descr="PARAFIMOSIS &#10;PARAPHIMOSIS &#10; "/>
          <p:cNvPicPr>
            <a:picLocks noChangeAspect="1" noChangeArrowheads="1"/>
          </p:cNvPicPr>
          <p:nvPr/>
        </p:nvPicPr>
        <p:blipFill>
          <a:blip r:embed="rId2" cstate="print"/>
          <a:srcRect l="35548" t="58396" r="34829"/>
          <a:stretch>
            <a:fillRect/>
          </a:stretch>
        </p:blipFill>
        <p:spPr bwMode="auto">
          <a:xfrm>
            <a:off x="0" y="1532333"/>
            <a:ext cx="3642625" cy="3840883"/>
          </a:xfrm>
          <a:prstGeom prst="rect">
            <a:avLst/>
          </a:prstGeom>
          <a:noFill/>
        </p:spPr>
      </p:pic>
      <p:pic>
        <p:nvPicPr>
          <p:cNvPr id="5124" name="Picture 4" descr="Physiologic Phi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4642904" cy="3240360"/>
          </a:xfrm>
          <a:prstGeom prst="rect">
            <a:avLst/>
          </a:prstGeom>
          <a:noFill/>
        </p:spPr>
      </p:pic>
      <p:pic>
        <p:nvPicPr>
          <p:cNvPr id="5126" name="Picture 6" descr="Swelling After Paraphim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905375"/>
            <a:ext cx="27432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ÇOCUKLARDA ÜRİNER SİSTEM TAŞ HASTALIĞI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1" descr="AÜTF-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-24"/>
            <a:ext cx="1071570" cy="11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16 yaşındaki Semih karın ağrısı yakınması ile acile gelmiş. Öyküde ağrısının sabahtan başladığını ve bıçak saplanır tarzda sol böğründe olduğunu tarif ediyor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94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 incelemede sol yan ve alt kadranda hassasiyet mevcut</a:t>
            </a:r>
          </a:p>
          <a:p>
            <a:endParaRPr lang="tr-TR" dirty="0"/>
          </a:p>
          <a:p>
            <a:r>
              <a:rPr lang="tr-TR" dirty="0"/>
              <a:t>Öyküde </a:t>
            </a:r>
            <a:r>
              <a:rPr lang="tr-TR" dirty="0" smtClean="0"/>
              <a:t>ek neler </a:t>
            </a:r>
            <a:r>
              <a:rPr lang="tr-TR" dirty="0"/>
              <a:t>soralım?</a:t>
            </a:r>
          </a:p>
          <a:p>
            <a:r>
              <a:rPr lang="tr-TR" dirty="0"/>
              <a:t>Fizik incelemede nelere dikkat edelim</a:t>
            </a:r>
            <a:r>
              <a:rPr lang="tr-TR" dirty="0" smtClean="0"/>
              <a:t>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79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Öyküyü derinleştirdiğimizde bugün sabah tuvalete gittiğinde yanma ile idrarını yaptığını belirtiyor. Çişinin ise karpuz suyu şeklinde olduğunu söylüyor</a:t>
            </a:r>
          </a:p>
          <a:p>
            <a:endParaRPr lang="tr-TR" dirty="0"/>
          </a:p>
          <a:p>
            <a:r>
              <a:rPr lang="tr-TR" dirty="0"/>
              <a:t>Yapılacak tetkikler var mı?</a:t>
            </a:r>
          </a:p>
          <a:p>
            <a:r>
              <a:rPr lang="tr-TR" dirty="0"/>
              <a:t>Nasıl önerilerde bulunalım?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82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/>
          </a:bodyPr>
          <a:lstStyle/>
          <a:p>
            <a:r>
              <a:rPr lang="tr-TR" dirty="0" smtClean="0"/>
              <a:t>Erişkinlere göre ender</a:t>
            </a:r>
          </a:p>
          <a:p>
            <a:r>
              <a:rPr lang="tr-TR" dirty="0" smtClean="0"/>
              <a:t>Gelişmiş ülkelerde 1/5000</a:t>
            </a:r>
          </a:p>
          <a:p>
            <a:endParaRPr lang="tr-TR" dirty="0" smtClean="0"/>
          </a:p>
          <a:p>
            <a:r>
              <a:rPr lang="tr-TR" dirty="0" smtClean="0"/>
              <a:t>Gelişmekte olan ülkelerde %1 </a:t>
            </a:r>
          </a:p>
          <a:p>
            <a:endParaRPr lang="tr-TR" dirty="0" smtClean="0"/>
          </a:p>
          <a:p>
            <a:r>
              <a:rPr lang="tr-TR" dirty="0" smtClean="0"/>
              <a:t>Endemik taş kuşağı !!!</a:t>
            </a:r>
          </a:p>
          <a:p>
            <a:endParaRPr lang="tr-TR" dirty="0" smtClean="0"/>
          </a:p>
          <a:p>
            <a:r>
              <a:rPr lang="tr-TR" dirty="0" smtClean="0"/>
              <a:t>K=E</a:t>
            </a:r>
          </a:p>
          <a:p>
            <a:endParaRPr lang="tr-TR" dirty="0" smtClean="0"/>
          </a:p>
          <a:p>
            <a:r>
              <a:rPr lang="tr-TR" dirty="0" smtClean="0"/>
              <a:t>Türkiye’de </a:t>
            </a:r>
            <a:r>
              <a:rPr lang="tr-TR" dirty="0" err="1" smtClean="0"/>
              <a:t>KBY’nin</a:t>
            </a:r>
            <a:r>
              <a:rPr lang="tr-TR" dirty="0" smtClean="0"/>
              <a:t>  %8 nedeni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Kaliksler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UP bileşke</a:t>
            </a:r>
          </a:p>
          <a:p>
            <a:endParaRPr lang="tr-TR" dirty="0" smtClean="0"/>
          </a:p>
          <a:p>
            <a:r>
              <a:rPr lang="tr-TR" dirty="0" err="1" smtClean="0"/>
              <a:t>Üreter</a:t>
            </a:r>
            <a:r>
              <a:rPr lang="tr-TR" dirty="0" smtClean="0"/>
              <a:t> orta darlığı</a:t>
            </a:r>
          </a:p>
          <a:p>
            <a:endParaRPr lang="tr-TR" dirty="0" smtClean="0"/>
          </a:p>
          <a:p>
            <a:r>
              <a:rPr lang="tr-TR" dirty="0" smtClean="0"/>
              <a:t>UV darlık</a:t>
            </a:r>
          </a:p>
          <a:p>
            <a:endParaRPr lang="tr-TR" dirty="0" smtClean="0"/>
          </a:p>
          <a:p>
            <a:r>
              <a:rPr lang="tr-TR" dirty="0" smtClean="0"/>
              <a:t>Mesane boynu</a:t>
            </a:r>
          </a:p>
          <a:p>
            <a:endParaRPr lang="tr-TR" dirty="0" smtClean="0"/>
          </a:p>
          <a:p>
            <a:r>
              <a:rPr lang="tr-TR" dirty="0" err="1" smtClean="0"/>
              <a:t>Üretra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sık</a:t>
            </a:r>
            <a:endParaRPr lang="tr-TR" dirty="0"/>
          </a:p>
        </p:txBody>
      </p:sp>
      <p:pic>
        <p:nvPicPr>
          <p:cNvPr id="2050" name="Picture 2" descr="C:\Documents and Settings\Gülnur\Desktop\BobrekTasiKirm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998" y="1371593"/>
            <a:ext cx="5295720" cy="427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süpersaturasyon</a:t>
            </a:r>
            <a:r>
              <a:rPr lang="tr-TR" dirty="0" smtClean="0"/>
              <a:t> derecesi</a:t>
            </a:r>
          </a:p>
          <a:p>
            <a:r>
              <a:rPr lang="tr-TR" dirty="0" err="1" smtClean="0"/>
              <a:t>Kristalizasyon</a:t>
            </a:r>
            <a:endParaRPr lang="tr-TR" dirty="0" smtClean="0"/>
          </a:p>
          <a:p>
            <a:r>
              <a:rPr lang="tr-TR" dirty="0" smtClean="0"/>
              <a:t>İdrar akım hızı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enfeksiyonu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endParaRPr lang="tr-TR" dirty="0" smtClean="0"/>
          </a:p>
          <a:p>
            <a:r>
              <a:rPr lang="tr-TR" dirty="0" smtClean="0"/>
              <a:t>Sıcaklık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darlık ve fonksiyonel anatomi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sistem içinde yabancı cisim varlığı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Etiyopatogenez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 yaşındaki Berkecan birden başlayan huzursuzluk ve ağlama ile getirildi. Annesi 2 saattir sürekli ağladığını söyledi</a:t>
            </a:r>
          </a:p>
          <a:p>
            <a:endParaRPr lang="tr-TR" dirty="0"/>
          </a:p>
          <a:p>
            <a:r>
              <a:rPr lang="tr-TR" dirty="0" smtClean="0"/>
              <a:t>İki saat öncesine kadar herhangi bir problemi yokmuş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01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 rot="20451924">
            <a:off x="761069" y="5098382"/>
            <a:ext cx="2468346" cy="762000"/>
          </a:xfrm>
        </p:spPr>
        <p:txBody>
          <a:bodyPr/>
          <a:lstStyle/>
          <a:p>
            <a:pPr algn="ctr"/>
            <a:r>
              <a:rPr lang="tr-TR" dirty="0" smtClean="0"/>
              <a:t>TAŞ ↑</a:t>
            </a:r>
            <a:endParaRPr lang="tr-TR" dirty="0"/>
          </a:p>
        </p:txBody>
      </p:sp>
      <p:sp>
        <p:nvSpPr>
          <p:cNvPr id="10" name="9 Metin Yer Tutucusu"/>
          <p:cNvSpPr>
            <a:spLocks noGrp="1"/>
          </p:cNvSpPr>
          <p:nvPr>
            <p:ph type="body" sz="half" idx="3"/>
          </p:nvPr>
        </p:nvSpPr>
        <p:spPr>
          <a:xfrm rot="20722466">
            <a:off x="5981403" y="3680998"/>
            <a:ext cx="2171458" cy="762000"/>
          </a:xfrm>
        </p:spPr>
        <p:txBody>
          <a:bodyPr/>
          <a:lstStyle/>
          <a:p>
            <a:pPr algn="ctr"/>
            <a:r>
              <a:rPr lang="tr-TR" dirty="0" smtClean="0"/>
              <a:t>TAŞ ↓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2"/>
          </p:nvPr>
        </p:nvSpPr>
        <p:spPr>
          <a:xfrm>
            <a:off x="457200" y="701683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İdrar miktarının azalması</a:t>
            </a:r>
          </a:p>
          <a:p>
            <a:r>
              <a:rPr lang="tr-TR" dirty="0" smtClean="0"/>
              <a:t>Asidik idrar</a:t>
            </a:r>
          </a:p>
          <a:p>
            <a:r>
              <a:rPr lang="tr-TR" dirty="0" smtClean="0"/>
              <a:t>İdrar </a:t>
            </a:r>
            <a:r>
              <a:rPr lang="tr-TR" dirty="0" err="1" smtClean="0"/>
              <a:t>sitrat</a:t>
            </a:r>
            <a:r>
              <a:rPr lang="tr-TR" dirty="0" smtClean="0"/>
              <a:t> miktarının düşüklüğü</a:t>
            </a:r>
          </a:p>
          <a:p>
            <a:r>
              <a:rPr lang="tr-TR" dirty="0" smtClean="0"/>
              <a:t>Hareketsizlik</a:t>
            </a:r>
          </a:p>
          <a:p>
            <a:r>
              <a:rPr lang="tr-TR" dirty="0" smtClean="0"/>
              <a:t>Enfeksiyon</a:t>
            </a:r>
          </a:p>
          <a:p>
            <a:r>
              <a:rPr lang="tr-TR" dirty="0" smtClean="0"/>
              <a:t>Taş yapıcı iyonların idrarda fazla bulunması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4"/>
          </p:nvPr>
        </p:nvSpPr>
        <p:spPr>
          <a:xfrm>
            <a:off x="4645025" y="630245"/>
            <a:ext cx="4041775" cy="3941763"/>
          </a:xfrm>
        </p:spPr>
        <p:txBody>
          <a:bodyPr/>
          <a:lstStyle/>
          <a:p>
            <a:r>
              <a:rPr lang="tr-TR" dirty="0" smtClean="0"/>
              <a:t>Bol miktarda sıvı alınması</a:t>
            </a:r>
          </a:p>
          <a:p>
            <a:r>
              <a:rPr lang="tr-TR" dirty="0" smtClean="0"/>
              <a:t>Alkali idrar</a:t>
            </a:r>
          </a:p>
          <a:p>
            <a:r>
              <a:rPr lang="tr-TR" dirty="0" smtClean="0"/>
              <a:t>İdrarda </a:t>
            </a:r>
            <a:r>
              <a:rPr lang="tr-TR" dirty="0" err="1" smtClean="0"/>
              <a:t>sitrat</a:t>
            </a:r>
            <a:r>
              <a:rPr lang="tr-TR" dirty="0" smtClean="0"/>
              <a:t> miktarının yüksekliği</a:t>
            </a:r>
          </a:p>
          <a:p>
            <a:r>
              <a:rPr lang="tr-TR" dirty="0" smtClean="0"/>
              <a:t>Taş yapıcı iyonların idrarda az oranda bulunması</a:t>
            </a:r>
            <a:endParaRPr lang="tr-TR" dirty="0"/>
          </a:p>
        </p:txBody>
      </p:sp>
      <p:sp>
        <p:nvSpPr>
          <p:cNvPr id="12" name="11 Akış Çizelgesi: Bağlayıcı"/>
          <p:cNvSpPr/>
          <p:nvPr/>
        </p:nvSpPr>
        <p:spPr>
          <a:xfrm>
            <a:off x="4429124" y="5500702"/>
            <a:ext cx="785818" cy="71438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kış Çizelgesi: İşlem"/>
          <p:cNvSpPr/>
          <p:nvPr/>
        </p:nvSpPr>
        <p:spPr>
          <a:xfrm rot="20600783">
            <a:off x="2432836" y="5224150"/>
            <a:ext cx="4572032" cy="142876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Anatomik (yapısal) (% 30) </a:t>
            </a:r>
            <a:r>
              <a:rPr lang="tr-TR" sz="1800" dirty="0" smtClean="0"/>
              <a:t>idrar yolu gelişim anomalileri</a:t>
            </a:r>
          </a:p>
          <a:p>
            <a:endParaRPr lang="tr-TR" sz="1800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nedenli taşlar (%30)</a:t>
            </a:r>
          </a:p>
          <a:p>
            <a:pPr lvl="1"/>
            <a:r>
              <a:rPr lang="tr-TR" dirty="0" smtClean="0"/>
              <a:t>Kalsiyum (%20-25)</a:t>
            </a:r>
          </a:p>
          <a:p>
            <a:pPr lvl="1"/>
            <a:r>
              <a:rPr lang="tr-TR" dirty="0" smtClean="0"/>
              <a:t>Ürik asit (%5)</a:t>
            </a:r>
          </a:p>
          <a:p>
            <a:pPr lvl="1"/>
            <a:r>
              <a:rPr lang="tr-TR" dirty="0" smtClean="0"/>
              <a:t>Sistin (%4)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Enfeksiyon taşları (%20)</a:t>
            </a:r>
          </a:p>
          <a:p>
            <a:endParaRPr lang="tr-TR" dirty="0" smtClean="0"/>
          </a:p>
          <a:p>
            <a:r>
              <a:rPr lang="tr-TR" dirty="0" err="1" smtClean="0"/>
              <a:t>İdiopatik</a:t>
            </a:r>
            <a:r>
              <a:rPr lang="tr-TR" dirty="0" smtClean="0"/>
              <a:t> (%15-20)</a:t>
            </a:r>
          </a:p>
          <a:p>
            <a:endParaRPr lang="tr-TR" dirty="0" smtClean="0"/>
          </a:p>
          <a:p>
            <a:r>
              <a:rPr lang="tr-TR" dirty="0" smtClean="0"/>
              <a:t>Diğer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Kalsiyum oksalat (%50) </a:t>
            </a:r>
          </a:p>
          <a:p>
            <a:endParaRPr lang="tr-TR" dirty="0" smtClean="0"/>
          </a:p>
          <a:p>
            <a:r>
              <a:rPr lang="tr-TR" dirty="0" smtClean="0"/>
              <a:t>Kalsiyum fosfat (%15)</a:t>
            </a:r>
          </a:p>
          <a:p>
            <a:endParaRPr lang="tr-TR" dirty="0" smtClean="0"/>
          </a:p>
          <a:p>
            <a:r>
              <a:rPr lang="tr-TR" dirty="0" smtClean="0"/>
              <a:t>Enfeksiyon </a:t>
            </a:r>
            <a:r>
              <a:rPr lang="tr-TR" sz="1800" dirty="0" smtClean="0"/>
              <a:t>(</a:t>
            </a:r>
            <a:r>
              <a:rPr lang="tr-TR" sz="1800" dirty="0" err="1" smtClean="0"/>
              <a:t>struvite</a:t>
            </a:r>
            <a:r>
              <a:rPr lang="tr-TR" sz="1800" dirty="0" smtClean="0"/>
              <a:t>-magnezyum amonyum fosfat ) </a:t>
            </a:r>
            <a:r>
              <a:rPr lang="tr-TR" dirty="0" smtClean="0"/>
              <a:t>(%20)</a:t>
            </a:r>
          </a:p>
          <a:p>
            <a:endParaRPr lang="tr-TR" dirty="0" smtClean="0"/>
          </a:p>
          <a:p>
            <a:r>
              <a:rPr lang="tr-TR" dirty="0" smtClean="0"/>
              <a:t>Ürik asit (%7)</a:t>
            </a:r>
          </a:p>
          <a:p>
            <a:endParaRPr lang="tr-TR" dirty="0" smtClean="0"/>
          </a:p>
          <a:p>
            <a:r>
              <a:rPr lang="tr-TR" dirty="0" smtClean="0"/>
              <a:t>Sistin (%5)</a:t>
            </a:r>
          </a:p>
          <a:p>
            <a:endParaRPr lang="tr-TR" dirty="0" smtClean="0"/>
          </a:p>
          <a:p>
            <a:r>
              <a:rPr lang="tr-TR" dirty="0" smtClean="0"/>
              <a:t>Karışık (%3) 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taşların tipi</a:t>
            </a:r>
            <a:endParaRPr lang="tr-TR" dirty="0"/>
          </a:p>
        </p:txBody>
      </p:sp>
      <p:pic>
        <p:nvPicPr>
          <p:cNvPr id="4" name="Picture 2" descr="C:\Documents and Settings\Gülnur\Desktop\8-M98-P2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704" y="1428746"/>
            <a:ext cx="1428750" cy="1428750"/>
          </a:xfrm>
          <a:prstGeom prst="rect">
            <a:avLst/>
          </a:prstGeom>
          <a:noFill/>
        </p:spPr>
      </p:pic>
      <p:pic>
        <p:nvPicPr>
          <p:cNvPr id="4098" name="Picture 2" descr="C:\Documents and Settings\Gülnur\Desktop\7-UA97-P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543" y="3700474"/>
            <a:ext cx="1819275" cy="1371600"/>
          </a:xfrm>
          <a:prstGeom prst="rect">
            <a:avLst/>
          </a:prstGeom>
          <a:noFill/>
        </p:spPr>
      </p:pic>
      <p:pic>
        <p:nvPicPr>
          <p:cNvPr id="4099" name="Picture 3" descr="C:\Documents and Settings\Gülnur\Desktop\25-M98-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094" y="5343548"/>
            <a:ext cx="1816608" cy="1371600"/>
          </a:xfrm>
          <a:prstGeom prst="rect">
            <a:avLst/>
          </a:prstGeom>
          <a:noFill/>
        </p:spPr>
      </p:pic>
      <p:pic>
        <p:nvPicPr>
          <p:cNvPr id="4100" name="Picture 4" descr="C:\Documents and Settings\Gülnur\Desktop\23-Maph1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9930" y="3700474"/>
            <a:ext cx="181965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Hiperkalsiüri</a:t>
            </a:r>
            <a:r>
              <a:rPr lang="tr-TR" dirty="0" smtClean="0"/>
              <a:t> (en sık)</a:t>
            </a:r>
          </a:p>
          <a:p>
            <a:pPr lvl="1"/>
            <a:r>
              <a:rPr lang="tr-TR" dirty="0" smtClean="0"/>
              <a:t>Serum </a:t>
            </a:r>
            <a:r>
              <a:rPr lang="tr-TR" dirty="0" err="1" smtClean="0"/>
              <a:t>Ca</a:t>
            </a:r>
            <a:r>
              <a:rPr lang="tr-TR" dirty="0" smtClean="0"/>
              <a:t> normal</a:t>
            </a:r>
          </a:p>
          <a:p>
            <a:pPr lvl="1"/>
            <a:r>
              <a:rPr lang="tr-TR" dirty="0" smtClean="0"/>
              <a:t>Aile öyküsü %70</a:t>
            </a:r>
          </a:p>
          <a:p>
            <a:r>
              <a:rPr lang="tr-TR" dirty="0" err="1" smtClean="0"/>
              <a:t>Hiperokzalüri</a:t>
            </a:r>
            <a:endParaRPr lang="tr-TR" dirty="0" smtClean="0"/>
          </a:p>
          <a:p>
            <a:pPr lvl="1"/>
            <a:r>
              <a:rPr lang="tr-TR" dirty="0" smtClean="0"/>
              <a:t>Genellikle 4 yaş altında</a:t>
            </a:r>
          </a:p>
          <a:p>
            <a:pPr lvl="1"/>
            <a:r>
              <a:rPr lang="tr-TR" dirty="0" smtClean="0"/>
              <a:t>Aile öyküsü olanlarda ve DÜSG de büyük taş ???</a:t>
            </a:r>
          </a:p>
          <a:p>
            <a:r>
              <a:rPr lang="tr-TR" dirty="0" err="1" smtClean="0"/>
              <a:t>Hiperürikozüri</a:t>
            </a:r>
            <a:endParaRPr lang="tr-TR" dirty="0" smtClean="0"/>
          </a:p>
          <a:p>
            <a:r>
              <a:rPr lang="tr-TR" dirty="0" smtClean="0"/>
              <a:t>Gut </a:t>
            </a:r>
            <a:r>
              <a:rPr lang="tr-TR" dirty="0" err="1" smtClean="0"/>
              <a:t>diyatezi</a:t>
            </a:r>
            <a:endParaRPr lang="tr-TR" dirty="0" smtClean="0"/>
          </a:p>
          <a:p>
            <a:r>
              <a:rPr lang="tr-TR" dirty="0" err="1" smtClean="0"/>
              <a:t>Hipositratüri</a:t>
            </a:r>
            <a:endParaRPr lang="tr-TR" dirty="0" smtClean="0"/>
          </a:p>
          <a:p>
            <a:r>
              <a:rPr lang="tr-TR" dirty="0" err="1" smtClean="0"/>
              <a:t>Hipomagnezüri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Kalsiyum taşları </a:t>
            </a:r>
            <a:endParaRPr lang="tr-TR" dirty="0"/>
          </a:p>
        </p:txBody>
      </p:sp>
      <p:pic>
        <p:nvPicPr>
          <p:cNvPr id="3075" name="Picture 3" descr="C:\Documents and Settings\Gülnur\Desktop\kidney-stone-h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98" y="861090"/>
            <a:ext cx="2657478" cy="192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Ailesel/ </a:t>
            </a:r>
            <a:r>
              <a:rPr lang="tr-TR" dirty="0" err="1" smtClean="0"/>
              <a:t>idiopatik</a:t>
            </a:r>
            <a:endParaRPr lang="tr-TR" dirty="0" smtClean="0"/>
          </a:p>
          <a:p>
            <a:r>
              <a:rPr lang="tr-TR" dirty="0" smtClean="0"/>
              <a:t>Aşırı ürik asit üretimi</a:t>
            </a:r>
          </a:p>
          <a:p>
            <a:r>
              <a:rPr lang="tr-TR" dirty="0" err="1" smtClean="0"/>
              <a:t>Hiperürikozüri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taşları</a:t>
            </a:r>
            <a:endParaRPr lang="tr-TR" dirty="0"/>
          </a:p>
        </p:txBody>
      </p:sp>
      <p:pic>
        <p:nvPicPr>
          <p:cNvPr id="5122" name="Picture 2" descr="C:\Documents and Settings\Gülnur\Desktop\1152093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3614752"/>
            <a:ext cx="3602190" cy="27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Sistinüri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OR , </a:t>
            </a:r>
            <a:r>
              <a:rPr lang="tr-TR" dirty="0" err="1" smtClean="0"/>
              <a:t>dikarboksilik</a:t>
            </a:r>
            <a:r>
              <a:rPr lang="tr-TR" dirty="0" smtClean="0"/>
              <a:t> aminoasitlerin barsak ve böbrek transportunda bozukluk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Tekrarlayan taş !!!!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Sistin taraması bütün taş hastalarına gereklidir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taşları</a:t>
            </a:r>
            <a:endParaRPr lang="tr-TR" dirty="0"/>
          </a:p>
        </p:txBody>
      </p:sp>
      <p:pic>
        <p:nvPicPr>
          <p:cNvPr id="6146" name="Picture 2" descr="C:\Documents and Settings\Gülnur\Desktop\3322-71140-cy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32"/>
            <a:ext cx="2986089" cy="224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Üreaz</a:t>
            </a:r>
            <a:r>
              <a:rPr lang="tr-TR" dirty="0" smtClean="0"/>
              <a:t> oluşturan mikroorganizmalar</a:t>
            </a:r>
          </a:p>
          <a:p>
            <a:pPr lvl="1"/>
            <a:r>
              <a:rPr lang="tr-TR" dirty="0" err="1" smtClean="0"/>
              <a:t>Proteus</a:t>
            </a:r>
            <a:endParaRPr lang="tr-TR" dirty="0" smtClean="0"/>
          </a:p>
          <a:p>
            <a:pPr lvl="1"/>
            <a:r>
              <a:rPr lang="tr-TR" dirty="0" err="1" smtClean="0"/>
              <a:t>Klebsiella</a:t>
            </a:r>
            <a:endParaRPr lang="tr-TR" dirty="0" smtClean="0"/>
          </a:p>
          <a:p>
            <a:pPr lvl="1"/>
            <a:r>
              <a:rPr lang="tr-TR" dirty="0" err="1" smtClean="0"/>
              <a:t>Enterobakter</a:t>
            </a:r>
            <a:endParaRPr lang="tr-TR" dirty="0" smtClean="0"/>
          </a:p>
          <a:p>
            <a:pPr lvl="1"/>
            <a:r>
              <a:rPr lang="tr-TR" dirty="0" err="1" smtClean="0"/>
              <a:t>Psödomonas</a:t>
            </a:r>
            <a:endParaRPr lang="tr-TR" dirty="0" smtClean="0"/>
          </a:p>
          <a:p>
            <a:pPr lvl="1"/>
            <a:r>
              <a:rPr lang="tr-TR" dirty="0" smtClean="0"/>
              <a:t>Stafilokoklar</a:t>
            </a:r>
          </a:p>
          <a:p>
            <a:pPr lvl="1"/>
            <a:r>
              <a:rPr lang="tr-TR" dirty="0" err="1" smtClean="0"/>
              <a:t>Kandida</a:t>
            </a:r>
            <a:endParaRPr lang="tr-TR" dirty="0" smtClean="0"/>
          </a:p>
          <a:p>
            <a:pPr lvl="1"/>
            <a:r>
              <a:rPr lang="tr-TR" dirty="0" err="1" smtClean="0"/>
              <a:t>Mikoplazma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5 yaştan küçük erkeklerde↑</a:t>
            </a:r>
          </a:p>
          <a:p>
            <a:pPr lvl="1"/>
            <a:r>
              <a:rPr lang="tr-TR" dirty="0" err="1" smtClean="0"/>
              <a:t>Staghorn</a:t>
            </a:r>
            <a:r>
              <a:rPr lang="tr-TR" dirty="0" smtClean="0"/>
              <a:t> !!!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Enfeksiyon taşları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Öykü</a:t>
            </a:r>
          </a:p>
          <a:p>
            <a:r>
              <a:rPr lang="tr-TR" dirty="0" smtClean="0"/>
              <a:t>Fizik inceleme</a:t>
            </a:r>
          </a:p>
          <a:p>
            <a:r>
              <a:rPr lang="tr-TR" dirty="0" smtClean="0"/>
              <a:t>Semptom ve bulgular</a:t>
            </a:r>
          </a:p>
          <a:p>
            <a:pPr lvl="1"/>
            <a:r>
              <a:rPr lang="tr-TR" dirty="0" smtClean="0"/>
              <a:t>Ağrı (%50)			</a:t>
            </a:r>
            <a:r>
              <a:rPr lang="tr-TR" dirty="0" err="1" smtClean="0"/>
              <a:t>Dizüri</a:t>
            </a:r>
            <a:endParaRPr lang="tr-TR" dirty="0" smtClean="0"/>
          </a:p>
          <a:p>
            <a:pPr lvl="1"/>
            <a:r>
              <a:rPr lang="tr-TR" dirty="0" err="1" smtClean="0"/>
              <a:t>Hematüri</a:t>
            </a:r>
            <a:r>
              <a:rPr lang="tr-TR" dirty="0" smtClean="0"/>
              <a:t>			Ani sıkışma</a:t>
            </a:r>
          </a:p>
          <a:p>
            <a:pPr lvl="1"/>
            <a:r>
              <a:rPr lang="tr-TR" dirty="0" smtClean="0"/>
              <a:t>İdrar yolu </a:t>
            </a:r>
            <a:r>
              <a:rPr lang="tr-TR" dirty="0" err="1" smtClean="0"/>
              <a:t>enf</a:t>
            </a:r>
            <a:r>
              <a:rPr lang="tr-TR" dirty="0" smtClean="0"/>
              <a:t>			Sık işeme</a:t>
            </a:r>
          </a:p>
          <a:p>
            <a:pPr lvl="1"/>
            <a:r>
              <a:rPr lang="tr-TR" dirty="0" smtClean="0"/>
              <a:t>Tesadüfen			işeyememe, damla 						damla işeme	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Büyük çocuk 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 ağrı, </a:t>
            </a:r>
            <a:r>
              <a:rPr lang="tr-TR" dirty="0" err="1" smtClean="0">
                <a:solidFill>
                  <a:srgbClr val="FF0000"/>
                </a:solidFill>
                <a:sym typeface="Wingdings" pitchFamily="2" charset="2"/>
              </a:rPr>
              <a:t>hematüri</a:t>
            </a:r>
            <a:endParaRPr lang="tr-T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Süt çocuğu, okul öncesi  İYE, </a:t>
            </a:r>
            <a:r>
              <a:rPr lang="tr-TR" dirty="0" err="1" smtClean="0">
                <a:solidFill>
                  <a:srgbClr val="FF0000"/>
                </a:solidFill>
                <a:sym typeface="Wingdings" pitchFamily="2" charset="2"/>
              </a:rPr>
              <a:t>nonspesifik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 karın ağrısı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- Tanı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 tetkiki </a:t>
            </a:r>
          </a:p>
          <a:p>
            <a:r>
              <a:rPr lang="tr-TR" dirty="0" smtClean="0"/>
              <a:t>İdrar kültürü</a:t>
            </a:r>
          </a:p>
          <a:p>
            <a:r>
              <a:rPr lang="tr-TR" dirty="0" smtClean="0"/>
              <a:t>Serum elektrolit düzeyi</a:t>
            </a:r>
          </a:p>
          <a:p>
            <a:r>
              <a:rPr lang="tr-TR" dirty="0" smtClean="0"/>
              <a:t>Sistin tarama testi</a:t>
            </a:r>
          </a:p>
          <a:p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taşların görünümü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taş analizi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Laboratuvar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170" name="Picture 2" descr="C:\Documents and Settings\Gülnur\Desktop\27_cystine_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600" y="3143247"/>
            <a:ext cx="3070956" cy="20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Ultrasonografi (ilk seçenek)</a:t>
            </a:r>
          </a:p>
          <a:p>
            <a:r>
              <a:rPr lang="tr-TR" dirty="0" smtClean="0"/>
              <a:t>Direkt </a:t>
            </a:r>
            <a:r>
              <a:rPr lang="tr-TR" dirty="0" err="1" smtClean="0"/>
              <a:t>üriner</a:t>
            </a:r>
            <a:r>
              <a:rPr lang="tr-TR" dirty="0" smtClean="0"/>
              <a:t> sistem </a:t>
            </a:r>
            <a:r>
              <a:rPr lang="tr-TR" dirty="0" err="1" smtClean="0"/>
              <a:t>grafisi</a:t>
            </a:r>
            <a:r>
              <a:rPr lang="tr-TR" dirty="0" smtClean="0"/>
              <a:t>      </a:t>
            </a:r>
            <a:r>
              <a:rPr lang="tr-TR" sz="4800" dirty="0" smtClean="0"/>
              <a:t>%90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İntravenöz</a:t>
            </a:r>
            <a:r>
              <a:rPr lang="tr-TR" dirty="0" smtClean="0"/>
              <a:t> </a:t>
            </a:r>
            <a:r>
              <a:rPr lang="tr-TR" dirty="0" err="1" smtClean="0"/>
              <a:t>ürografi</a:t>
            </a:r>
            <a:r>
              <a:rPr lang="tr-TR" dirty="0" smtClean="0"/>
              <a:t> </a:t>
            </a:r>
          </a:p>
          <a:p>
            <a:r>
              <a:rPr lang="tr-TR" dirty="0" smtClean="0"/>
              <a:t>Bilgisayarlı tomografi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Radyolojik değerlendirme</a:t>
            </a: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5786446" y="1643050"/>
            <a:ext cx="45719" cy="7858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C:\Documents and Settings\Gülnur\Desktop\renal_stone2a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4429132"/>
            <a:ext cx="2857489" cy="2025868"/>
          </a:xfrm>
          <a:prstGeom prst="rect">
            <a:avLst/>
          </a:prstGeom>
          <a:noFill/>
        </p:spPr>
      </p:pic>
      <p:pic>
        <p:nvPicPr>
          <p:cNvPr id="8195" name="Picture 3" descr="C:\Documents and Settings\Gülnur\Desktop\renal_stone7a1_labe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00570"/>
            <a:ext cx="3189318" cy="2267034"/>
          </a:xfrm>
          <a:prstGeom prst="rect">
            <a:avLst/>
          </a:prstGeom>
          <a:noFill/>
        </p:spPr>
      </p:pic>
      <p:pic>
        <p:nvPicPr>
          <p:cNvPr id="8196" name="Picture 4" descr="C:\Documents and Settings\Gülnur\Desktop\renal_calc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10" y="4477659"/>
            <a:ext cx="2603498" cy="238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Öyküde özellik yok</a:t>
            </a:r>
          </a:p>
          <a:p>
            <a:r>
              <a:rPr lang="tr-TR" dirty="0" smtClean="0"/>
              <a:t>Fizik incelemede sağ </a:t>
            </a:r>
            <a:r>
              <a:rPr lang="tr-TR" dirty="0" err="1" smtClean="0"/>
              <a:t>skrotumda</a:t>
            </a:r>
            <a:r>
              <a:rPr lang="tr-TR" dirty="0" smtClean="0"/>
              <a:t> kızarıklık ve şişlik mevcut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 descr="testis torsiyonu"/>
          <p:cNvPicPr>
            <a:picLocks noChangeAspect="1" noChangeArrowheads="1"/>
          </p:cNvPicPr>
          <p:nvPr/>
        </p:nvPicPr>
        <p:blipFill>
          <a:blip r:embed="rId2" cstate="print"/>
          <a:srcRect l="16292" r="16292"/>
          <a:stretch>
            <a:fillRect/>
          </a:stretch>
        </p:blipFill>
        <p:spPr bwMode="auto">
          <a:xfrm>
            <a:off x="3178175" y="2965831"/>
            <a:ext cx="278765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79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Medikal, </a:t>
            </a:r>
            <a:r>
              <a:rPr lang="tr-TR" dirty="0" err="1" smtClean="0"/>
              <a:t>metabolik</a:t>
            </a:r>
            <a:r>
              <a:rPr lang="tr-TR" dirty="0" smtClean="0"/>
              <a:t>, konservatif</a:t>
            </a:r>
          </a:p>
          <a:p>
            <a:endParaRPr lang="tr-TR" dirty="0" smtClean="0"/>
          </a:p>
          <a:p>
            <a:r>
              <a:rPr lang="tr-TR" dirty="0" smtClean="0"/>
              <a:t>Acil tedavi</a:t>
            </a:r>
          </a:p>
          <a:p>
            <a:endParaRPr lang="tr-TR" dirty="0" smtClean="0"/>
          </a:p>
          <a:p>
            <a:r>
              <a:rPr lang="tr-TR" dirty="0" smtClean="0"/>
              <a:t>Girişimsel tedavi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Yeterli </a:t>
            </a:r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Analjezik</a:t>
            </a:r>
          </a:p>
          <a:p>
            <a:endParaRPr lang="tr-TR" dirty="0" smtClean="0"/>
          </a:p>
          <a:p>
            <a:r>
              <a:rPr lang="tr-TR" dirty="0" smtClean="0"/>
              <a:t>Enfeksiyon  tedavisi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Konservatif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Hidrasyon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Diyet</a:t>
            </a:r>
          </a:p>
          <a:p>
            <a:endParaRPr lang="tr-TR" dirty="0" smtClean="0"/>
          </a:p>
          <a:p>
            <a:r>
              <a:rPr lang="tr-TR" dirty="0" smtClean="0"/>
              <a:t>İlaçlar</a:t>
            </a:r>
          </a:p>
          <a:p>
            <a:pPr lvl="1"/>
            <a:r>
              <a:rPr lang="tr-TR" dirty="0" smtClean="0"/>
              <a:t>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pPr lvl="1"/>
            <a:r>
              <a:rPr lang="tr-TR" dirty="0" smtClean="0"/>
              <a:t>Enfeksiyon tedavisi</a:t>
            </a:r>
          </a:p>
          <a:p>
            <a:pPr lvl="1"/>
            <a:r>
              <a:rPr lang="tr-TR" dirty="0" err="1" smtClean="0"/>
              <a:t>Tiyazid</a:t>
            </a:r>
            <a:r>
              <a:rPr lang="tr-TR" dirty="0" smtClean="0"/>
              <a:t> grubu </a:t>
            </a:r>
            <a:r>
              <a:rPr lang="tr-TR" dirty="0" err="1" smtClean="0"/>
              <a:t>diüretikler</a:t>
            </a:r>
            <a:endParaRPr lang="tr-TR" dirty="0" smtClean="0"/>
          </a:p>
          <a:p>
            <a:pPr lvl="1"/>
            <a:r>
              <a:rPr lang="tr-TR" dirty="0" err="1" smtClean="0"/>
              <a:t>Allopurinol</a:t>
            </a:r>
            <a:endParaRPr lang="tr-TR" dirty="0" smtClean="0"/>
          </a:p>
          <a:p>
            <a:pPr lvl="1"/>
            <a:r>
              <a:rPr lang="tr-TR" dirty="0" err="1" smtClean="0"/>
              <a:t>Penisilamin</a:t>
            </a:r>
            <a:r>
              <a:rPr lang="tr-TR" dirty="0" smtClean="0"/>
              <a:t>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Medikal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Hiperkalsiüri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Tiazid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Hiperoksalüri</a:t>
            </a:r>
            <a:endParaRPr lang="tr-TR" dirty="0" smtClean="0"/>
          </a:p>
          <a:p>
            <a:pPr lvl="1"/>
            <a:r>
              <a:rPr lang="tr-TR" dirty="0" smtClean="0"/>
              <a:t>Oksalattan fakir diyet, </a:t>
            </a:r>
            <a:r>
              <a:rPr lang="tr-TR" dirty="0" err="1" smtClean="0"/>
              <a:t>pridoksin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Hipositratüri</a:t>
            </a:r>
            <a:endParaRPr lang="tr-TR" dirty="0" smtClean="0"/>
          </a:p>
          <a:p>
            <a:r>
              <a:rPr lang="tr-TR" dirty="0" err="1" smtClean="0"/>
              <a:t>Hiperürikozüri</a:t>
            </a:r>
            <a:endParaRPr lang="tr-TR" dirty="0" smtClean="0"/>
          </a:p>
          <a:p>
            <a:pPr lvl="1"/>
            <a:r>
              <a:rPr lang="tr-TR" dirty="0" smtClean="0"/>
              <a:t>Pürinden fakir diyet, </a:t>
            </a:r>
            <a:r>
              <a:rPr lang="tr-TR" dirty="0" err="1" smtClean="0"/>
              <a:t>allopurinol</a:t>
            </a:r>
            <a:r>
              <a:rPr lang="tr-TR" dirty="0" smtClean="0"/>
              <a:t>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r>
              <a:rPr lang="tr-TR" dirty="0" err="1" smtClean="0"/>
              <a:t>Sistinüri</a:t>
            </a:r>
            <a:endParaRPr lang="tr-TR" dirty="0" smtClean="0"/>
          </a:p>
          <a:p>
            <a:pPr lvl="1"/>
            <a:r>
              <a:rPr lang="tr-TR" dirty="0" smtClean="0"/>
              <a:t>D </a:t>
            </a:r>
            <a:r>
              <a:rPr lang="tr-TR" dirty="0" err="1" smtClean="0"/>
              <a:t>penisilamin</a:t>
            </a:r>
            <a:r>
              <a:rPr lang="tr-TR" dirty="0" smtClean="0"/>
              <a:t>, C vitamini, potasyum </a:t>
            </a:r>
            <a:r>
              <a:rPr lang="tr-TR" dirty="0" err="1" smtClean="0"/>
              <a:t>sitrat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Enfeksiyon tedavisi</a:t>
            </a:r>
          </a:p>
          <a:p>
            <a:pPr lvl="1"/>
            <a:r>
              <a:rPr lang="tr-TR" dirty="0" smtClean="0"/>
              <a:t>Antibiyotik </a:t>
            </a:r>
            <a:r>
              <a:rPr lang="tr-TR" dirty="0" err="1" smtClean="0"/>
              <a:t>proflaksisi</a:t>
            </a:r>
            <a:r>
              <a:rPr lang="tr-TR" dirty="0" smtClean="0"/>
              <a:t>, amonyum </a:t>
            </a:r>
            <a:r>
              <a:rPr lang="tr-TR" dirty="0" err="1" smtClean="0"/>
              <a:t>klorid</a:t>
            </a:r>
            <a:r>
              <a:rPr lang="tr-TR" dirty="0" smtClean="0"/>
              <a:t> ya da L </a:t>
            </a:r>
            <a:r>
              <a:rPr lang="tr-TR" dirty="0" err="1" smtClean="0"/>
              <a:t>metionin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Ciddi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r>
              <a:rPr lang="tr-TR" dirty="0" smtClean="0"/>
              <a:t> +/- enfeksiyon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Acil cerrahi drenaj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Sıvı alımının arttırılması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Antibiyotik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Analjezikler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Acil cerrahi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Kırılamayan büyük taşı olan çok küçük çocuklar</a:t>
            </a:r>
          </a:p>
          <a:p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smtClean="0"/>
              <a:t>anomali varlığı</a:t>
            </a:r>
          </a:p>
          <a:p>
            <a:endParaRPr lang="tr-TR" dirty="0" smtClean="0"/>
          </a:p>
          <a:p>
            <a:r>
              <a:rPr lang="tr-TR" dirty="0" smtClean="0"/>
              <a:t>Minimal </a:t>
            </a:r>
            <a:r>
              <a:rPr lang="tr-TR" dirty="0" err="1" smtClean="0"/>
              <a:t>invaziv</a:t>
            </a:r>
            <a:r>
              <a:rPr lang="tr-TR" dirty="0" smtClean="0"/>
              <a:t> girişimlerde başarısızlık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cerrahi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Şok </a:t>
            </a:r>
            <a:r>
              <a:rPr lang="tr-TR" dirty="0" err="1" smtClean="0"/>
              <a:t>wave</a:t>
            </a:r>
            <a:r>
              <a:rPr lang="tr-TR" dirty="0" smtClean="0"/>
              <a:t> </a:t>
            </a:r>
            <a:r>
              <a:rPr lang="tr-TR" dirty="0" err="1" smtClean="0"/>
              <a:t>litotripsi</a:t>
            </a:r>
            <a:r>
              <a:rPr lang="tr-TR" dirty="0" smtClean="0"/>
              <a:t> (SWL)</a:t>
            </a:r>
          </a:p>
          <a:p>
            <a:pPr lvl="1"/>
            <a:r>
              <a:rPr lang="tr-TR" dirty="0" err="1" smtClean="0"/>
              <a:t>Struvit</a:t>
            </a:r>
            <a:r>
              <a:rPr lang="tr-TR" dirty="0" smtClean="0"/>
              <a:t>, kalsiyum apatit, ürik asit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Üreterorenoskopik</a:t>
            </a:r>
            <a:r>
              <a:rPr lang="tr-TR" dirty="0" smtClean="0"/>
              <a:t> </a:t>
            </a:r>
            <a:r>
              <a:rPr lang="tr-TR" dirty="0" err="1" smtClean="0"/>
              <a:t>litotomi</a:t>
            </a:r>
            <a:r>
              <a:rPr lang="tr-TR" dirty="0" smtClean="0"/>
              <a:t> (URS)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Perkütan</a:t>
            </a:r>
            <a:r>
              <a:rPr lang="tr-TR" dirty="0" smtClean="0"/>
              <a:t> </a:t>
            </a:r>
            <a:r>
              <a:rPr lang="tr-TR" dirty="0" err="1" smtClean="0"/>
              <a:t>nefrolitotomi</a:t>
            </a:r>
            <a:r>
              <a:rPr lang="tr-TR" dirty="0" smtClean="0"/>
              <a:t> (PNL)</a:t>
            </a:r>
          </a:p>
          <a:p>
            <a:pPr lvl="1"/>
            <a:r>
              <a:rPr lang="tr-TR" dirty="0" smtClean="0"/>
              <a:t>Kalsiyum oksalat </a:t>
            </a:r>
            <a:r>
              <a:rPr lang="tr-TR" dirty="0" err="1" smtClean="0"/>
              <a:t>monohidrat</a:t>
            </a:r>
            <a:r>
              <a:rPr lang="tr-TR" dirty="0" smtClean="0"/>
              <a:t>, sistin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Laparoskopik</a:t>
            </a:r>
            <a:r>
              <a:rPr lang="tr-TR" dirty="0" smtClean="0"/>
              <a:t>  </a:t>
            </a:r>
            <a:r>
              <a:rPr lang="tr-TR" dirty="0" err="1" smtClean="0"/>
              <a:t>litotomi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Minimal </a:t>
            </a:r>
            <a:r>
              <a:rPr lang="tr-TR" dirty="0" err="1" smtClean="0"/>
              <a:t>invaziv</a:t>
            </a:r>
            <a:r>
              <a:rPr lang="tr-TR" dirty="0" smtClean="0"/>
              <a:t> cerrahi</a:t>
            </a:r>
            <a:endParaRPr lang="tr-TR" dirty="0"/>
          </a:p>
        </p:txBody>
      </p:sp>
      <p:pic>
        <p:nvPicPr>
          <p:cNvPr id="1026" name="Picture 2" descr="C:\Documents and Settings\Gülnur\Desktop\bobrek_kalsiyum_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687714"/>
            <a:ext cx="1928826" cy="1669979"/>
          </a:xfrm>
          <a:prstGeom prst="rect">
            <a:avLst/>
          </a:prstGeom>
          <a:noFill/>
        </p:spPr>
      </p:pic>
      <p:pic>
        <p:nvPicPr>
          <p:cNvPr id="1027" name="Picture 3" descr="C:\Documents and Settings\Gülnur\Desktop\es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14355"/>
            <a:ext cx="1643074" cy="1607815"/>
          </a:xfrm>
          <a:prstGeom prst="rect">
            <a:avLst/>
          </a:prstGeom>
          <a:noFill/>
        </p:spPr>
      </p:pic>
      <p:pic>
        <p:nvPicPr>
          <p:cNvPr id="1028" name="Picture 4" descr="C:\Documents and Settings\Gülnur\Desktop\Percutaneous Nephrolithotomy(PCNL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500297" cy="164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%8 tekrarlama riski</a:t>
            </a:r>
          </a:p>
          <a:p>
            <a:r>
              <a:rPr lang="tr-TR" dirty="0" smtClean="0"/>
              <a:t>Genellikle </a:t>
            </a:r>
            <a:r>
              <a:rPr lang="tr-TR" dirty="0" err="1" smtClean="0"/>
              <a:t>metabolik</a:t>
            </a:r>
            <a:r>
              <a:rPr lang="tr-TR" dirty="0" smtClean="0"/>
              <a:t> patoloji, </a:t>
            </a:r>
            <a:r>
              <a:rPr lang="tr-TR" dirty="0" err="1" smtClean="0"/>
              <a:t>postop</a:t>
            </a:r>
            <a:r>
              <a:rPr lang="tr-TR" dirty="0" smtClean="0"/>
              <a:t>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enf</a:t>
            </a:r>
            <a:r>
              <a:rPr lang="tr-TR" dirty="0" smtClean="0"/>
              <a:t>, artık taş parçalarının kalması </a:t>
            </a:r>
            <a:r>
              <a:rPr lang="tr-TR" dirty="0" smtClean="0">
                <a:sym typeface="Wingdings" pitchFamily="2" charset="2"/>
              </a:rPr>
              <a:t> tekrar!!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</a:p>
          <a:p>
            <a:r>
              <a:rPr lang="tr-TR" dirty="0" smtClean="0"/>
              <a:t>Enfeksiyondan korunma</a:t>
            </a:r>
          </a:p>
          <a:p>
            <a:r>
              <a:rPr lang="tr-TR" dirty="0" err="1" smtClean="0"/>
              <a:t>Obstruksiyonun</a:t>
            </a:r>
            <a:r>
              <a:rPr lang="tr-TR" dirty="0" smtClean="0"/>
              <a:t> giderilmesi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err="1" smtClean="0"/>
              <a:t>Üriner</a:t>
            </a:r>
            <a:r>
              <a:rPr lang="tr-TR" dirty="0" smtClean="0"/>
              <a:t> taş şüphesi ??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DÜSG, USG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err="1" smtClean="0"/>
              <a:t>Osbtruksiyon</a:t>
            </a:r>
            <a:r>
              <a:rPr lang="tr-TR" dirty="0" smtClean="0"/>
              <a:t> varlığını araştır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(+)						(-)</a:t>
            </a:r>
          </a:p>
          <a:p>
            <a:pPr algn="ctr">
              <a:buNone/>
            </a:pPr>
            <a:r>
              <a:rPr lang="tr-TR" dirty="0" smtClean="0"/>
              <a:t>Acil drenaj				SWL, URS, PNL, 						açık cerrahi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Taş analizi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Koruyucu, </a:t>
            </a:r>
            <a:r>
              <a:rPr lang="tr-TR" dirty="0" err="1" smtClean="0"/>
              <a:t>metabolik</a:t>
            </a:r>
            <a:r>
              <a:rPr lang="tr-TR" dirty="0" smtClean="0"/>
              <a:t> tedavi</a:t>
            </a:r>
          </a:p>
          <a:p>
            <a:pPr lvl="1"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</a:t>
            </a: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4393405" y="1393017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5400000">
            <a:off x="4394199" y="2249479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rot="5400000">
            <a:off x="4464049" y="5678503"/>
            <a:ext cx="35719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10800000" flipV="1">
            <a:off x="2071670" y="3000371"/>
            <a:ext cx="64453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6430976" y="2928934"/>
            <a:ext cx="712792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0800000" flipV="1">
            <a:off x="5715008" y="4714884"/>
            <a:ext cx="644530" cy="357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511542" y="4000504"/>
            <a:ext cx="1560524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Skrotum</a:t>
            </a:r>
            <a:r>
              <a:rPr lang="tr-TR" dirty="0" smtClean="0"/>
              <a:t> ağrılı, şiş ve </a:t>
            </a:r>
            <a:r>
              <a:rPr lang="tr-TR" dirty="0" err="1" smtClean="0"/>
              <a:t>hiperemik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İlk akıla gelmesi gereken????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Skrotum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3923928" y="2564904"/>
            <a:ext cx="93610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8" descr="testis torsiyonu"/>
          <p:cNvPicPr>
            <a:picLocks noChangeAspect="1" noChangeArrowheads="1"/>
          </p:cNvPicPr>
          <p:nvPr/>
        </p:nvPicPr>
        <p:blipFill>
          <a:blip r:embed="rId2" cstate="print"/>
          <a:srcRect l="16292" r="16292"/>
          <a:stretch>
            <a:fillRect/>
          </a:stretch>
        </p:blipFill>
        <p:spPr bwMode="auto">
          <a:xfrm>
            <a:off x="5868144" y="2348880"/>
            <a:ext cx="27876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28 yaşındaki yan komşunuz Didem; 26 haftalık gebe iken size ağlayarak geliyor. Bugün doktor kontrolüne gittiğini bebeğinin her iki böbreğinde ve sidik kesesinde genişleme olduğunu öğrenmiş. Öncesinde sadece bebeği saran sıvının az olduğu söylenmiş</a:t>
            </a:r>
          </a:p>
          <a:p>
            <a:endParaRPr lang="tr-TR" dirty="0"/>
          </a:p>
          <a:p>
            <a:r>
              <a:rPr lang="tr-TR" dirty="0" smtClean="0"/>
              <a:t>Başka neleri sorgularsınız?</a:t>
            </a:r>
          </a:p>
          <a:p>
            <a:r>
              <a:rPr lang="tr-TR" dirty="0" smtClean="0"/>
              <a:t>Anneye ne önerirsiniz?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112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Glob</a:t>
            </a:r>
            <a:r>
              <a:rPr lang="tr-TR" dirty="0" smtClean="0"/>
              <a:t> </a:t>
            </a:r>
            <a:r>
              <a:rPr lang="tr-TR" dirty="0" err="1" smtClean="0"/>
              <a:t>vezikale</a:t>
            </a:r>
            <a:r>
              <a:rPr lang="tr-TR" dirty="0" smtClean="0"/>
              <a:t>, </a:t>
            </a:r>
            <a:r>
              <a:rPr lang="tr-TR" dirty="0" err="1" smtClean="0"/>
              <a:t>vezikoüretal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r>
              <a:rPr lang="tr-TR" dirty="0" smtClean="0"/>
              <a:t>, idrar yolu enfeksiyonu, </a:t>
            </a:r>
            <a:r>
              <a:rPr lang="tr-TR" dirty="0" err="1" smtClean="0"/>
              <a:t>hematüri</a:t>
            </a:r>
            <a:r>
              <a:rPr lang="tr-TR" dirty="0" smtClean="0"/>
              <a:t> ve kronik  böbrek yetmezliğine neden olabilir</a:t>
            </a:r>
          </a:p>
          <a:p>
            <a:endParaRPr lang="tr-TR" dirty="0" smtClean="0"/>
          </a:p>
          <a:p>
            <a:r>
              <a:rPr lang="tr-TR" dirty="0" smtClean="0"/>
              <a:t>Üst </a:t>
            </a:r>
            <a:r>
              <a:rPr lang="tr-TR" dirty="0" err="1" smtClean="0"/>
              <a:t>üriner</a:t>
            </a:r>
            <a:r>
              <a:rPr lang="tr-TR" dirty="0" smtClean="0"/>
              <a:t> sistemde ağır hasara yol açabilirler</a:t>
            </a:r>
          </a:p>
          <a:p>
            <a:endParaRPr lang="tr-TR" dirty="0" smtClean="0"/>
          </a:p>
          <a:p>
            <a:r>
              <a:rPr lang="tr-TR" dirty="0" err="1" smtClean="0"/>
              <a:t>Antenatal</a:t>
            </a:r>
            <a:r>
              <a:rPr lang="tr-TR" dirty="0" smtClean="0"/>
              <a:t> başlayan bu süreçten dolayı bebekler doğar doğmaz tanı koyulmalı ve tedaviye başlanmalıdır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Mezonefritik</a:t>
            </a:r>
            <a:r>
              <a:rPr lang="tr-TR" dirty="0" smtClean="0"/>
              <a:t> kanal ve </a:t>
            </a:r>
            <a:r>
              <a:rPr lang="tr-TR" dirty="0" err="1" smtClean="0"/>
              <a:t>ürogenital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birleşim yerinde </a:t>
            </a:r>
            <a:r>
              <a:rPr lang="tr-TR" dirty="0" err="1" smtClean="0"/>
              <a:t>valvüler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Antenatal</a:t>
            </a:r>
            <a:r>
              <a:rPr lang="tr-TR" dirty="0" smtClean="0"/>
              <a:t> tanılı </a:t>
            </a:r>
            <a:r>
              <a:rPr lang="tr-TR" dirty="0" err="1" smtClean="0"/>
              <a:t>hidronefrozların</a:t>
            </a:r>
            <a:r>
              <a:rPr lang="tr-TR" dirty="0" smtClean="0"/>
              <a:t> %5-10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Erkek bebek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hidroüreteronefroz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Kalın- dolu mesane duvarı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üretrada</a:t>
            </a:r>
            <a:r>
              <a:rPr lang="tr-TR" dirty="0" smtClean="0"/>
              <a:t> genişleme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Oligohidramnios</a:t>
            </a:r>
            <a:endParaRPr lang="tr-TR" dirty="0"/>
          </a:p>
        </p:txBody>
      </p:sp>
      <p:pic>
        <p:nvPicPr>
          <p:cNvPr id="16386" name="Picture 2" descr="C:\Users\user\Desktop\posterior-urethral-valves.jpg"/>
          <p:cNvPicPr>
            <a:picLocks noChangeAspect="1" noChangeArrowheads="1"/>
          </p:cNvPicPr>
          <p:nvPr/>
        </p:nvPicPr>
        <p:blipFill>
          <a:blip r:embed="rId2" cstate="print"/>
          <a:srcRect l="54473" t="12351" r="9172" b="6327"/>
          <a:stretch>
            <a:fillRect/>
          </a:stretch>
        </p:blipFill>
        <p:spPr bwMode="auto">
          <a:xfrm>
            <a:off x="6848318" y="3178547"/>
            <a:ext cx="2188178" cy="363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PUV klinik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Hidroüreteronefroz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VUR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Üriner</a:t>
            </a:r>
            <a:r>
              <a:rPr lang="tr-TR" dirty="0" smtClean="0"/>
              <a:t> enfeksiyon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Mesane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Renal</a:t>
            </a:r>
            <a:r>
              <a:rPr lang="tr-TR" dirty="0" smtClean="0"/>
              <a:t> yetmezlik</a:t>
            </a:r>
            <a:endParaRPr lang="tr-TR" dirty="0"/>
          </a:p>
        </p:txBody>
      </p:sp>
      <p:pic>
        <p:nvPicPr>
          <p:cNvPr id="17410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39" y="203752"/>
            <a:ext cx="3779761" cy="656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PUV bulgu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dirty="0" err="1" smtClean="0"/>
              <a:t>Yenidoğan</a:t>
            </a:r>
            <a:endParaRPr lang="tr-TR" dirty="0" smtClean="0"/>
          </a:p>
          <a:p>
            <a:pPr lvl="1"/>
            <a:r>
              <a:rPr lang="tr-TR" dirty="0" smtClean="0"/>
              <a:t>Ele gelen kitle</a:t>
            </a:r>
          </a:p>
          <a:p>
            <a:pPr lvl="1"/>
            <a:r>
              <a:rPr lang="tr-TR" dirty="0" smtClean="0"/>
              <a:t>Asit</a:t>
            </a:r>
          </a:p>
          <a:p>
            <a:pPr lvl="1"/>
            <a:r>
              <a:rPr lang="tr-TR" dirty="0" smtClean="0"/>
              <a:t>Solunum sıkıntısı</a:t>
            </a:r>
          </a:p>
          <a:p>
            <a:pPr lvl="1"/>
            <a:r>
              <a:rPr lang="tr-TR" dirty="0" err="1" smtClean="0"/>
              <a:t>Oligohidramnios</a:t>
            </a:r>
            <a:endParaRPr lang="tr-TR" dirty="0" smtClean="0"/>
          </a:p>
          <a:p>
            <a:pPr lvl="1"/>
            <a:r>
              <a:rPr lang="tr-TR" dirty="0" err="1" smtClean="0"/>
              <a:t>Potter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Okul öncesi</a:t>
            </a:r>
          </a:p>
          <a:p>
            <a:pPr lvl="1"/>
            <a:r>
              <a:rPr lang="tr-TR" dirty="0" smtClean="0"/>
              <a:t>İYE</a:t>
            </a:r>
          </a:p>
          <a:p>
            <a:pPr lvl="1"/>
            <a:r>
              <a:rPr lang="tr-TR" dirty="0" smtClean="0"/>
              <a:t>İşeme </a:t>
            </a:r>
            <a:r>
              <a:rPr lang="tr-TR" dirty="0" err="1" smtClean="0"/>
              <a:t>disfonksiyonu</a:t>
            </a:r>
            <a:r>
              <a:rPr lang="tr-TR" dirty="0" smtClean="0"/>
              <a:t>- </a:t>
            </a:r>
            <a:r>
              <a:rPr lang="tr-TR" dirty="0" err="1" smtClean="0"/>
              <a:t>inkontinans</a:t>
            </a:r>
            <a:endParaRPr lang="tr-TR" dirty="0" smtClean="0"/>
          </a:p>
          <a:p>
            <a:r>
              <a:rPr lang="tr-TR" dirty="0" smtClean="0"/>
              <a:t>Okul çağı</a:t>
            </a:r>
          </a:p>
          <a:p>
            <a:pPr lvl="1"/>
            <a:r>
              <a:rPr lang="tr-TR" dirty="0" smtClean="0"/>
              <a:t>%35 KBY</a:t>
            </a:r>
          </a:p>
          <a:p>
            <a:pPr lvl="1"/>
            <a:r>
              <a:rPr lang="tr-TR" dirty="0" smtClean="0"/>
              <a:t>%10 SDBY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Puv</a:t>
            </a:r>
            <a:r>
              <a:rPr lang="tr-TR" dirty="0" smtClean="0"/>
              <a:t> </a:t>
            </a:r>
            <a:r>
              <a:rPr lang="tr-TR" dirty="0" err="1" smtClean="0"/>
              <a:t>prenatal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Prenatal</a:t>
            </a:r>
            <a:r>
              <a:rPr lang="tr-TR" dirty="0" smtClean="0"/>
              <a:t> </a:t>
            </a:r>
            <a:r>
              <a:rPr lang="tr-TR" dirty="0" err="1" smtClean="0"/>
              <a:t>usg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Distandü</a:t>
            </a:r>
            <a:r>
              <a:rPr lang="tr-TR" dirty="0" smtClean="0"/>
              <a:t> </a:t>
            </a:r>
            <a:r>
              <a:rPr lang="tr-TR" dirty="0" err="1" smtClean="0"/>
              <a:t>fetal</a:t>
            </a:r>
            <a:r>
              <a:rPr lang="tr-TR" dirty="0" smtClean="0"/>
              <a:t> mesane ve üst </a:t>
            </a:r>
            <a:r>
              <a:rPr lang="tr-TR" dirty="0" err="1" smtClean="0"/>
              <a:t>üriner</a:t>
            </a:r>
            <a:r>
              <a:rPr lang="tr-TR" dirty="0" smtClean="0"/>
              <a:t> sistemin </a:t>
            </a:r>
            <a:r>
              <a:rPr lang="tr-TR" dirty="0" err="1" smtClean="0"/>
              <a:t>dilate</a:t>
            </a:r>
            <a:r>
              <a:rPr lang="tr-TR" dirty="0" smtClean="0"/>
              <a:t> olması</a:t>
            </a:r>
          </a:p>
          <a:p>
            <a:pPr lvl="1"/>
            <a:r>
              <a:rPr lang="tr-TR" dirty="0" smtClean="0"/>
              <a:t>Anahtar deliği görünümü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Vezikoamniotik</a:t>
            </a:r>
            <a:r>
              <a:rPr lang="tr-TR" dirty="0" smtClean="0"/>
              <a:t> </a:t>
            </a:r>
            <a:r>
              <a:rPr lang="tr-TR" dirty="0" err="1" smtClean="0"/>
              <a:t>şant</a:t>
            </a:r>
            <a:endParaRPr lang="tr-TR" dirty="0"/>
          </a:p>
        </p:txBody>
      </p:sp>
      <p:pic>
        <p:nvPicPr>
          <p:cNvPr id="20482" name="Picture 2" descr="C:\Users\user\Desktop\image043.jpg"/>
          <p:cNvPicPr>
            <a:picLocks noChangeAspect="1" noChangeArrowheads="1"/>
          </p:cNvPicPr>
          <p:nvPr/>
        </p:nvPicPr>
        <p:blipFill>
          <a:blip r:embed="rId2" cstate="print"/>
          <a:srcRect l="5786" r="5501" b="14850"/>
          <a:stretch>
            <a:fillRect/>
          </a:stretch>
        </p:blipFill>
        <p:spPr bwMode="auto">
          <a:xfrm>
            <a:off x="755576" y="4008115"/>
            <a:ext cx="3312368" cy="2733253"/>
          </a:xfrm>
          <a:prstGeom prst="rect">
            <a:avLst/>
          </a:prstGeom>
          <a:noFill/>
        </p:spPr>
      </p:pic>
      <p:pic>
        <p:nvPicPr>
          <p:cNvPr id="20484" name="Picture 4" descr="C:\Users\user\Desktop\fig10a.jpg"/>
          <p:cNvPicPr>
            <a:picLocks noChangeAspect="1" noChangeArrowheads="1"/>
          </p:cNvPicPr>
          <p:nvPr/>
        </p:nvPicPr>
        <p:blipFill>
          <a:blip r:embed="rId3" cstate="print"/>
          <a:srcRect l="9811" t="18056" r="38052" b="8474"/>
          <a:stretch>
            <a:fillRect/>
          </a:stretch>
        </p:blipFill>
        <p:spPr bwMode="auto">
          <a:xfrm>
            <a:off x="5292080" y="3501008"/>
            <a:ext cx="3456384" cy="331236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755576" y="4581128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Posterior</a:t>
            </a:r>
            <a:r>
              <a:rPr lang="tr-TR" sz="1600" dirty="0" smtClean="0"/>
              <a:t> </a:t>
            </a:r>
            <a:r>
              <a:rPr lang="tr-TR" sz="1600" dirty="0" err="1" smtClean="0"/>
              <a:t>üretra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979712" y="6021288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Mesane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r>
              <a:rPr lang="tr-TR" dirty="0" smtClean="0"/>
              <a:t> </a:t>
            </a:r>
            <a:r>
              <a:rPr lang="tr-TR" dirty="0" err="1" smtClean="0"/>
              <a:t>postnatal</a:t>
            </a:r>
            <a:r>
              <a:rPr lang="tr-TR" dirty="0" smtClean="0"/>
              <a:t> </a:t>
            </a:r>
            <a:r>
              <a:rPr lang="tr-TR" dirty="0" err="1" smtClean="0"/>
              <a:t>yaklaşim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Hızlı USG ve VCUG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erken cerrahi girişim</a:t>
            </a:r>
          </a:p>
          <a:p>
            <a:r>
              <a:rPr lang="tr-TR" dirty="0" smtClean="0"/>
              <a:t>Mesane drenajı</a:t>
            </a:r>
          </a:p>
          <a:p>
            <a:r>
              <a:rPr lang="tr-TR" dirty="0" smtClean="0"/>
              <a:t>Antibiyotik </a:t>
            </a:r>
            <a:r>
              <a:rPr lang="tr-TR" dirty="0" err="1" smtClean="0"/>
              <a:t>profilaksisi</a:t>
            </a:r>
            <a:endParaRPr lang="tr-TR" dirty="0" smtClean="0"/>
          </a:p>
          <a:p>
            <a:r>
              <a:rPr lang="tr-TR" dirty="0" err="1" smtClean="0"/>
              <a:t>Valv</a:t>
            </a:r>
            <a:r>
              <a:rPr lang="tr-TR" dirty="0" smtClean="0"/>
              <a:t> </a:t>
            </a:r>
            <a:r>
              <a:rPr lang="tr-TR" dirty="0" err="1" smtClean="0"/>
              <a:t>ablasyonu</a:t>
            </a:r>
            <a:r>
              <a:rPr lang="tr-TR" dirty="0" smtClean="0"/>
              <a:t>/ </a:t>
            </a:r>
            <a:r>
              <a:rPr lang="tr-TR" dirty="0" err="1" smtClean="0"/>
              <a:t>vezikostomi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C:\Users\user\Desktop\8yasP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672" y="3573016"/>
            <a:ext cx="3956840" cy="3024336"/>
          </a:xfrm>
          <a:prstGeom prst="rect">
            <a:avLst/>
          </a:prstGeom>
          <a:noFill/>
        </p:spPr>
      </p:pic>
      <p:pic>
        <p:nvPicPr>
          <p:cNvPr id="19458" name="Picture 2" descr="C:\Users\user\Desktop\IndianJRadiolImaging_2011_21_1_38_76053_f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968" y="3613761"/>
            <a:ext cx="2407096" cy="3101364"/>
          </a:xfrm>
          <a:prstGeom prst="rect">
            <a:avLst/>
          </a:prstGeom>
          <a:noFill/>
        </p:spPr>
      </p:pic>
      <p:pic>
        <p:nvPicPr>
          <p:cNvPr id="19459" name="Picture 3" descr="C:\Users\user\Desktop\MEDIUM_247_2007_495_Fig7_HTML.jpg"/>
          <p:cNvPicPr>
            <a:picLocks noChangeAspect="1" noChangeArrowheads="1"/>
          </p:cNvPicPr>
          <p:nvPr/>
        </p:nvPicPr>
        <p:blipFill>
          <a:blip r:embed="rId4" cstate="print"/>
          <a:srcRect l="10243" r="15492"/>
          <a:stretch>
            <a:fillRect/>
          </a:stretch>
        </p:blipFill>
        <p:spPr bwMode="auto">
          <a:xfrm>
            <a:off x="-96519" y="3645024"/>
            <a:ext cx="285391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9634" name="Picture 2" descr="http://www.pediatricurologybook.com/posteriorurethral/fu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010150" cy="454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değil ancak en önemli nedendir</a:t>
            </a:r>
          </a:p>
          <a:p>
            <a:endParaRPr lang="tr-TR" dirty="0" smtClean="0"/>
          </a:p>
          <a:p>
            <a:r>
              <a:rPr lang="tr-TR" dirty="0" smtClean="0"/>
              <a:t>İnmemiş testis</a:t>
            </a:r>
          </a:p>
          <a:p>
            <a:r>
              <a:rPr lang="tr-TR" dirty="0" smtClean="0"/>
              <a:t>Travma </a:t>
            </a:r>
          </a:p>
          <a:p>
            <a:endParaRPr lang="tr-TR" dirty="0" smtClean="0"/>
          </a:p>
          <a:p>
            <a:r>
              <a:rPr lang="tr-TR" dirty="0" smtClean="0"/>
              <a:t>Fizik inceleme</a:t>
            </a:r>
          </a:p>
          <a:p>
            <a:r>
              <a:rPr lang="tr-TR" dirty="0" err="1" smtClean="0"/>
              <a:t>Doppler</a:t>
            </a:r>
            <a:r>
              <a:rPr lang="tr-TR" dirty="0" smtClean="0"/>
              <a:t> ultrasonografi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testis-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 smtClean="0"/>
          </a:p>
          <a:p>
            <a:r>
              <a:rPr lang="tr-TR" dirty="0" err="1" smtClean="0"/>
              <a:t>Epididimit</a:t>
            </a:r>
            <a:endParaRPr lang="tr-TR" dirty="0" smtClean="0"/>
          </a:p>
          <a:p>
            <a:r>
              <a:rPr lang="tr-TR" dirty="0" err="1" smtClean="0"/>
              <a:t>Epididimoorşit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travma</a:t>
            </a:r>
          </a:p>
          <a:p>
            <a:r>
              <a:rPr lang="tr-TR" dirty="0" err="1" smtClean="0"/>
              <a:t>Strangüle</a:t>
            </a:r>
            <a:r>
              <a:rPr lang="tr-TR" dirty="0" smtClean="0"/>
              <a:t> kasık fıtığı</a:t>
            </a:r>
          </a:p>
          <a:p>
            <a:r>
              <a:rPr lang="tr-TR" dirty="0" err="1" smtClean="0"/>
              <a:t>İdiyopatik</a:t>
            </a:r>
            <a:r>
              <a:rPr lang="tr-TR" dirty="0" smtClean="0"/>
              <a:t> </a:t>
            </a:r>
            <a:r>
              <a:rPr lang="tr-TR" dirty="0" err="1" smtClean="0"/>
              <a:t>skrotal</a:t>
            </a:r>
            <a:r>
              <a:rPr lang="tr-TR" dirty="0" smtClean="0"/>
              <a:t> ödem</a:t>
            </a:r>
          </a:p>
          <a:p>
            <a:r>
              <a:rPr lang="tr-TR" dirty="0" smtClean="0"/>
              <a:t>Tümör içine kanama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varikosel</a:t>
            </a:r>
            <a:endParaRPr lang="tr-TR" dirty="0" smtClean="0"/>
          </a:p>
          <a:p>
            <a:r>
              <a:rPr lang="tr-TR" dirty="0" smtClean="0"/>
              <a:t>Lösemi </a:t>
            </a:r>
            <a:r>
              <a:rPr lang="tr-TR" dirty="0" err="1" smtClean="0"/>
              <a:t>infiltrasyonu</a:t>
            </a:r>
            <a:endParaRPr lang="tr-TR" dirty="0" smtClean="0"/>
          </a:p>
          <a:p>
            <a:r>
              <a:rPr lang="tr-TR" dirty="0" err="1" smtClean="0"/>
              <a:t>Skrotal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endParaRPr lang="tr-TR" dirty="0" smtClean="0"/>
          </a:p>
          <a:p>
            <a:r>
              <a:rPr lang="tr-TR" dirty="0" err="1" smtClean="0"/>
              <a:t>Henoch</a:t>
            </a:r>
            <a:r>
              <a:rPr lang="tr-TR" dirty="0" smtClean="0"/>
              <a:t>- </a:t>
            </a:r>
            <a:r>
              <a:rPr lang="tr-TR" dirty="0" err="1" smtClean="0"/>
              <a:t>Schönlein</a:t>
            </a:r>
            <a:r>
              <a:rPr lang="tr-TR" dirty="0" smtClean="0"/>
              <a:t> </a:t>
            </a:r>
            <a:r>
              <a:rPr lang="tr-TR" dirty="0" err="1" smtClean="0"/>
              <a:t>purpurası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r>
              <a:rPr lang="tr-TR" dirty="0" smtClean="0"/>
              <a:t> ayırıcı tanı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Tunika</a:t>
            </a:r>
            <a:r>
              <a:rPr lang="tr-TR" dirty="0" smtClean="0"/>
              <a:t> </a:t>
            </a:r>
            <a:r>
              <a:rPr lang="tr-TR" dirty="0" err="1" smtClean="0"/>
              <a:t>vajinalis</a:t>
            </a:r>
            <a:r>
              <a:rPr lang="tr-TR" dirty="0" smtClean="0"/>
              <a:t> içerisindeki testis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epididim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>
                <a:sym typeface="Wingdings" pitchFamily="2" charset="2"/>
              </a:rPr>
              <a:t>skrotuma</a:t>
            </a:r>
            <a:r>
              <a:rPr lang="tr-TR" dirty="0" smtClean="0">
                <a:sym typeface="Wingdings" pitchFamily="2" charset="2"/>
              </a:rPr>
              <a:t> bağlanır</a:t>
            </a:r>
          </a:p>
          <a:p>
            <a:r>
              <a:rPr lang="tr-TR" dirty="0" err="1" smtClean="0">
                <a:sym typeface="Wingdings" pitchFamily="2" charset="2"/>
              </a:rPr>
              <a:t>Yenidoğan</a:t>
            </a:r>
            <a:r>
              <a:rPr lang="tr-TR" dirty="0" smtClean="0">
                <a:sym typeface="Wingdings" pitchFamily="2" charset="2"/>
              </a:rPr>
              <a:t> ve </a:t>
            </a:r>
            <a:r>
              <a:rPr lang="tr-TR" dirty="0" err="1" smtClean="0">
                <a:sym typeface="Wingdings" pitchFamily="2" charset="2"/>
              </a:rPr>
              <a:t>pubertede</a:t>
            </a:r>
            <a:r>
              <a:rPr lang="tr-TR" dirty="0" smtClean="0">
                <a:sym typeface="Wingdings" pitchFamily="2" charset="2"/>
              </a:rPr>
              <a:t> artar</a:t>
            </a:r>
          </a:p>
          <a:p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Yenidoğan</a:t>
            </a:r>
            <a:r>
              <a:rPr lang="tr-TR" dirty="0" smtClean="0">
                <a:sym typeface="Wingdings" pitchFamily="2" charset="2"/>
              </a:rPr>
              <a:t> ve inmemiş testislerde </a:t>
            </a:r>
            <a:r>
              <a:rPr lang="tr-TR" dirty="0" err="1" smtClean="0">
                <a:sym typeface="Wingdings" pitchFamily="2" charset="2"/>
              </a:rPr>
              <a:t>ekstravajinal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Puberte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intravajinal</a:t>
            </a:r>
            <a:r>
              <a:rPr lang="tr-TR" dirty="0" smtClean="0">
                <a:sym typeface="Wingdings" pitchFamily="2" charset="2"/>
              </a:rPr>
              <a:t> (</a:t>
            </a:r>
            <a:r>
              <a:rPr lang="tr-TR" dirty="0" err="1" smtClean="0">
                <a:sym typeface="Wingdings" pitchFamily="2" charset="2"/>
              </a:rPr>
              <a:t>bell</a:t>
            </a:r>
            <a:r>
              <a:rPr lang="tr-TR" dirty="0" smtClean="0">
                <a:sym typeface="Wingdings" pitchFamily="2" charset="2"/>
              </a:rPr>
              <a:t>- </a:t>
            </a:r>
            <a:r>
              <a:rPr lang="tr-TR" dirty="0" err="1" smtClean="0">
                <a:sym typeface="Wingdings" pitchFamily="2" charset="2"/>
              </a:rPr>
              <a:t>clapper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deformitesi</a:t>
            </a:r>
            <a:r>
              <a:rPr lang="tr-TR" dirty="0" smtClean="0">
                <a:sym typeface="Wingdings" pitchFamily="2" charset="2"/>
              </a:rPr>
              <a:t>)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cerrahi </a:t>
            </a:r>
            <a:r>
              <a:rPr lang="tr-TR" dirty="0" err="1" smtClean="0"/>
              <a:t>detorsiyon</a:t>
            </a:r>
            <a:r>
              <a:rPr lang="tr-TR" dirty="0" smtClean="0"/>
              <a:t> ve karşı taraf ile beraber </a:t>
            </a:r>
            <a:r>
              <a:rPr lang="tr-TR" dirty="0" err="1" smtClean="0"/>
              <a:t>fiksasyon</a:t>
            </a:r>
            <a:endParaRPr lang="tr-TR" dirty="0" smtClean="0"/>
          </a:p>
          <a:p>
            <a:r>
              <a:rPr lang="tr-TR" dirty="0" smtClean="0"/>
              <a:t>Gecikmiş olgularda </a:t>
            </a:r>
            <a:r>
              <a:rPr lang="tr-TR" dirty="0" err="1" smtClean="0"/>
              <a:t>orşiektomi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 </a:t>
            </a:r>
            <a:r>
              <a:rPr lang="tr-TR" dirty="0" err="1" smtClean="0"/>
              <a:t>torsiyonu</a:t>
            </a:r>
            <a:endParaRPr lang="tr-TR" dirty="0"/>
          </a:p>
        </p:txBody>
      </p:sp>
      <p:pic>
        <p:nvPicPr>
          <p:cNvPr id="4" name="Picture 4" descr="IMG_3108"/>
          <p:cNvPicPr>
            <a:picLocks noChangeAspect="1" noChangeArrowheads="1"/>
          </p:cNvPicPr>
          <p:nvPr/>
        </p:nvPicPr>
        <p:blipFill>
          <a:blip r:embed="rId2" cstate="print"/>
          <a:srcRect l="33650"/>
          <a:stretch>
            <a:fillRect/>
          </a:stretch>
        </p:blipFill>
        <p:spPr bwMode="auto">
          <a:xfrm>
            <a:off x="2771800" y="2852936"/>
            <a:ext cx="3528392" cy="397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testis-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/>
          </a:p>
        </p:txBody>
      </p:sp>
      <p:pic>
        <p:nvPicPr>
          <p:cNvPr id="4" name="Picture 4" descr="ble d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096344" cy="4644517"/>
          </a:xfrm>
          <a:prstGeom prst="rect">
            <a:avLst/>
          </a:prstGeom>
          <a:noFill/>
        </p:spPr>
      </p:pic>
      <p:pic>
        <p:nvPicPr>
          <p:cNvPr id="5" name="Picture 6" descr="apendiks testis torsiyonu2"/>
          <p:cNvPicPr>
            <a:picLocks noChangeAspect="1" noChangeArrowheads="1"/>
          </p:cNvPicPr>
          <p:nvPr/>
        </p:nvPicPr>
        <p:blipFill>
          <a:blip r:embed="rId3" cstate="print"/>
          <a:srcRect l="20800" r="21215" b="26415"/>
          <a:stretch>
            <a:fillRect/>
          </a:stretch>
        </p:blipFill>
        <p:spPr bwMode="auto">
          <a:xfrm>
            <a:off x="4427984" y="1642850"/>
            <a:ext cx="4527272" cy="430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911</Words>
  <Application>Microsoft Macintosh PowerPoint</Application>
  <PresentationFormat>Ekran Gösterisi (4:3)</PresentationFormat>
  <Paragraphs>323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Lucida Sans Unicode</vt:lpstr>
      <vt:lpstr>Verdana</vt:lpstr>
      <vt:lpstr>Wingdings</vt:lpstr>
      <vt:lpstr>Wingdings 2</vt:lpstr>
      <vt:lpstr>Wingdings 3</vt:lpstr>
      <vt:lpstr>Kalabalık</vt:lpstr>
      <vt:lpstr>ÇOCUKLARDAKİ ÜRİNER SİSTEM ACİLLERİ</vt:lpstr>
      <vt:lpstr>PowerPoint Sunusu</vt:lpstr>
      <vt:lpstr>PowerPoint Sunusu</vt:lpstr>
      <vt:lpstr>Akut Skrotum</vt:lpstr>
      <vt:lpstr>Testis torsiyonu</vt:lpstr>
      <vt:lpstr>Testis torsiyonu ayırıcı tanı</vt:lpstr>
      <vt:lpstr>Testis torsiyonu</vt:lpstr>
      <vt:lpstr>Testis torsiyonu</vt:lpstr>
      <vt:lpstr>Apendiks testis- epididimis torsiyonu</vt:lpstr>
      <vt:lpstr>İnkarsere kasık fıtığı</vt:lpstr>
      <vt:lpstr>Epididimoorşit</vt:lpstr>
      <vt:lpstr>Parafimozis </vt:lpstr>
      <vt:lpstr>ÇOCUKLARDA ÜRİNER SİSTEM TAŞ HASTALIĞI</vt:lpstr>
      <vt:lpstr>PowerPoint Sunusu</vt:lpstr>
      <vt:lpstr>PowerPoint Sunusu</vt:lpstr>
      <vt:lpstr>PowerPoint Sunusu</vt:lpstr>
      <vt:lpstr>Giriş </vt:lpstr>
      <vt:lpstr>En sık</vt:lpstr>
      <vt:lpstr>Etiyopatogenez </vt:lpstr>
      <vt:lpstr>PowerPoint Sunusu</vt:lpstr>
      <vt:lpstr>Sınıflandırma</vt:lpstr>
      <vt:lpstr>Üriner taşların tipi</vt:lpstr>
      <vt:lpstr>Kalsiyum taşları </vt:lpstr>
      <vt:lpstr>Ürik asit taşları</vt:lpstr>
      <vt:lpstr>Sistin taşları</vt:lpstr>
      <vt:lpstr>Enfeksiyon taşları</vt:lpstr>
      <vt:lpstr>Klinik - Tanı</vt:lpstr>
      <vt:lpstr>Laboratuvar </vt:lpstr>
      <vt:lpstr>Radyolojik değerlendirme</vt:lpstr>
      <vt:lpstr>Tedavi </vt:lpstr>
      <vt:lpstr>Konservatif tedavi</vt:lpstr>
      <vt:lpstr>Medikal</vt:lpstr>
      <vt:lpstr>Metabolik tedavi</vt:lpstr>
      <vt:lpstr>Acil cerrahi yaklaşım</vt:lpstr>
      <vt:lpstr>Açık cerrahi yaklaşım</vt:lpstr>
      <vt:lpstr>Minimal invaziv cerrahi</vt:lpstr>
      <vt:lpstr>Takip</vt:lpstr>
      <vt:lpstr>Özet </vt:lpstr>
      <vt:lpstr>Posterior üretral valv</vt:lpstr>
      <vt:lpstr>PowerPoint Sunusu</vt:lpstr>
      <vt:lpstr>PowerPoint Sunusu</vt:lpstr>
      <vt:lpstr>Posterior üretral valv </vt:lpstr>
      <vt:lpstr>PUV klinik</vt:lpstr>
      <vt:lpstr>PUV bulgu</vt:lpstr>
      <vt:lpstr>Puv prenatal yaklaşım</vt:lpstr>
      <vt:lpstr>Posterior üretral valv postnatal yaklaşim</vt:lpstr>
      <vt:lpstr>PowerPoint Sunusu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ÇOCUKLARDAKİ ÜRİNER SİSTEM ACİLLERİ</dc:title>
  <dc:creator>user</dc:creator>
  <cp:lastModifiedBy>Microsoft Office Kullanıcısı</cp:lastModifiedBy>
  <cp:revision>22</cp:revision>
  <dcterms:created xsi:type="dcterms:W3CDTF">2015-07-12T13:43:01Z</dcterms:created>
  <dcterms:modified xsi:type="dcterms:W3CDTF">2017-11-21T09:56:20Z</dcterms:modified>
</cp:coreProperties>
</file>