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3"/>
  </p:notesMasterIdLst>
  <p:sldIdLst>
    <p:sldId id="604" r:id="rId4"/>
    <p:sldId id="611" r:id="rId5"/>
    <p:sldId id="615" r:id="rId6"/>
    <p:sldId id="616" r:id="rId7"/>
    <p:sldId id="612" r:id="rId8"/>
    <p:sldId id="617" r:id="rId9"/>
    <p:sldId id="618" r:id="rId10"/>
    <p:sldId id="613" r:id="rId11"/>
    <p:sldId id="614"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84" d="100"/>
          <a:sy n="84" d="100"/>
        </p:scale>
        <p:origin x="1056" y="90"/>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3/2/2020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3/2/2020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3/2/2020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3/2/2020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3/2/2020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3/2/2020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3/2/2020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3/2/2020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3/2/2020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3/2/2020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3/2/2020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3/2/2020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3/2/2020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3/2/2020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3/2/2020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3/2/2020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3/2/2020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3/2/2020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3/2/2020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0" y="1453499"/>
            <a:ext cx="9144000" cy="1557349"/>
          </a:xfrm>
          <a:prstGeom prst="rect">
            <a:avLst/>
          </a:prstGeom>
        </p:spPr>
        <p:txBody>
          <a:bodyPr wrap="square">
            <a:spAutoFit/>
          </a:bodyPr>
          <a:lstStyle/>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	</a:t>
            </a: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5. HAFTA</a:t>
            </a: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Tapu Sicilinde İşlem Aşamaları </a:t>
            </a:r>
          </a:p>
        </p:txBody>
      </p:sp>
    </p:spTree>
    <p:extLst>
      <p:ext uri="{BB962C8B-B14F-4D97-AF65-F5344CB8AC3E}">
        <p14:creationId xmlns:p14="http://schemas.microsoft.com/office/powerpoint/2010/main" val="47047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247979" y="2831646"/>
            <a:ext cx="8648039" cy="2031325"/>
          </a:xfrm>
          <a:prstGeom prst="rect">
            <a:avLst/>
          </a:prstGeom>
        </p:spPr>
        <p:txBody>
          <a:bodyPr wrap="square">
            <a:spAutoFit/>
          </a:bodyPr>
          <a:lstStyle/>
          <a:p>
            <a:pPr algn="just"/>
            <a:r>
              <a:rPr lang="tr-TR" b="1" spc="-50" dirty="0" smtClean="0">
                <a:latin typeface="Arial" panose="020B0604020202020204" pitchFamily="34" charset="0"/>
                <a:ea typeface="Trebuchet MS" panose="020B0603020202020204" pitchFamily="34" charset="0"/>
                <a:cs typeface="Arial" panose="020B0604020202020204" pitchFamily="34" charset="0"/>
              </a:rPr>
              <a:t>1) </a:t>
            </a:r>
            <a:r>
              <a:rPr lang="tr-TR" b="1" dirty="0" smtClean="0">
                <a:latin typeface="Arial" panose="020B0604020202020204" pitchFamily="34" charset="0"/>
                <a:cs typeface="Arial" panose="020B0604020202020204" pitchFamily="34" charset="0"/>
              </a:rPr>
              <a:t>BAŞVURU </a:t>
            </a:r>
            <a:r>
              <a:rPr lang="tr-TR" b="1" dirty="0">
                <a:latin typeface="Arial" panose="020B0604020202020204" pitchFamily="34" charset="0"/>
                <a:cs typeface="Arial" panose="020B0604020202020204" pitchFamily="34" charset="0"/>
              </a:rPr>
              <a:t>(TMK </a:t>
            </a:r>
            <a:r>
              <a:rPr lang="tr-TR" b="1" dirty="0" err="1">
                <a:latin typeface="Arial" panose="020B0604020202020204" pitchFamily="34" charset="0"/>
                <a:cs typeface="Arial" panose="020B0604020202020204" pitchFamily="34" charset="0"/>
              </a:rPr>
              <a:t>md.</a:t>
            </a:r>
            <a:r>
              <a:rPr lang="tr-TR" b="1" dirty="0">
                <a:latin typeface="Arial" panose="020B0604020202020204" pitchFamily="34" charset="0"/>
                <a:cs typeface="Arial" panose="020B0604020202020204" pitchFamily="34" charset="0"/>
              </a:rPr>
              <a:t> 1013, TST </a:t>
            </a:r>
            <a:r>
              <a:rPr lang="tr-TR" b="1" dirty="0" err="1">
                <a:latin typeface="Arial" panose="020B0604020202020204" pitchFamily="34" charset="0"/>
                <a:cs typeface="Arial" panose="020B0604020202020204" pitchFamily="34" charset="0"/>
              </a:rPr>
              <a:t>md.</a:t>
            </a:r>
            <a:r>
              <a:rPr lang="tr-TR" b="1" dirty="0">
                <a:latin typeface="Arial" panose="020B0604020202020204" pitchFamily="34" charset="0"/>
                <a:cs typeface="Arial" panose="020B0604020202020204" pitchFamily="34" charset="0"/>
              </a:rPr>
              <a:t> 16</a:t>
            </a:r>
            <a:r>
              <a:rPr lang="tr-TR" b="1" dirty="0" smtClean="0">
                <a:latin typeface="Arial" panose="020B0604020202020204" pitchFamily="34" charset="0"/>
                <a:cs typeface="Arial" panose="020B0604020202020204" pitchFamily="34" charset="0"/>
              </a:rPr>
              <a:t>)</a:t>
            </a:r>
            <a:endParaRPr lang="tr-TR" dirty="0">
              <a:latin typeface="Arial" panose="020B0604020202020204" pitchFamily="34" charset="0"/>
              <a:cs typeface="Arial" panose="020B0604020202020204" pitchFamily="34" charset="0"/>
            </a:endParaRPr>
          </a:p>
          <a:p>
            <a:pPr algn="just"/>
            <a:r>
              <a:rPr lang="tr-TR" dirty="0" smtClean="0">
                <a:latin typeface="Arial" panose="020B0604020202020204" pitchFamily="34" charset="0"/>
                <a:cs typeface="Arial" panose="020B0604020202020204" pitchFamily="34" charset="0"/>
              </a:rPr>
              <a:t>Kanunlarda </a:t>
            </a:r>
            <a:r>
              <a:rPr lang="tr-TR" dirty="0">
                <a:latin typeface="Arial" panose="020B0604020202020204" pitchFamily="34" charset="0"/>
                <a:cs typeface="Arial" panose="020B0604020202020204" pitchFamily="34" charset="0"/>
              </a:rPr>
              <a:t>veya Tapu Sicili Tüzüğü’nde belirlenen istisnalar dışında, yazılı istem (başvuru) olmadıkça tapu sicili üzerinde işlem yapılamaz.</a:t>
            </a:r>
          </a:p>
          <a:p>
            <a:pPr algn="just"/>
            <a:r>
              <a:rPr lang="tr-TR" dirty="0">
                <a:latin typeface="Arial" panose="020B0604020202020204" pitchFamily="34" charset="0"/>
                <a:cs typeface="Arial" panose="020B0604020202020204" pitchFamily="34" charset="0"/>
              </a:rPr>
              <a:t>Yapılan istem, tescili bozucu </a:t>
            </a:r>
            <a:r>
              <a:rPr lang="tr-TR" dirty="0" smtClean="0">
                <a:latin typeface="Arial" panose="020B0604020202020204" pitchFamily="34" charset="0"/>
                <a:cs typeface="Arial" panose="020B0604020202020204" pitchFamily="34" charset="0"/>
              </a:rPr>
              <a:t>veya </a:t>
            </a:r>
            <a:r>
              <a:rPr lang="tr-TR" dirty="0">
                <a:latin typeface="Arial" panose="020B0604020202020204" pitchFamily="34" charset="0"/>
                <a:cs typeface="Arial" panose="020B0604020202020204" pitchFamily="34" charset="0"/>
              </a:rPr>
              <a:t>hükümsüz kılıcı kayıt ve şarta bağlanamaz</a:t>
            </a:r>
            <a:r>
              <a:rPr lang="tr-TR" dirty="0" smtClean="0">
                <a:latin typeface="Arial" panose="020B0604020202020204" pitchFamily="34" charset="0"/>
                <a:cs typeface="Arial" panose="020B0604020202020204" pitchFamily="34" charset="0"/>
              </a:rPr>
              <a:t>.</a:t>
            </a:r>
          </a:p>
          <a:p>
            <a:pPr algn="just"/>
            <a:endParaRPr lang="tr-TR" dirty="0">
              <a:latin typeface="Arial" panose="020B0604020202020204" pitchFamily="34" charset="0"/>
              <a:cs typeface="Arial" panose="020B0604020202020204" pitchFamily="34" charset="0"/>
            </a:endParaRPr>
          </a:p>
          <a:p>
            <a:pPr algn="just"/>
            <a:endParaRPr lang="tr-TR" dirty="0">
              <a:latin typeface="Arial" panose="020B0604020202020204" pitchFamily="34" charset="0"/>
              <a:cs typeface="Arial" panose="020B0604020202020204" pitchFamily="34" charset="0"/>
            </a:endParaRPr>
          </a:p>
          <a:p>
            <a:pPr algn="just"/>
            <a:endParaRPr lang="tr-TR" dirty="0">
              <a:latin typeface="Arial" panose="020B0604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Tapu Sicilinde İşlem Aşamaları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1903905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400050" y="2500176"/>
            <a:ext cx="8648039" cy="2308324"/>
          </a:xfrm>
          <a:prstGeom prst="rect">
            <a:avLst/>
          </a:prstGeom>
        </p:spPr>
        <p:txBody>
          <a:bodyPr wrap="square">
            <a:spAutoFit/>
          </a:bodyPr>
          <a:lstStyle/>
          <a:p>
            <a:pPr algn="just"/>
            <a:endParaRPr lang="tr-TR" dirty="0">
              <a:latin typeface="Arial" panose="020B0604020202020204" pitchFamily="34" charset="0"/>
              <a:cs typeface="Arial" panose="020B0604020202020204" pitchFamily="34" charset="0"/>
            </a:endParaRPr>
          </a:p>
          <a:p>
            <a:pPr algn="just"/>
            <a:r>
              <a:rPr lang="tr-TR" b="1" dirty="0" smtClean="0">
                <a:latin typeface="Arial" panose="020B0604020202020204" pitchFamily="34" charset="0"/>
                <a:cs typeface="Arial" panose="020B0604020202020204" pitchFamily="34" charset="0"/>
              </a:rPr>
              <a:t>2) HAK </a:t>
            </a:r>
            <a:r>
              <a:rPr lang="tr-TR" b="1" dirty="0">
                <a:latin typeface="Arial" panose="020B0604020202020204" pitchFamily="34" charset="0"/>
                <a:cs typeface="Arial" panose="020B0604020202020204" pitchFamily="34" charset="0"/>
              </a:rPr>
              <a:t>SAHİBİNİN BELİRLENMESİ (TST </a:t>
            </a:r>
            <a:r>
              <a:rPr lang="tr-TR" b="1" dirty="0" err="1">
                <a:latin typeface="Arial" panose="020B0604020202020204" pitchFamily="34" charset="0"/>
                <a:cs typeface="Arial" panose="020B0604020202020204" pitchFamily="34" charset="0"/>
              </a:rPr>
              <a:t>md.</a:t>
            </a:r>
            <a:r>
              <a:rPr lang="tr-TR" b="1" dirty="0">
                <a:latin typeface="Arial" panose="020B0604020202020204" pitchFamily="34" charset="0"/>
                <a:cs typeface="Arial" panose="020B0604020202020204" pitchFamily="34" charset="0"/>
              </a:rPr>
              <a:t> 18)</a:t>
            </a:r>
            <a:endParaRPr lang="tr-TR" dirty="0">
              <a:latin typeface="Arial" panose="020B0604020202020204" pitchFamily="34" charset="0"/>
              <a:cs typeface="Arial" panose="020B0604020202020204" pitchFamily="34" charset="0"/>
            </a:endParaRPr>
          </a:p>
          <a:p>
            <a:pPr algn="just"/>
            <a:r>
              <a:rPr lang="tr-TR" dirty="0">
                <a:latin typeface="Arial" panose="020B0604020202020204" pitchFamily="34" charset="0"/>
                <a:cs typeface="Arial" panose="020B0604020202020204" pitchFamily="34" charset="0"/>
              </a:rPr>
              <a:t>Tapu işlemlerindeki en önemli aşama, hak sahibinin tespiti işlemidir. Gerçek hak sahibinin istemde bulunup bulunmadığının tespiti, devletin sorumluluğu altında tutulan tapu siciline güveni etkilemektedir. Aksi bir durumda, Hazine’nin sorumluluğuna gidilecek ve gerçek hak sahibini belirlemeyen ve kusuru bulunan memur, ortaya çıkan zararı tazmin etmek zorunda kalacaktır</a:t>
            </a:r>
            <a:r>
              <a:rPr lang="tr-TR" dirty="0" smtClean="0">
                <a:latin typeface="Arial" panose="020B0604020202020204" pitchFamily="34" charset="0"/>
                <a:cs typeface="Arial" panose="020B0604020202020204" pitchFamily="34" charset="0"/>
              </a:rPr>
              <a:t>.</a:t>
            </a:r>
          </a:p>
          <a:p>
            <a:pPr algn="just"/>
            <a:endParaRPr lang="tr-TR" dirty="0" smtClean="0">
              <a:latin typeface="Arial" panose="020B0604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Tapu Sicilinde İşlem Aşamaları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788844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2671626"/>
            <a:ext cx="8648039" cy="2031325"/>
          </a:xfrm>
          <a:prstGeom prst="rect">
            <a:avLst/>
          </a:prstGeom>
        </p:spPr>
        <p:txBody>
          <a:bodyPr wrap="square">
            <a:spAutoFit/>
          </a:bodyPr>
          <a:lstStyle/>
          <a:p>
            <a:pPr algn="just"/>
            <a:endParaRPr lang="tr-TR" dirty="0" smtClean="0">
              <a:latin typeface="Arial" panose="020B0604020202020204" pitchFamily="34" charset="0"/>
              <a:cs typeface="Arial" panose="020B0604020202020204" pitchFamily="34" charset="0"/>
            </a:endParaRPr>
          </a:p>
          <a:p>
            <a:pPr algn="just"/>
            <a:r>
              <a:rPr lang="tr-TR" b="1" dirty="0" smtClean="0">
                <a:latin typeface="Arial" panose="020B0604020202020204" pitchFamily="34" charset="0"/>
                <a:cs typeface="Arial" panose="020B0604020202020204" pitchFamily="34" charset="0"/>
              </a:rPr>
              <a:t>3) TASARRUF </a:t>
            </a:r>
            <a:r>
              <a:rPr lang="tr-TR" b="1" dirty="0">
                <a:latin typeface="Arial" panose="020B0604020202020204" pitchFamily="34" charset="0"/>
                <a:cs typeface="Arial" panose="020B0604020202020204" pitchFamily="34" charset="0"/>
              </a:rPr>
              <a:t>YETKİSİNİN ve HUKUKÎ SEBEBİN BELİRLENMESİ</a:t>
            </a:r>
            <a:endParaRPr lang="tr-TR" dirty="0">
              <a:latin typeface="Arial" panose="020B0604020202020204" pitchFamily="34" charset="0"/>
              <a:cs typeface="Arial" panose="020B0604020202020204" pitchFamily="34" charset="0"/>
            </a:endParaRPr>
          </a:p>
          <a:p>
            <a:pPr algn="just"/>
            <a:r>
              <a:rPr lang="tr-TR" b="1" dirty="0">
                <a:latin typeface="Arial" panose="020B0604020202020204" pitchFamily="34" charset="0"/>
                <a:cs typeface="Arial" panose="020B0604020202020204" pitchFamily="34" charset="0"/>
              </a:rPr>
              <a:t>(TMK </a:t>
            </a:r>
            <a:r>
              <a:rPr lang="tr-TR" b="1" dirty="0" err="1">
                <a:latin typeface="Arial" panose="020B0604020202020204" pitchFamily="34" charset="0"/>
                <a:cs typeface="Arial" panose="020B0604020202020204" pitchFamily="34" charset="0"/>
              </a:rPr>
              <a:t>md.</a:t>
            </a:r>
            <a:r>
              <a:rPr lang="tr-TR" b="1" dirty="0">
                <a:latin typeface="Arial" panose="020B0604020202020204" pitchFamily="34" charset="0"/>
                <a:cs typeface="Arial" panose="020B0604020202020204" pitchFamily="34" charset="0"/>
              </a:rPr>
              <a:t> 1015, TST </a:t>
            </a:r>
            <a:r>
              <a:rPr lang="tr-TR" b="1" dirty="0" err="1">
                <a:latin typeface="Arial" panose="020B0604020202020204" pitchFamily="34" charset="0"/>
                <a:cs typeface="Arial" panose="020B0604020202020204" pitchFamily="34" charset="0"/>
              </a:rPr>
              <a:t>md.</a:t>
            </a:r>
            <a:r>
              <a:rPr lang="tr-TR" b="1" dirty="0">
                <a:latin typeface="Arial" panose="020B0604020202020204" pitchFamily="34" charset="0"/>
                <a:cs typeface="Arial" panose="020B0604020202020204" pitchFamily="34" charset="0"/>
              </a:rPr>
              <a:t> 19</a:t>
            </a:r>
            <a:r>
              <a:rPr lang="tr-TR" b="1" dirty="0" smtClean="0">
                <a:latin typeface="Arial" panose="020B0604020202020204" pitchFamily="34" charset="0"/>
                <a:cs typeface="Arial" panose="020B0604020202020204" pitchFamily="34" charset="0"/>
              </a:rPr>
              <a:t>)</a:t>
            </a:r>
          </a:p>
          <a:p>
            <a:pPr algn="just"/>
            <a:r>
              <a:rPr lang="tr-TR" dirty="0">
                <a:latin typeface="Arial" panose="020B0604020202020204" pitchFamily="34" charset="0"/>
                <a:cs typeface="Arial" panose="020B0604020202020204" pitchFamily="34" charset="0"/>
              </a:rPr>
              <a:t>Tescil, terkin ve değişiklik gibi tasarruf işlemlerinin yapılabilmesi, istemde bulunanın, tasarruf yetkisini ve hukukî sebebi belgelemiş olmasına bağlıdır. </a:t>
            </a:r>
          </a:p>
          <a:p>
            <a:pPr algn="just"/>
            <a:endParaRPr lang="tr-TR" dirty="0">
              <a:latin typeface="Arial" panose="020B0604020202020204" pitchFamily="34" charset="0"/>
              <a:cs typeface="Arial" panose="020B0604020202020204" pitchFamily="34" charset="0"/>
            </a:endParaRPr>
          </a:p>
          <a:p>
            <a:pPr algn="just"/>
            <a:endParaRPr lang="tr-TR" dirty="0">
              <a:latin typeface="Arial" panose="020B0604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Tapu Sicilinde İşlem Aşamaları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7669691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244426" y="2683056"/>
            <a:ext cx="8637563" cy="2031325"/>
          </a:xfrm>
          <a:prstGeom prst="rect">
            <a:avLst/>
          </a:prstGeom>
        </p:spPr>
        <p:txBody>
          <a:bodyPr wrap="square">
            <a:spAutoFit/>
          </a:bodyPr>
          <a:lstStyle/>
          <a:p>
            <a:pPr algn="just"/>
            <a:r>
              <a:rPr lang="tr-TR" b="1" dirty="0" smtClean="0">
                <a:latin typeface="Arial" panose="020B0604020202020204" pitchFamily="34" charset="0"/>
                <a:cs typeface="Arial" panose="020B0604020202020204" pitchFamily="34" charset="0"/>
              </a:rPr>
              <a:t>4) </a:t>
            </a:r>
            <a:r>
              <a:rPr lang="tr-TR" b="1" dirty="0">
                <a:latin typeface="Arial" panose="020B0604020202020204" pitchFamily="34" charset="0"/>
                <a:cs typeface="Arial" panose="020B0604020202020204" pitchFamily="34" charset="0"/>
              </a:rPr>
              <a:t>TESCİL İSTEM BELGESİ veya RESMÎ SENET DÜZENLEMESİ (TST md 20,21)</a:t>
            </a:r>
            <a:endParaRPr lang="tr-TR" dirty="0">
              <a:latin typeface="Arial" panose="020B0604020202020204" pitchFamily="34" charset="0"/>
              <a:cs typeface="Arial" panose="020B0604020202020204" pitchFamily="34" charset="0"/>
            </a:endParaRPr>
          </a:p>
          <a:p>
            <a:pPr algn="just"/>
            <a:r>
              <a:rPr lang="tr-TR" dirty="0">
                <a:latin typeface="Arial" panose="020B0604020202020204" pitchFamily="34" charset="0"/>
                <a:cs typeface="Arial" panose="020B0604020202020204" pitchFamily="34" charset="0"/>
              </a:rPr>
              <a:t>Başvuru ve belgeleme aşaması tamamlandıktan sonra, işlemin yapılmasına herhangi bir hukukî sakınca bulunmaması halinde sözleşme düzenlenmesi gereken işlemlerde resmî senet, diğer işlemlerde tescil/terkin istem belgesi düzenlenir</a:t>
            </a:r>
            <a:r>
              <a:rPr lang="tr-TR" dirty="0" smtClean="0">
                <a:latin typeface="Arial" panose="020B0604020202020204" pitchFamily="34" charset="0"/>
                <a:cs typeface="Arial" panose="020B0604020202020204" pitchFamily="34" charset="0"/>
              </a:rPr>
              <a:t>.</a:t>
            </a:r>
          </a:p>
          <a:p>
            <a:pPr algn="just"/>
            <a:endParaRPr lang="tr-TR" dirty="0">
              <a:latin typeface="Arial" panose="020B0604020202020204" pitchFamily="34" charset="0"/>
              <a:cs typeface="Arial" panose="020B0604020202020204" pitchFamily="34" charset="0"/>
            </a:endParaRPr>
          </a:p>
          <a:p>
            <a:pPr algn="just"/>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554628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01576" y="2328726"/>
            <a:ext cx="8637563" cy="1477328"/>
          </a:xfrm>
          <a:prstGeom prst="rect">
            <a:avLst/>
          </a:prstGeom>
        </p:spPr>
        <p:txBody>
          <a:bodyPr wrap="square">
            <a:spAutoFit/>
          </a:bodyPr>
          <a:lstStyle/>
          <a:p>
            <a:pPr algn="just"/>
            <a:r>
              <a:rPr lang="tr-TR" b="1" dirty="0" smtClean="0">
                <a:latin typeface="Arial" panose="020B0604020202020204" pitchFamily="34" charset="0"/>
                <a:cs typeface="Arial" panose="020B0604020202020204" pitchFamily="34" charset="0"/>
              </a:rPr>
              <a:t>5</a:t>
            </a:r>
            <a:r>
              <a:rPr lang="tr-TR" b="1" dirty="0" smtClean="0">
                <a:latin typeface="Arial" panose="020B0604020202020204" pitchFamily="34" charset="0"/>
                <a:cs typeface="Arial" panose="020B0604020202020204" pitchFamily="34" charset="0"/>
              </a:rPr>
              <a:t>) RESMÎ </a:t>
            </a:r>
            <a:r>
              <a:rPr lang="tr-TR" b="1" dirty="0">
                <a:latin typeface="Arial" panose="020B0604020202020204" pitchFamily="34" charset="0"/>
                <a:cs typeface="Arial" panose="020B0604020202020204" pitchFamily="34" charset="0"/>
              </a:rPr>
              <a:t>SENET VEYA TESCİL İSTEM BELGESİNİN İMZALANMASI</a:t>
            </a:r>
            <a:endParaRPr lang="tr-TR" dirty="0">
              <a:latin typeface="Arial" panose="020B0604020202020204" pitchFamily="34" charset="0"/>
              <a:cs typeface="Arial" panose="020B0604020202020204" pitchFamily="34" charset="0"/>
            </a:endParaRPr>
          </a:p>
          <a:p>
            <a:pPr algn="just"/>
            <a:r>
              <a:rPr lang="tr-TR" dirty="0">
                <a:latin typeface="Arial" panose="020B0604020202020204" pitchFamily="34" charset="0"/>
                <a:cs typeface="Arial" panose="020B0604020202020204" pitchFamily="34" charset="0"/>
              </a:rPr>
              <a:t>Tapu müdürlüğünce düzenlenen ve kontrolü yapılan resmî senet veya tescil istem belgesi; hazırlayan görevli tarafından, taraflar ile hazır bulundurulmuş ise tanıklar ve tercüman huzurunda yüksek sesle, herkesin anlayacağı şekilde okunur. Taraflar isterlerse resmî senedi veya tescil istem belgesini kendileri de alıp okuyabilirler</a:t>
            </a:r>
            <a:r>
              <a:rPr lang="tr-TR" dirty="0" smtClean="0">
                <a:latin typeface="Arial" panose="020B0604020202020204" pitchFamily="34" charset="0"/>
                <a:cs typeface="Arial" panose="020B0604020202020204" pitchFamily="34" charset="0"/>
              </a:rPr>
              <a:t>.</a:t>
            </a:r>
            <a:endParaRPr lang="tr-TR"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76710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290146" y="2545896"/>
            <a:ext cx="8637563" cy="2585323"/>
          </a:xfrm>
          <a:prstGeom prst="rect">
            <a:avLst/>
          </a:prstGeom>
        </p:spPr>
        <p:txBody>
          <a:bodyPr wrap="square">
            <a:spAutoFit/>
          </a:bodyPr>
          <a:lstStyle/>
          <a:p>
            <a:pPr algn="just"/>
            <a:r>
              <a:rPr lang="tr-TR" b="1" dirty="0" smtClean="0">
                <a:latin typeface="Arial" panose="020B0604020202020204" pitchFamily="34" charset="0"/>
                <a:cs typeface="Arial" panose="020B0604020202020204" pitchFamily="34" charset="0"/>
              </a:rPr>
              <a:t>6</a:t>
            </a:r>
            <a:r>
              <a:rPr lang="tr-TR" b="1" dirty="0" smtClean="0">
                <a:latin typeface="Arial" panose="020B0604020202020204" pitchFamily="34" charset="0"/>
                <a:cs typeface="Arial" panose="020B0604020202020204" pitchFamily="34" charset="0"/>
              </a:rPr>
              <a:t>) YEVMİYE </a:t>
            </a:r>
            <a:r>
              <a:rPr lang="tr-TR" b="1" dirty="0">
                <a:latin typeface="Arial" panose="020B0604020202020204" pitchFamily="34" charset="0"/>
                <a:cs typeface="Arial" panose="020B0604020202020204" pitchFamily="34" charset="0"/>
              </a:rPr>
              <a:t>DEFTERİNE KAYIT (TST </a:t>
            </a:r>
            <a:r>
              <a:rPr lang="tr-TR" b="1" dirty="0" err="1">
                <a:latin typeface="Arial" panose="020B0604020202020204" pitchFamily="34" charset="0"/>
                <a:cs typeface="Arial" panose="020B0604020202020204" pitchFamily="34" charset="0"/>
              </a:rPr>
              <a:t>md.</a:t>
            </a:r>
            <a:r>
              <a:rPr lang="tr-TR" b="1" dirty="0">
                <a:latin typeface="Arial" panose="020B0604020202020204" pitchFamily="34" charset="0"/>
                <a:cs typeface="Arial" panose="020B0604020202020204" pitchFamily="34" charset="0"/>
              </a:rPr>
              <a:t> 23)</a:t>
            </a:r>
            <a:endParaRPr lang="tr-TR" dirty="0">
              <a:latin typeface="Arial" panose="020B0604020202020204" pitchFamily="34" charset="0"/>
              <a:cs typeface="Arial" panose="020B0604020202020204" pitchFamily="34" charset="0"/>
            </a:endParaRPr>
          </a:p>
          <a:p>
            <a:pPr algn="just"/>
            <a:r>
              <a:rPr lang="tr-TR" dirty="0">
                <a:latin typeface="Arial" panose="020B0604020202020204" pitchFamily="34" charset="0"/>
                <a:cs typeface="Arial" panose="020B0604020202020204" pitchFamily="34" charset="0"/>
              </a:rPr>
              <a:t>İmzaların atılmasından hemen sonra yevmiye defterine kayıt yapılır ve resmî senet veya tescil istem belgesi üzerine, yevmiye tarihi, saati ve dakikası ile yevmiye numarası yazılır.</a:t>
            </a:r>
          </a:p>
          <a:p>
            <a:pPr algn="just"/>
            <a:r>
              <a:rPr lang="tr-TR" dirty="0">
                <a:latin typeface="Arial" panose="020B0604020202020204" pitchFamily="34" charset="0"/>
                <a:cs typeface="Arial" panose="020B0604020202020204" pitchFamily="34" charset="0"/>
              </a:rPr>
              <a:t>Yevmiye defterine, tapu sicili üzerinde işlem yapılmasını gerektiren veya reddedilen istemler kaydedilir. Tapu sicili üzerinde kayıtlı hakların birbirlerine üstünlüğü, bu deftere yazım tarih ve sıra numarasına göre belirlenir.</a:t>
            </a:r>
          </a:p>
          <a:p>
            <a:pPr algn="just"/>
            <a:endParaRPr lang="tr-TR" dirty="0">
              <a:latin typeface="Arial" panose="020B0604020202020204" pitchFamily="34" charset="0"/>
              <a:cs typeface="Arial" panose="020B0604020202020204" pitchFamily="34" charset="0"/>
            </a:endParaRPr>
          </a:p>
          <a:p>
            <a:pPr algn="just"/>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329757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83920" y="1474763"/>
            <a:ext cx="7543800" cy="4114800"/>
          </a:xfrm>
        </p:spPr>
        <p:txBody>
          <a:bodyPr/>
          <a:lstStyle/>
          <a:p>
            <a:pPr marL="0" indent="0" algn="just">
              <a:buNone/>
            </a:pPr>
            <a:r>
              <a:rPr lang="tr-TR" b="1" dirty="0" smtClean="0"/>
              <a:t>7) TESCİL </a:t>
            </a:r>
            <a:r>
              <a:rPr lang="tr-TR" b="1" dirty="0"/>
              <a:t>veya TERKİN</a:t>
            </a:r>
            <a:endParaRPr lang="tr-TR" dirty="0"/>
          </a:p>
          <a:p>
            <a:pPr marL="0" indent="0" algn="just">
              <a:buNone/>
            </a:pPr>
            <a:r>
              <a:rPr lang="tr-TR" dirty="0"/>
              <a:t>İstem, yevmiye defterine kaydedildikten sonra, yapılan tapu işlemi aynı tarih ve yevmiye numarası ile tapu veya kat mülkiyeti kütüğüne tescil (tescil kelimesi geniş anlamda kullanılmıştır) edilir. Tescil, siyah veya mavi mürekkepli kalemle ve kitap harfleriyle okunaklı şekilde yazılır. Kütük üzerinde kazıntı, silinti ve çıkıntı yapılamaz. Tescili yapan görevli, resmi senedin veya tescil istem belgesinin ilgili bölümünü  "Tescil tarafımdan yapılmıştır" cümlesinin altına adını, soyadını yazarak imza eder.</a:t>
            </a:r>
          </a:p>
          <a:p>
            <a:pPr marL="0" indent="0" algn="just">
              <a:buNone/>
            </a:pPr>
            <a:endParaRPr lang="tr-TR" dirty="0"/>
          </a:p>
        </p:txBody>
      </p:sp>
      <p:sp>
        <p:nvSpPr>
          <p:cNvPr id="4" name="Altbilgi Yer Tutucusu 3"/>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23762466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507391" y="1837236"/>
            <a:ext cx="8517838" cy="3477875"/>
          </a:xfrm>
          <a:prstGeom prst="rect">
            <a:avLst/>
          </a:prstGeom>
        </p:spPr>
        <p:txBody>
          <a:bodyPr wrap="square">
            <a:spAutoFit/>
          </a:bodyPr>
          <a:lstStyle/>
          <a:p>
            <a:pPr marL="342900" indent="-342900" algn="just">
              <a:buFont typeface="Wingdings" panose="05000000000000000000" pitchFamily="2" charset="2"/>
              <a:buChar char="Ø"/>
            </a:pPr>
            <a:r>
              <a:rPr lang="tr-TR" sz="2000" dirty="0">
                <a:latin typeface="Arial" panose="020B0604020202020204" pitchFamily="34" charset="0"/>
                <a:cs typeface="Arial" panose="020B0604020202020204" pitchFamily="34" charset="0"/>
              </a:rPr>
              <a:t>Eşya Hukuku, Aydın Aybay, Hüseyin </a:t>
            </a:r>
            <a:r>
              <a:rPr lang="tr-TR" sz="2000" dirty="0" err="1">
                <a:latin typeface="Arial" panose="020B0604020202020204" pitchFamily="34" charset="0"/>
                <a:cs typeface="Arial" panose="020B0604020202020204" pitchFamily="34" charset="0"/>
              </a:rPr>
              <a:t>Hatemi</a:t>
            </a:r>
            <a:r>
              <a:rPr lang="tr-TR" sz="2000" dirty="0">
                <a:latin typeface="Arial" panose="020B0604020202020204" pitchFamily="34" charset="0"/>
                <a:cs typeface="Arial" panose="020B0604020202020204" pitchFamily="34" charset="0"/>
              </a:rPr>
              <a:t>, Vedat Kitabevi, </a:t>
            </a:r>
            <a:r>
              <a:rPr lang="tr-TR" sz="2000" dirty="0" smtClean="0">
                <a:latin typeface="Arial" panose="020B0604020202020204" pitchFamily="34" charset="0"/>
                <a:cs typeface="Arial" panose="020B0604020202020204" pitchFamily="34" charset="0"/>
              </a:rPr>
              <a:t>İstanbul.</a:t>
            </a:r>
          </a:p>
          <a:p>
            <a:pPr marL="342900" indent="-342900" algn="just">
              <a:buFont typeface="Wingdings" panose="05000000000000000000" pitchFamily="2" charset="2"/>
              <a:buChar char="Ø"/>
            </a:pPr>
            <a:r>
              <a:rPr lang="tr-TR" sz="2000" dirty="0">
                <a:latin typeface="Arial" panose="020B0604020202020204" pitchFamily="34" charset="0"/>
                <a:cs typeface="Arial" panose="020B0604020202020204" pitchFamily="34" charset="0"/>
              </a:rPr>
              <a:t>Eşya Hukuku, Jale G. </a:t>
            </a:r>
            <a:r>
              <a:rPr lang="tr-TR" sz="2000" dirty="0" err="1">
                <a:latin typeface="Arial" panose="020B0604020202020204" pitchFamily="34" charset="0"/>
                <a:cs typeface="Arial" panose="020B0604020202020204" pitchFamily="34" charset="0"/>
              </a:rPr>
              <a:t>Akipek</a:t>
            </a:r>
            <a:r>
              <a:rPr lang="tr-TR" sz="2000" dirty="0">
                <a:latin typeface="Arial" panose="020B0604020202020204" pitchFamily="34" charset="0"/>
                <a:cs typeface="Arial" panose="020B0604020202020204" pitchFamily="34" charset="0"/>
              </a:rPr>
              <a:t>, Turgut Akıntürk, Beta Yayınları, İstanbul, </a:t>
            </a:r>
            <a:r>
              <a:rPr lang="tr-TR" sz="2000" dirty="0" smtClean="0">
                <a:latin typeface="Arial" panose="020B0604020202020204" pitchFamily="34" charset="0"/>
                <a:cs typeface="Arial" panose="020B0604020202020204" pitchFamily="34" charset="0"/>
              </a:rPr>
              <a:t>2009.</a:t>
            </a:r>
          </a:p>
          <a:p>
            <a:pPr marL="342900" indent="-342900" algn="just">
              <a:buFont typeface="Wingdings" panose="05000000000000000000" pitchFamily="2" charset="2"/>
              <a:buChar char="Ø"/>
            </a:pPr>
            <a:r>
              <a:rPr lang="tr-TR" sz="2000" dirty="0">
                <a:latin typeface="Arial" panose="020B0604020202020204" pitchFamily="34" charset="0"/>
                <a:cs typeface="Arial" panose="020B0604020202020204" pitchFamily="34" charset="0"/>
              </a:rPr>
              <a:t>Eşya Hukuku, Kemal </a:t>
            </a:r>
            <a:r>
              <a:rPr lang="tr-TR" sz="2000" dirty="0" err="1">
                <a:latin typeface="Arial" panose="020B0604020202020204" pitchFamily="34" charset="0"/>
                <a:cs typeface="Arial" panose="020B0604020202020204" pitchFamily="34" charset="0"/>
              </a:rPr>
              <a:t>Oğuzman</a:t>
            </a:r>
            <a:r>
              <a:rPr lang="tr-TR" sz="2000" dirty="0">
                <a:latin typeface="Arial" panose="020B0604020202020204" pitchFamily="34" charset="0"/>
                <a:cs typeface="Arial" panose="020B0604020202020204" pitchFamily="34" charset="0"/>
              </a:rPr>
              <a:t>, Özer </a:t>
            </a:r>
            <a:r>
              <a:rPr lang="tr-TR" sz="2000" dirty="0" err="1">
                <a:latin typeface="Arial" panose="020B0604020202020204" pitchFamily="34" charset="0"/>
                <a:cs typeface="Arial" panose="020B0604020202020204" pitchFamily="34" charset="0"/>
              </a:rPr>
              <a:t>Seliçi</a:t>
            </a:r>
            <a:r>
              <a:rPr lang="tr-TR" sz="200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Saibe</a:t>
            </a:r>
            <a:r>
              <a:rPr lang="tr-TR" sz="2000" dirty="0">
                <a:latin typeface="Arial" panose="020B0604020202020204" pitchFamily="34" charset="0"/>
                <a:cs typeface="Arial" panose="020B0604020202020204" pitchFamily="34" charset="0"/>
              </a:rPr>
              <a:t> Oktay-Özdemir, Filiz Yayınevi, İstanbul </a:t>
            </a:r>
            <a:r>
              <a:rPr lang="tr-TR" sz="2000" dirty="0" smtClean="0">
                <a:latin typeface="Arial" panose="020B0604020202020204" pitchFamily="34" charset="0"/>
                <a:cs typeface="Arial" panose="020B0604020202020204" pitchFamily="34" charset="0"/>
              </a:rPr>
              <a:t>2006.</a:t>
            </a:r>
          </a:p>
          <a:p>
            <a:pPr marL="342900" indent="-342900" algn="just">
              <a:buFont typeface="Wingdings" panose="05000000000000000000" pitchFamily="2" charset="2"/>
              <a:buChar char="Ø"/>
            </a:pPr>
            <a:r>
              <a:rPr lang="tr-TR" sz="2000" dirty="0">
                <a:latin typeface="Arial" panose="020B0604020202020204" pitchFamily="34" charset="0"/>
                <a:cs typeface="Arial" panose="020B0604020202020204" pitchFamily="34" charset="0"/>
              </a:rPr>
              <a:t>Eşya Hukuku, </a:t>
            </a:r>
            <a:r>
              <a:rPr lang="tr-TR" sz="2000" dirty="0" err="1">
                <a:latin typeface="Arial" panose="020B0604020202020204" pitchFamily="34" charset="0"/>
                <a:cs typeface="Arial" panose="020B0604020202020204" pitchFamily="34" charset="0"/>
              </a:rPr>
              <a:t>Kudrat</a:t>
            </a:r>
            <a:r>
              <a:rPr lang="tr-TR" sz="2000" dirty="0">
                <a:latin typeface="Arial" panose="020B0604020202020204" pitchFamily="34" charset="0"/>
                <a:cs typeface="Arial" panose="020B0604020202020204" pitchFamily="34" charset="0"/>
              </a:rPr>
              <a:t> Güven, Turhan Esener, Yetkin Yayınları, </a:t>
            </a:r>
            <a:r>
              <a:rPr lang="tr-TR" sz="2000" dirty="0" smtClean="0">
                <a:latin typeface="Arial" panose="020B0604020202020204" pitchFamily="34" charset="0"/>
                <a:cs typeface="Arial" panose="020B0604020202020204" pitchFamily="34" charset="0"/>
              </a:rPr>
              <a:t>Ankara.</a:t>
            </a:r>
          </a:p>
          <a:p>
            <a:pPr marL="342900" indent="-342900" algn="just">
              <a:buFont typeface="Wingdings" panose="05000000000000000000" pitchFamily="2" charset="2"/>
              <a:buChar char="Ø"/>
            </a:pPr>
            <a:r>
              <a:rPr lang="tr-TR" sz="2000" dirty="0">
                <a:latin typeface="Arial" panose="020B0604020202020204" pitchFamily="34" charset="0"/>
                <a:cs typeface="Arial" panose="020B0604020202020204" pitchFamily="34" charset="0"/>
              </a:rPr>
              <a:t>Eşya Hukuku, Şeref Ertaç, Seçkin Yayınları, Ankara, </a:t>
            </a:r>
            <a:r>
              <a:rPr lang="tr-TR" sz="2000" dirty="0" smtClean="0">
                <a:latin typeface="Arial" panose="020B0604020202020204" pitchFamily="34" charset="0"/>
                <a:cs typeface="Arial" panose="020B0604020202020204" pitchFamily="34" charset="0"/>
              </a:rPr>
              <a:t>2008.</a:t>
            </a:r>
          </a:p>
          <a:p>
            <a:pPr marL="1257300" lvl="2" indent="-342900" algn="just">
              <a:buFont typeface="Wingdings" panose="05000000000000000000" pitchFamily="2" charset="2"/>
              <a:buChar char="Ø"/>
            </a:pPr>
            <a:r>
              <a:rPr lang="tr-TR" sz="2000" dirty="0">
                <a:latin typeface="Arial" panose="020B0604020202020204" pitchFamily="34" charset="0"/>
                <a:cs typeface="Arial" panose="020B0604020202020204" pitchFamily="34" charset="0"/>
              </a:rPr>
              <a:t>	</a:t>
            </a:r>
            <a:r>
              <a:rPr lang="tr-TR" sz="2000" dirty="0" smtClean="0">
                <a:latin typeface="Arial" panose="020B0604020202020204" pitchFamily="34" charset="0"/>
                <a:cs typeface="Arial" panose="020B0604020202020204" pitchFamily="34" charset="0"/>
              </a:rPr>
              <a:t>Medeni </a:t>
            </a:r>
            <a:r>
              <a:rPr lang="tr-TR" sz="2000" dirty="0">
                <a:latin typeface="Arial" panose="020B0604020202020204" pitchFamily="34" charset="0"/>
                <a:cs typeface="Arial" panose="020B0604020202020204" pitchFamily="34" charset="0"/>
              </a:rPr>
              <a:t>Kanun, </a:t>
            </a:r>
            <a:endParaRPr lang="tr-TR" sz="2000" dirty="0" smtClean="0">
              <a:latin typeface="Arial" panose="020B0604020202020204" pitchFamily="34" charset="0"/>
              <a:cs typeface="Arial" panose="020B0604020202020204" pitchFamily="34" charset="0"/>
            </a:endParaRPr>
          </a:p>
          <a:p>
            <a:pPr marL="1257300" lvl="2" indent="-342900" algn="just">
              <a:buFont typeface="Wingdings" panose="05000000000000000000" pitchFamily="2" charset="2"/>
              <a:buChar char="Ø"/>
            </a:pPr>
            <a:r>
              <a:rPr lang="tr-TR" sz="2000" dirty="0">
                <a:latin typeface="Arial" panose="020B0604020202020204" pitchFamily="34" charset="0"/>
                <a:cs typeface="Arial" panose="020B0604020202020204" pitchFamily="34" charset="0"/>
              </a:rPr>
              <a:t>	</a:t>
            </a:r>
            <a:r>
              <a:rPr lang="tr-TR" sz="2000" dirty="0" smtClean="0">
                <a:latin typeface="Arial" panose="020B0604020202020204" pitchFamily="34" charset="0"/>
                <a:cs typeface="Arial" panose="020B0604020202020204" pitchFamily="34" charset="0"/>
              </a:rPr>
              <a:t>Borçlar </a:t>
            </a:r>
            <a:r>
              <a:rPr lang="tr-TR" sz="2000" dirty="0">
                <a:latin typeface="Arial" panose="020B0604020202020204" pitchFamily="34" charset="0"/>
                <a:cs typeface="Arial" panose="020B0604020202020204" pitchFamily="34" charset="0"/>
              </a:rPr>
              <a:t>Kanunu, </a:t>
            </a:r>
            <a:endParaRPr lang="tr-TR" sz="2000" dirty="0" smtClean="0">
              <a:latin typeface="Arial" panose="020B0604020202020204" pitchFamily="34" charset="0"/>
              <a:cs typeface="Arial" panose="020B0604020202020204" pitchFamily="34" charset="0"/>
            </a:endParaRPr>
          </a:p>
          <a:p>
            <a:pPr marL="1257300" lvl="2" indent="-342900" algn="just">
              <a:buFont typeface="Wingdings" panose="05000000000000000000" pitchFamily="2" charset="2"/>
              <a:buChar char="Ø"/>
            </a:pPr>
            <a:r>
              <a:rPr lang="tr-TR" sz="2000" dirty="0">
                <a:latin typeface="Arial" panose="020B0604020202020204" pitchFamily="34" charset="0"/>
                <a:cs typeface="Arial" panose="020B0604020202020204" pitchFamily="34" charset="0"/>
              </a:rPr>
              <a:t>	</a:t>
            </a:r>
            <a:r>
              <a:rPr lang="tr-TR" sz="2000" dirty="0" smtClean="0">
                <a:latin typeface="Arial" panose="020B0604020202020204" pitchFamily="34" charset="0"/>
                <a:cs typeface="Arial" panose="020B0604020202020204" pitchFamily="34" charset="0"/>
              </a:rPr>
              <a:t>Genelgeler</a:t>
            </a:r>
          </a:p>
          <a:p>
            <a:pPr marL="1257300" lvl="2" indent="-342900" algn="just">
              <a:buFont typeface="Wingdings" panose="05000000000000000000" pitchFamily="2" charset="2"/>
              <a:buChar char="Ø"/>
            </a:pPr>
            <a:r>
              <a:rPr lang="tr-TR" sz="2000" dirty="0" smtClean="0">
                <a:latin typeface="Arial" panose="020B0604020202020204" pitchFamily="34" charset="0"/>
                <a:cs typeface="Arial" panose="020B0604020202020204" pitchFamily="34" charset="0"/>
              </a:rPr>
              <a:t>	Kanunlar </a:t>
            </a:r>
            <a:r>
              <a:rPr lang="tr-TR" sz="2000" dirty="0">
                <a:latin typeface="Arial" panose="020B0604020202020204" pitchFamily="34" charset="0"/>
                <a:cs typeface="Arial" panose="020B0604020202020204" pitchFamily="34" charset="0"/>
              </a:rPr>
              <a:t>ve Tüzükler.</a:t>
            </a: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Kaynaklar</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6256149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12513</TotalTime>
  <Words>484</Words>
  <Application>Microsoft Office PowerPoint</Application>
  <PresentationFormat>Ekran Gösterisi (4:3)</PresentationFormat>
  <Paragraphs>36</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9</vt:i4>
      </vt:variant>
    </vt:vector>
  </HeadingPairs>
  <TitlesOfParts>
    <vt:vector size="17" baseType="lpstr">
      <vt:lpstr>ＭＳ Ｐゴシック</vt:lpstr>
      <vt:lpstr>Arial</vt:lpstr>
      <vt:lpstr>Calibri</vt:lpstr>
      <vt:lpstr>Trebuchet MS</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arahmantursun@gmail.com</cp:lastModifiedBy>
  <cp:revision>825</cp:revision>
  <cp:lastPrinted>2016-10-24T07:53:35Z</cp:lastPrinted>
  <dcterms:created xsi:type="dcterms:W3CDTF">2016-09-18T09:35:24Z</dcterms:created>
  <dcterms:modified xsi:type="dcterms:W3CDTF">2020-03-02T12:56:58Z</dcterms:modified>
</cp:coreProperties>
</file>