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343" r:id="rId2"/>
    <p:sldId id="345" r:id="rId3"/>
    <p:sldId id="361" r:id="rId4"/>
    <p:sldId id="364" r:id="rId5"/>
    <p:sldId id="387" r:id="rId6"/>
    <p:sldId id="388" r:id="rId7"/>
    <p:sldId id="389" r:id="rId8"/>
    <p:sldId id="390" r:id="rId9"/>
    <p:sldId id="391" r:id="rId10"/>
    <p:sldId id="393" r:id="rId11"/>
    <p:sldId id="394" r:id="rId12"/>
    <p:sldId id="359" r:id="rId13"/>
  </p:sldIdLst>
  <p:sldSz cx="12192000" cy="6858000"/>
  <p:notesSz cx="6858000" cy="994727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7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13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77AA90-D84D-4B01-9226-C20375B3790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53A5900-73CA-43B2-9B59-416C4A37DBE6}">
      <dgm:prSet phldrT="[Metin]" custT="1"/>
      <dgm:spPr/>
      <dgm:t>
        <a:bodyPr/>
        <a:lstStyle/>
        <a:p>
          <a:r>
            <a:rPr lang="tr-TR" sz="2400" dirty="0" smtClean="0">
              <a:solidFill>
                <a:schemeClr val="tx1"/>
              </a:solidFill>
            </a:rPr>
            <a:t>Mistisizmin karanlığının, dogmatizmin yanlış ve koyu ışığının tam tersine</a:t>
          </a:r>
          <a:endParaRPr lang="tr-TR" sz="2400" dirty="0">
            <a:solidFill>
              <a:schemeClr val="tx1"/>
            </a:solidFill>
          </a:endParaRPr>
        </a:p>
      </dgm:t>
    </dgm:pt>
    <dgm:pt modelId="{2D0A521A-7A23-47EB-9AF2-68A20D66B7BE}" type="parTrans" cxnId="{4B2C69DD-22AD-402A-A1F7-7E6FB6ED7BAD}">
      <dgm:prSet/>
      <dgm:spPr/>
      <dgm:t>
        <a:bodyPr/>
        <a:lstStyle/>
        <a:p>
          <a:endParaRPr lang="tr-TR"/>
        </a:p>
      </dgm:t>
    </dgm:pt>
    <dgm:pt modelId="{5D9F333D-B6C3-42E4-9A36-BF3A0B0E9796}" type="sibTrans" cxnId="{4B2C69DD-22AD-402A-A1F7-7E6FB6ED7BAD}">
      <dgm:prSet/>
      <dgm:spPr/>
      <dgm:t>
        <a:bodyPr/>
        <a:lstStyle/>
        <a:p>
          <a:endParaRPr lang="tr-TR"/>
        </a:p>
      </dgm:t>
    </dgm:pt>
    <dgm:pt modelId="{6CED3281-288F-4F28-9ADA-A9A01F05CBAE}">
      <dgm:prSet phldrT="[Metin]" custT="1"/>
      <dgm:spPr/>
      <dgm:t>
        <a:bodyPr/>
        <a:lstStyle/>
        <a:p>
          <a:r>
            <a:rPr lang="tr-TR" sz="2400" dirty="0" smtClean="0">
              <a:solidFill>
                <a:schemeClr val="tx1"/>
              </a:solidFill>
            </a:rPr>
            <a:t>Aklın ışığına, bütün açıklığıyla parlayan içsel ışığına gönderme olarak</a:t>
          </a:r>
          <a:endParaRPr lang="tr-TR" sz="2400" dirty="0">
            <a:solidFill>
              <a:schemeClr val="tx1"/>
            </a:solidFill>
          </a:endParaRPr>
        </a:p>
      </dgm:t>
    </dgm:pt>
    <dgm:pt modelId="{598606FA-2EA8-4F05-BC9E-42B4B27B3536}" type="parTrans" cxnId="{1609C1B3-35FC-46FB-BD63-78E6A111EB09}">
      <dgm:prSet/>
      <dgm:spPr/>
      <dgm:t>
        <a:bodyPr/>
        <a:lstStyle/>
        <a:p>
          <a:endParaRPr lang="tr-TR"/>
        </a:p>
      </dgm:t>
    </dgm:pt>
    <dgm:pt modelId="{6AB6237A-11BC-4778-9F4F-CB095B76BC88}" type="sibTrans" cxnId="{1609C1B3-35FC-46FB-BD63-78E6A111EB09}">
      <dgm:prSet/>
      <dgm:spPr/>
      <dgm:t>
        <a:bodyPr/>
        <a:lstStyle/>
        <a:p>
          <a:endParaRPr lang="tr-TR"/>
        </a:p>
      </dgm:t>
    </dgm:pt>
    <dgm:pt modelId="{FB23145B-1C18-46A2-87E8-537B69675A49}" type="pres">
      <dgm:prSet presAssocID="{6377AA90-D84D-4B01-9226-C20375B3790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9A0F29F-BBCE-45FB-9932-4EE5CF1EADCB}" type="pres">
      <dgm:prSet presAssocID="{A53A5900-73CA-43B2-9B59-416C4A37DBE6}" presName="parentText" presStyleLbl="node1" presStyleIdx="0" presStyleCnt="2" custLinFactY="-89417" custLinFactNeighborX="-5258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3BC847A-8E89-4ACD-91A9-BAB66CA7DED1}" type="pres">
      <dgm:prSet presAssocID="{5D9F333D-B6C3-42E4-9A36-BF3A0B0E9796}" presName="spacer" presStyleCnt="0"/>
      <dgm:spPr/>
    </dgm:pt>
    <dgm:pt modelId="{1136ED16-9877-4A4C-B27E-7377B3DBE74E}" type="pres">
      <dgm:prSet presAssocID="{6CED3281-288F-4F28-9ADA-A9A01F05CBA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95695AB-AB0A-4B08-84BB-8A7453003E1B}" type="presOf" srcId="{A53A5900-73CA-43B2-9B59-416C4A37DBE6}" destId="{79A0F29F-BBCE-45FB-9932-4EE5CF1EADCB}" srcOrd="0" destOrd="0" presId="urn:microsoft.com/office/officeart/2005/8/layout/vList2"/>
    <dgm:cxn modelId="{1609C1B3-35FC-46FB-BD63-78E6A111EB09}" srcId="{6377AA90-D84D-4B01-9226-C20375B3790C}" destId="{6CED3281-288F-4F28-9ADA-A9A01F05CBAE}" srcOrd="1" destOrd="0" parTransId="{598606FA-2EA8-4F05-BC9E-42B4B27B3536}" sibTransId="{6AB6237A-11BC-4778-9F4F-CB095B76BC88}"/>
    <dgm:cxn modelId="{BF016C0F-C33A-4C0B-BE21-13D4A10CE237}" type="presOf" srcId="{6CED3281-288F-4F28-9ADA-A9A01F05CBAE}" destId="{1136ED16-9877-4A4C-B27E-7377B3DBE74E}" srcOrd="0" destOrd="0" presId="urn:microsoft.com/office/officeart/2005/8/layout/vList2"/>
    <dgm:cxn modelId="{9071A7B4-A794-4F65-B2A1-BA1F7E4D88F5}" type="presOf" srcId="{6377AA90-D84D-4B01-9226-C20375B3790C}" destId="{FB23145B-1C18-46A2-87E8-537B69675A49}" srcOrd="0" destOrd="0" presId="urn:microsoft.com/office/officeart/2005/8/layout/vList2"/>
    <dgm:cxn modelId="{4B2C69DD-22AD-402A-A1F7-7E6FB6ED7BAD}" srcId="{6377AA90-D84D-4B01-9226-C20375B3790C}" destId="{A53A5900-73CA-43B2-9B59-416C4A37DBE6}" srcOrd="0" destOrd="0" parTransId="{2D0A521A-7A23-47EB-9AF2-68A20D66B7BE}" sibTransId="{5D9F333D-B6C3-42E4-9A36-BF3A0B0E9796}"/>
    <dgm:cxn modelId="{CB9EB519-28E3-4CE3-89B0-990E18D9010D}" type="presParOf" srcId="{FB23145B-1C18-46A2-87E8-537B69675A49}" destId="{79A0F29F-BBCE-45FB-9932-4EE5CF1EADCB}" srcOrd="0" destOrd="0" presId="urn:microsoft.com/office/officeart/2005/8/layout/vList2"/>
    <dgm:cxn modelId="{5B50AC19-F909-4DED-94C0-1160E2D5FBF7}" type="presParOf" srcId="{FB23145B-1C18-46A2-87E8-537B69675A49}" destId="{93BC847A-8E89-4ACD-91A9-BAB66CA7DED1}" srcOrd="1" destOrd="0" presId="urn:microsoft.com/office/officeart/2005/8/layout/vList2"/>
    <dgm:cxn modelId="{2A5E5FFB-E946-4101-AE98-254CB360B289}" type="presParOf" srcId="{FB23145B-1C18-46A2-87E8-537B69675A49}" destId="{1136ED16-9877-4A4C-B27E-7377B3DBE74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A0F29F-BBCE-45FB-9932-4EE5CF1EADCB}">
      <dsp:nvSpPr>
        <dsp:cNvPr id="0" name=""/>
        <dsp:cNvSpPr/>
      </dsp:nvSpPr>
      <dsp:spPr>
        <a:xfrm>
          <a:off x="0" y="123707"/>
          <a:ext cx="812800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solidFill>
                <a:schemeClr val="tx1"/>
              </a:solidFill>
            </a:rPr>
            <a:t>Mistisizmin karanlığının, dogmatizmin yanlış ve koyu ışığının tam tersine</a:t>
          </a:r>
          <a:endParaRPr lang="tr-TR" sz="2400" kern="1200" dirty="0">
            <a:solidFill>
              <a:schemeClr val="tx1"/>
            </a:solidFill>
          </a:endParaRPr>
        </a:p>
      </dsp:txBody>
      <dsp:txXfrm>
        <a:off x="59399" y="183106"/>
        <a:ext cx="8009202" cy="1098002"/>
      </dsp:txXfrm>
    </dsp:sp>
    <dsp:sp modelId="{1136ED16-9877-4A4C-B27E-7377B3DBE74E}">
      <dsp:nvSpPr>
        <dsp:cNvPr id="0" name=""/>
        <dsp:cNvSpPr/>
      </dsp:nvSpPr>
      <dsp:spPr>
        <a:xfrm>
          <a:off x="0" y="2802933"/>
          <a:ext cx="812800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solidFill>
                <a:schemeClr val="tx1"/>
              </a:solidFill>
            </a:rPr>
            <a:t>Aklın ışığına, bütün açıklığıyla parlayan içsel ışığına gönderme olarak</a:t>
          </a:r>
          <a:endParaRPr lang="tr-TR" sz="2400" kern="1200" dirty="0">
            <a:solidFill>
              <a:schemeClr val="tx1"/>
            </a:solidFill>
          </a:endParaRPr>
        </a:p>
      </dsp:txBody>
      <dsp:txXfrm>
        <a:off x="59399" y="2862332"/>
        <a:ext cx="8009202" cy="1098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9091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99091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AD5DE9EF-5B3F-46C0-A11D-5D2ED6FE4E8D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48186"/>
            <a:ext cx="2971800" cy="499090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9448186"/>
            <a:ext cx="2971800" cy="499090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EDE61C2E-333D-4B37-8610-FF7228EDC11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778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847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9847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51245852-2798-4489-9FE2-7534DD545DD6}" type="datetimeFigureOut">
              <a:rPr lang="tr-TR" smtClean="0"/>
              <a:pPr/>
              <a:t>3.2.2018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1" y="4787900"/>
            <a:ext cx="5486400" cy="3916363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15A2F97C-D7A4-4C1E-96E3-23CCB4D0284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5870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92EDF-2A16-471B-A6C2-CD972D522F0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E8444-3EAC-47CC-91C6-30A32F148EC8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450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0AF50-3703-416C-8678-6F1A6132BAE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E7576-8BFF-43BB-8F2D-5732DBCE87BC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508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4E9AC-C4F1-4BE9-90E5-64F66B13A69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7390D-12D9-46A0-91E3-FFDCAFC888BD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906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16624-4B50-4E79-A871-AD8079A7DD59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5BF75-A5B5-457A-BDCD-8AC54C589242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246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377F1-2D10-4D9B-AC84-384F0849D4E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010F4-0281-452B-B63D-A0A72BF3E72E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724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438C3-6B9D-439A-8CDE-4415BD6250B8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1CF77-E2AA-4781-A69F-9614AB05B5CC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899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E180B-F946-4BD4-8FC7-204482D7F14F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EEEA9-7687-4B67-81D8-910D6543E2EA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807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18E1-0D63-49A8-8949-075C1E366F4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74FF0-A638-405F-B72E-D56ABC1D6C15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316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070B2-A465-4F05-8302-69FDED60E48A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1B28C-353A-4D32-95ED-C1116294277E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926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AD557-03F7-4718-9825-F61EEBC32B49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3146-D35D-49B3-9E3F-1DB9CBFA7F3A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198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FCC3A-C225-4952-9950-A8C495D2763E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8CFCB-BD8C-4CFF-A150-837BD0AFBDBB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976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3C7EA0-6840-4791-BE1E-09CCEB53678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F60E8B6-0178-4620-A98B-2A212269871C}" type="slidenum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763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lt Başlık 3"/>
          <p:cNvSpPr>
            <a:spLocks noGrp="1"/>
          </p:cNvSpPr>
          <p:nvPr>
            <p:ph type="subTitle" idx="1"/>
          </p:nvPr>
        </p:nvSpPr>
        <p:spPr>
          <a:xfrm>
            <a:off x="1545843" y="1628748"/>
            <a:ext cx="9144000" cy="1655763"/>
          </a:xfrm>
        </p:spPr>
        <p:txBody>
          <a:bodyPr/>
          <a:lstStyle/>
          <a:p>
            <a:r>
              <a:rPr lang="tr-TR" sz="2800" b="1" cap="all" dirty="0">
                <a:cs typeface="Times New Roman" panose="02020603050405020304" pitchFamily="18" charset="0"/>
              </a:rPr>
              <a:t>Sosyoloji</a:t>
            </a:r>
          </a:p>
          <a:p>
            <a:r>
              <a:rPr lang="tr-TR" sz="2800" b="1" dirty="0" smtClean="0">
                <a:cs typeface="Times New Roman" panose="02020603050405020304" pitchFamily="18" charset="0"/>
              </a:rPr>
              <a:t>BİLİMSEL DEVRİM VE AYDINLANMA DÜŞÜNCESİ</a:t>
            </a:r>
          </a:p>
          <a:p>
            <a:r>
              <a:rPr lang="tr-TR" sz="2800" b="1" dirty="0" smtClean="0">
                <a:cs typeface="Times New Roman" panose="02020603050405020304" pitchFamily="18" charset="0"/>
              </a:rPr>
              <a:t>Doç.Dr.Filiz YILDIRIM</a:t>
            </a:r>
          </a:p>
          <a:p>
            <a:pPr algn="just"/>
            <a:endParaRPr lang="tr-TR" dirty="0" smtClean="0"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 </a:t>
            </a: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pPr algn="just"/>
            <a:endParaRPr lang="tr-TR" sz="2800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90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lt Başlık 3"/>
          <p:cNvSpPr>
            <a:spLocks noGrp="1"/>
          </p:cNvSpPr>
          <p:nvPr>
            <p:ph type="subTitle" idx="1"/>
          </p:nvPr>
        </p:nvSpPr>
        <p:spPr>
          <a:xfrm>
            <a:off x="776199" y="350185"/>
            <a:ext cx="10570028" cy="1655763"/>
          </a:xfrm>
        </p:spPr>
        <p:txBody>
          <a:bodyPr/>
          <a:lstStyle/>
          <a:p>
            <a:endParaRPr lang="tr-TR" b="1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r>
              <a:rPr lang="tr-TR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«</a:t>
            </a:r>
            <a:r>
              <a:rPr lang="tr-TR" b="1" dirty="0" err="1" smtClean="0">
                <a:solidFill>
                  <a:prstClr val="black"/>
                </a:solidFill>
                <a:cs typeface="Times New Roman" panose="02020603050405020304" pitchFamily="18" charset="0"/>
              </a:rPr>
              <a:t>Giambattista</a:t>
            </a:r>
            <a:r>
              <a:rPr lang="tr-TR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tr-TR" b="1" dirty="0" err="1" smtClean="0">
                <a:solidFill>
                  <a:prstClr val="black"/>
                </a:solidFill>
                <a:cs typeface="Times New Roman" panose="02020603050405020304" pitchFamily="18" charset="0"/>
              </a:rPr>
              <a:t>Vico</a:t>
            </a:r>
            <a:r>
              <a:rPr lang="tr-TR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» «1668-1744»</a:t>
            </a:r>
            <a:endParaRPr lang="tr-TR" b="1" dirty="0" smtClean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«İlerleme»</a:t>
            </a:r>
          </a:p>
          <a:p>
            <a:r>
              <a:rPr lang="tr-TR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İnsan toplumu; eylemin ürünü olan insani ilişkiler ile tarihsel ve toplumsal kurumlardan oluşur. </a:t>
            </a:r>
            <a:endParaRPr lang="tr-TR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r>
              <a:rPr lang="tr-TR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Toplum ve insan doğası dinamiktir </a:t>
            </a:r>
          </a:p>
          <a:p>
            <a:r>
              <a:rPr lang="tr-TR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Tek kesin bilginin matematikten ve fizikten çıkarılan ilke ve kavramlardan alındığını varsayan </a:t>
            </a:r>
            <a:r>
              <a:rPr lang="tr-TR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Kartezyen felsefeye karşı çıkar</a:t>
            </a:r>
          </a:p>
          <a:p>
            <a:endParaRPr lang="tr-TR" b="1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r>
              <a:rPr lang="tr-TR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Doğa bilimlerinin konusu insan bilimlerinin konusundan farklıdır</a:t>
            </a:r>
          </a:p>
          <a:p>
            <a:endParaRPr lang="tr-TR" b="1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r>
              <a:rPr lang="tr-TR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Toplum teorisi, </a:t>
            </a:r>
            <a:r>
              <a:rPr lang="tr-TR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aktif fail olarak insana, insan deneyimlerine dayanmalı</a:t>
            </a:r>
          </a:p>
          <a:p>
            <a:endParaRPr lang="tr-TR" b="1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r>
              <a:rPr lang="tr-TR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(Bozkurt, 2008).</a:t>
            </a:r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pPr algn="just"/>
            <a:endParaRPr lang="tr-TR" sz="2800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36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lt Başlık 3"/>
          <p:cNvSpPr>
            <a:spLocks noGrp="1"/>
          </p:cNvSpPr>
          <p:nvPr>
            <p:ph type="subTitle" idx="1"/>
          </p:nvPr>
        </p:nvSpPr>
        <p:spPr>
          <a:xfrm>
            <a:off x="825894" y="757689"/>
            <a:ext cx="10570028" cy="1655763"/>
          </a:xfrm>
        </p:spPr>
        <p:txBody>
          <a:bodyPr/>
          <a:lstStyle/>
          <a:p>
            <a:r>
              <a:rPr lang="tr-TR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Topluma Daha Bütüncül Bir Yaklaşım </a:t>
            </a:r>
          </a:p>
          <a:p>
            <a:r>
              <a:rPr lang="tr-TR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«Montesquieu» «1689-1755»</a:t>
            </a:r>
            <a:endParaRPr lang="tr-TR" b="1" dirty="0" smtClean="0">
              <a:cs typeface="Times New Roman" panose="02020603050405020304" pitchFamily="18" charset="0"/>
            </a:endParaRPr>
          </a:p>
          <a:p>
            <a:endParaRPr lang="tr-TR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endParaRPr lang="tr-TR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r>
              <a:rPr lang="tr-TR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«Kanunların Ruhu Üzerine» Çalışması</a:t>
            </a:r>
          </a:p>
          <a:p>
            <a:r>
              <a:rPr lang="tr-TR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Adetlerin, olayların ve kurumların görünürdeki karmaşıklığının ve sayısız çeşitliliğinin arkasında tarihi anlaşılır kılacak olan bir düzen vardır.</a:t>
            </a:r>
          </a:p>
          <a:p>
            <a:endParaRPr lang="tr-TR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r>
              <a:rPr lang="tr-TR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Dünyaya hükmeden talih değildir. İster ahlaki, ister fiziki bazı sebepler vardır</a:t>
            </a:r>
          </a:p>
          <a:p>
            <a:endParaRPr lang="tr-TR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r>
              <a:rPr lang="tr-TR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(</a:t>
            </a:r>
            <a:r>
              <a:rPr lang="tr-TR" dirty="0" err="1" smtClean="0">
                <a:solidFill>
                  <a:prstClr val="black"/>
                </a:solidFill>
                <a:cs typeface="Times New Roman" panose="02020603050405020304" pitchFamily="18" charset="0"/>
              </a:rPr>
              <a:t>Arslantürk</a:t>
            </a:r>
            <a:r>
              <a:rPr lang="tr-TR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 ve </a:t>
            </a:r>
            <a:r>
              <a:rPr lang="tr-TR" dirty="0">
                <a:solidFill>
                  <a:prstClr val="black"/>
                </a:solidFill>
                <a:cs typeface="Times New Roman" panose="02020603050405020304" pitchFamily="18" charset="0"/>
              </a:rPr>
              <a:t>Amman, </a:t>
            </a:r>
            <a:r>
              <a:rPr lang="tr-TR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2014</a:t>
            </a:r>
            <a:r>
              <a:rPr lang="tr-TR" dirty="0">
                <a:solidFill>
                  <a:prstClr val="black"/>
                </a:solidFill>
                <a:cs typeface="Times New Roman" panose="02020603050405020304" pitchFamily="18" charset="0"/>
              </a:rPr>
              <a:t>).</a:t>
            </a:r>
            <a:endParaRPr lang="tr-TR" sz="2800" dirty="0" smtClean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 </a:t>
            </a: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pPr algn="just"/>
            <a:endParaRPr lang="tr-TR" sz="2800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20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lt Başlık 3"/>
          <p:cNvSpPr>
            <a:spLocks noGrp="1"/>
          </p:cNvSpPr>
          <p:nvPr>
            <p:ph type="subTitle" idx="1"/>
          </p:nvPr>
        </p:nvSpPr>
        <p:spPr>
          <a:xfrm>
            <a:off x="1469643" y="442205"/>
            <a:ext cx="9144000" cy="1655763"/>
          </a:xfrm>
        </p:spPr>
        <p:txBody>
          <a:bodyPr/>
          <a:lstStyle/>
          <a:p>
            <a:r>
              <a:rPr lang="tr-TR" sz="2800" b="1" dirty="0" smtClean="0">
                <a:cs typeface="Times New Roman" panose="02020603050405020304" pitchFamily="18" charset="0"/>
              </a:rPr>
              <a:t>YARARLANILAN KAYNAKLAR</a:t>
            </a:r>
          </a:p>
          <a:p>
            <a:pPr algn="just"/>
            <a:endParaRPr lang="tr-TR" dirty="0" smtClean="0"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cs typeface="Times New Roman" panose="02020603050405020304" pitchFamily="18" charset="0"/>
              </a:rPr>
              <a:t>Arslantürk, Z. </a:t>
            </a:r>
            <a:r>
              <a:rPr lang="tr-TR" dirty="0">
                <a:cs typeface="Times New Roman" panose="02020603050405020304" pitchFamily="18" charset="0"/>
              </a:rPr>
              <a:t>v</a:t>
            </a:r>
            <a:r>
              <a:rPr lang="tr-TR" dirty="0" smtClean="0">
                <a:cs typeface="Times New Roman" panose="02020603050405020304" pitchFamily="18" charset="0"/>
              </a:rPr>
              <a:t>e Amman, T. (2014). Sosyoloji, Kavramlar, Kurumlar, Süreçler, Teoriler. İstanbul: Çamlıca Yayınları</a:t>
            </a:r>
          </a:p>
          <a:p>
            <a:pPr algn="just"/>
            <a:r>
              <a:rPr lang="tr-TR" dirty="0" smtClean="0">
                <a:cs typeface="Times New Roman" panose="02020603050405020304" pitchFamily="18" charset="0"/>
              </a:rPr>
              <a:t>Bozkurt, V. (2008). Değişen Dünyada Sosyoloji. Ankara: Ekin Basın Yayım Dağıtım. </a:t>
            </a:r>
          </a:p>
          <a:p>
            <a:pPr algn="just"/>
            <a:r>
              <a:rPr lang="tr-TR" dirty="0" smtClean="0">
                <a:cs typeface="Times New Roman" panose="02020603050405020304" pitchFamily="18" charset="0"/>
              </a:rPr>
              <a:t>Cevizci, A. (2017). Aydınlanma Felsefesi. İstanbul: Say Yayınları</a:t>
            </a:r>
          </a:p>
          <a:p>
            <a:pPr algn="just"/>
            <a:r>
              <a:rPr lang="tr-TR" dirty="0" smtClean="0">
                <a:cs typeface="Times New Roman" panose="02020603050405020304" pitchFamily="18" charset="0"/>
              </a:rPr>
              <a:t>Çüçen, K. (2005). </a:t>
            </a:r>
            <a:r>
              <a:rPr lang="tr-TR" dirty="0" smtClean="0"/>
              <a:t>Batı Aydınlanmasının Düşünsel Kökenleri </a:t>
            </a:r>
            <a:r>
              <a:rPr lang="tr-TR" dirty="0"/>
              <a:t>v</a:t>
            </a:r>
            <a:r>
              <a:rPr lang="tr-TR" dirty="0" smtClean="0"/>
              <a:t>e </a:t>
            </a:r>
            <a:r>
              <a:rPr lang="tr-TR" dirty="0"/>
              <a:t>Eleştirisi. Prof. Dr. Süleyman Hayri </a:t>
            </a:r>
            <a:r>
              <a:rPr lang="tr-TR" dirty="0" err="1"/>
              <a:t>Bolay</a:t>
            </a:r>
            <a:r>
              <a:rPr lang="tr-TR" dirty="0"/>
              <a:t> </a:t>
            </a:r>
            <a:r>
              <a:rPr lang="tr-TR" dirty="0" smtClean="0"/>
              <a:t>Armağan Kitabı (s. 115-122). </a:t>
            </a:r>
            <a:r>
              <a:rPr lang="tr-TR" dirty="0"/>
              <a:t>Ankara: Gazi </a:t>
            </a:r>
            <a:r>
              <a:rPr lang="tr-TR" dirty="0" smtClean="0"/>
              <a:t>Kitabevi.</a:t>
            </a:r>
          </a:p>
          <a:p>
            <a:pPr algn="just"/>
            <a:r>
              <a:rPr lang="tr-TR" dirty="0" smtClean="0">
                <a:cs typeface="Times New Roman" panose="02020603050405020304" pitchFamily="18" charset="0"/>
              </a:rPr>
              <a:t>Gönç-</a:t>
            </a:r>
            <a:r>
              <a:rPr lang="tr-TR" dirty="0" err="1" smtClean="0">
                <a:cs typeface="Times New Roman" panose="02020603050405020304" pitchFamily="18" charset="0"/>
              </a:rPr>
              <a:t>Şavran</a:t>
            </a:r>
            <a:r>
              <a:rPr lang="tr-TR" dirty="0" smtClean="0">
                <a:cs typeface="Times New Roman" panose="02020603050405020304" pitchFamily="18" charset="0"/>
              </a:rPr>
              <a:t>, T. (2011). Bilim Olarak Sosyolojinin Doğuşu. Eskişehir: Anadolu Üniversitesi. </a:t>
            </a:r>
          </a:p>
          <a:p>
            <a:pPr algn="just"/>
            <a:r>
              <a:rPr lang="tr-TR" dirty="0" smtClean="0">
                <a:cs typeface="Times New Roman" panose="02020603050405020304" pitchFamily="18" charset="0"/>
              </a:rPr>
              <a:t>Swingewood, A. (2009). Sosyolojik Düşüncenin Kısa Tarihi (Çev. </a:t>
            </a:r>
            <a:r>
              <a:rPr lang="tr-TR" dirty="0" err="1" smtClean="0">
                <a:cs typeface="Times New Roman" panose="02020603050405020304" pitchFamily="18" charset="0"/>
              </a:rPr>
              <a:t>Osma</a:t>
            </a:r>
            <a:r>
              <a:rPr lang="tr-TR" dirty="0" smtClean="0">
                <a:cs typeface="Times New Roman" panose="02020603050405020304" pitchFamily="18" charset="0"/>
              </a:rPr>
              <a:t> Akınbay). İstanbul: Agora Kitaplığı. </a:t>
            </a:r>
          </a:p>
          <a:p>
            <a:pPr algn="just"/>
            <a:endParaRPr lang="tr-TR" dirty="0" smtClean="0">
              <a:cs typeface="Times New Roman" panose="02020603050405020304" pitchFamily="18" charset="0"/>
            </a:endParaRPr>
          </a:p>
          <a:p>
            <a:pPr algn="just"/>
            <a:endParaRPr lang="tr-TR" dirty="0"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 </a:t>
            </a: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pPr algn="just"/>
            <a:endParaRPr lang="tr-TR" sz="2800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14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lt Başlık 3"/>
          <p:cNvSpPr>
            <a:spLocks noGrp="1"/>
          </p:cNvSpPr>
          <p:nvPr>
            <p:ph type="subTitle" idx="1"/>
          </p:nvPr>
        </p:nvSpPr>
        <p:spPr>
          <a:xfrm>
            <a:off x="1458758" y="921176"/>
            <a:ext cx="9144000" cy="1655763"/>
          </a:xfrm>
        </p:spPr>
        <p:txBody>
          <a:bodyPr/>
          <a:lstStyle/>
          <a:p>
            <a:pPr lvl="0"/>
            <a:r>
              <a:rPr lang="tr-TR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BİLİMSEL DEVRİM</a:t>
            </a:r>
          </a:p>
          <a:p>
            <a:pPr lvl="0"/>
            <a:endParaRPr lang="tr-TR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lvl="0" algn="just"/>
            <a:r>
              <a:rPr lang="tr-TR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Antik </a:t>
            </a:r>
            <a:r>
              <a:rPr lang="tr-TR" dirty="0">
                <a:solidFill>
                  <a:prstClr val="black"/>
                </a:solidFill>
                <a:cs typeface="Times New Roman" panose="02020603050405020304" pitchFamily="18" charset="0"/>
              </a:rPr>
              <a:t>Yunan’dan Ortaçağa kadar kabul görmüş olan doktrinlerin reddedildiği</a:t>
            </a:r>
          </a:p>
          <a:p>
            <a:pPr lvl="0" algn="just"/>
            <a:endParaRPr lang="tr-TR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lvl="0" algn="just"/>
            <a:r>
              <a:rPr lang="tr-TR" dirty="0">
                <a:solidFill>
                  <a:prstClr val="black"/>
                </a:solidFill>
                <a:cs typeface="Times New Roman" panose="02020603050405020304" pitchFamily="18" charset="0"/>
              </a:rPr>
              <a:t>Fizik, biyoloji, kimya, anatomi başta olmak üzere çeşitli bilim dallarındaki önemli gelişmelerle bilimin temellerinin atıldığı dönem (1500-1700)</a:t>
            </a:r>
          </a:p>
          <a:p>
            <a:pPr lvl="0"/>
            <a:endParaRPr lang="tr-TR" dirty="0" smtClean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lvl="0"/>
            <a:r>
              <a:rPr lang="tr-TR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(</a:t>
            </a:r>
            <a:r>
              <a:rPr lang="tr-TR" dirty="0">
                <a:solidFill>
                  <a:prstClr val="black"/>
                </a:solidFill>
                <a:cs typeface="Times New Roman" panose="02020603050405020304" pitchFamily="18" charset="0"/>
              </a:rPr>
              <a:t>Gönç-</a:t>
            </a:r>
            <a:r>
              <a:rPr lang="tr-TR" dirty="0" err="1">
                <a:solidFill>
                  <a:prstClr val="black"/>
                </a:solidFill>
                <a:cs typeface="Times New Roman" panose="02020603050405020304" pitchFamily="18" charset="0"/>
              </a:rPr>
              <a:t>Şavran</a:t>
            </a:r>
            <a:r>
              <a:rPr lang="tr-TR" dirty="0">
                <a:solidFill>
                  <a:prstClr val="black"/>
                </a:solidFill>
                <a:cs typeface="Times New Roman" panose="02020603050405020304" pitchFamily="18" charset="0"/>
              </a:rPr>
              <a:t>, 2011)</a:t>
            </a:r>
          </a:p>
          <a:p>
            <a:endParaRPr lang="tr-TR" dirty="0"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 </a:t>
            </a: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pPr algn="just"/>
            <a:endParaRPr lang="tr-TR" sz="2800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98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lt Başlık 3"/>
          <p:cNvSpPr>
            <a:spLocks noGrp="1"/>
          </p:cNvSpPr>
          <p:nvPr>
            <p:ph type="subTitle" idx="1"/>
          </p:nvPr>
        </p:nvSpPr>
        <p:spPr>
          <a:xfrm>
            <a:off x="1469643" y="442205"/>
            <a:ext cx="9144000" cy="1655763"/>
          </a:xfrm>
        </p:spPr>
        <p:txBody>
          <a:bodyPr/>
          <a:lstStyle/>
          <a:p>
            <a:endParaRPr lang="tr-TR" dirty="0" smtClean="0">
              <a:cs typeface="Times New Roman" panose="02020603050405020304" pitchFamily="18" charset="0"/>
            </a:endParaRPr>
          </a:p>
          <a:p>
            <a:r>
              <a:rPr lang="tr-T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Bilim insanlarının keşiflerinden örnekler</a:t>
            </a:r>
          </a:p>
          <a:p>
            <a:endParaRPr lang="tr-TR" dirty="0" smtClean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algn="just"/>
            <a:r>
              <a:rPr lang="tr-TR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Galilei</a:t>
            </a:r>
            <a:r>
              <a:rPr lang="tr-T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tr-TR" dirty="0" smtClean="0">
                <a:cs typeface="Times New Roman" panose="02020603050405020304" pitchFamily="18" charset="0"/>
              </a:rPr>
              <a:t>(1564-1642) güneş sisteminin merkezinde güneşin yer aldığı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Kepler </a:t>
            </a:r>
            <a:r>
              <a:rPr lang="tr-TR" dirty="0" smtClean="0">
                <a:cs typeface="Times New Roman" panose="02020603050405020304" pitchFamily="18" charset="0"/>
              </a:rPr>
              <a:t>(1571-1630) gezegenler ve gezegen sistemleri ile ilgili yasaların keşfi, güneş sisteminin matematiksel açıklaması</a:t>
            </a:r>
          </a:p>
          <a:p>
            <a:pPr algn="just"/>
            <a:r>
              <a:rPr lang="tr-TR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Harvey</a:t>
            </a:r>
            <a:r>
              <a:rPr lang="tr-TR" dirty="0" smtClean="0">
                <a:cs typeface="Times New Roman" panose="02020603050405020304" pitchFamily="18" charset="0"/>
              </a:rPr>
              <a:t> (1578-1657) kan dolaşımı teorisi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Newton </a:t>
            </a:r>
            <a:r>
              <a:rPr lang="tr-TR" dirty="0" smtClean="0">
                <a:cs typeface="Times New Roman" panose="02020603050405020304" pitchFamily="18" charset="0"/>
              </a:rPr>
              <a:t>(1642-1727) «Doğa Felsefesinin Matematik İlkeleri» evrensel kütle çekim yasası – hareket yasası</a:t>
            </a:r>
          </a:p>
          <a:p>
            <a:r>
              <a:rPr lang="tr-TR" dirty="0" smtClean="0">
                <a:cs typeface="Times New Roman" panose="02020603050405020304" pitchFamily="18" charset="0"/>
              </a:rPr>
              <a:t> (</a:t>
            </a:r>
            <a:r>
              <a:rPr lang="tr-TR" dirty="0">
                <a:cs typeface="Times New Roman" panose="02020603050405020304" pitchFamily="18" charset="0"/>
              </a:rPr>
              <a:t>Gönç-</a:t>
            </a:r>
            <a:r>
              <a:rPr lang="tr-TR" dirty="0" err="1">
                <a:cs typeface="Times New Roman" panose="02020603050405020304" pitchFamily="18" charset="0"/>
              </a:rPr>
              <a:t>Şavran</a:t>
            </a:r>
            <a:r>
              <a:rPr lang="tr-TR" dirty="0">
                <a:cs typeface="Times New Roman" panose="02020603050405020304" pitchFamily="18" charset="0"/>
              </a:rPr>
              <a:t>, 2011)</a:t>
            </a:r>
          </a:p>
          <a:p>
            <a:endParaRPr lang="tr-TR" dirty="0"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 </a:t>
            </a: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pPr algn="just"/>
            <a:endParaRPr lang="tr-TR" sz="2800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95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lt Başlık 3"/>
          <p:cNvSpPr>
            <a:spLocks noGrp="1"/>
          </p:cNvSpPr>
          <p:nvPr>
            <p:ph type="subTitle" idx="1"/>
          </p:nvPr>
        </p:nvSpPr>
        <p:spPr>
          <a:xfrm>
            <a:off x="696686" y="1363977"/>
            <a:ext cx="10570028" cy="1655763"/>
          </a:xfrm>
        </p:spPr>
        <p:txBody>
          <a:bodyPr/>
          <a:lstStyle/>
          <a:p>
            <a:r>
              <a:rPr lang="tr-TR" b="1" dirty="0" smtClean="0">
                <a:cs typeface="Times New Roman" panose="02020603050405020304" pitchFamily="18" charset="0"/>
              </a:rPr>
              <a:t>AYDINLANMA DÜŞÜNCESİ</a:t>
            </a:r>
          </a:p>
          <a:p>
            <a:pPr marL="457200" indent="-457200">
              <a:buAutoNum type="arabicPeriod"/>
            </a:pPr>
            <a:r>
              <a:rPr lang="tr-TR" dirty="0" smtClean="0">
                <a:cs typeface="Times New Roman" panose="02020603050405020304" pitchFamily="18" charset="0"/>
              </a:rPr>
              <a:t>1688 İngiliz Devrimi – Kapitalizmin doğuşu</a:t>
            </a:r>
          </a:p>
          <a:p>
            <a:pPr marL="457200" indent="-457200">
              <a:buAutoNum type="arabicPeriod"/>
            </a:pPr>
            <a:r>
              <a:rPr lang="tr-TR" dirty="0" smtClean="0">
                <a:cs typeface="Times New Roman" panose="02020603050405020304" pitchFamily="18" charset="0"/>
              </a:rPr>
              <a:t>1789 Fransız devrimi –Özgürlük hareketi</a:t>
            </a:r>
          </a:p>
          <a:p>
            <a:pPr marL="457200" indent="-457200">
              <a:buAutoNum type="arabicPeriod"/>
            </a:pPr>
            <a:r>
              <a:rPr lang="tr-TR" dirty="0" smtClean="0">
                <a:cs typeface="Times New Roman" panose="02020603050405020304" pitchFamily="18" charset="0"/>
              </a:rPr>
              <a:t>Almanya’da felsefi temellerin oluşması ile tüm dünyayı etkileyen </a:t>
            </a:r>
          </a:p>
          <a:p>
            <a:endParaRPr lang="tr-TR" dirty="0">
              <a:cs typeface="Times New Roman" panose="02020603050405020304" pitchFamily="18" charset="0"/>
            </a:endParaRPr>
          </a:p>
          <a:p>
            <a:r>
              <a:rPr lang="tr-TR" dirty="0" smtClean="0">
                <a:cs typeface="Times New Roman" panose="02020603050405020304" pitchFamily="18" charset="0"/>
              </a:rPr>
              <a:t>«Modernleşme-Batılılaşma Hareketi»</a:t>
            </a:r>
          </a:p>
          <a:p>
            <a:endParaRPr lang="tr-TR" dirty="0" smtClean="0">
              <a:cs typeface="Times New Roman" panose="02020603050405020304" pitchFamily="18" charset="0"/>
            </a:endParaRPr>
          </a:p>
          <a:p>
            <a:r>
              <a:rPr lang="tr-TR" dirty="0" smtClean="0">
                <a:cs typeface="Times New Roman" panose="02020603050405020304" pitchFamily="18" charset="0"/>
              </a:rPr>
              <a:t>(Çüçen, 2005)</a:t>
            </a:r>
          </a:p>
          <a:p>
            <a:pPr algn="r"/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 </a:t>
            </a: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pPr algn="just"/>
            <a:endParaRPr lang="tr-TR" sz="2800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12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lt Başlık 3"/>
          <p:cNvSpPr>
            <a:spLocks noGrp="1"/>
          </p:cNvSpPr>
          <p:nvPr>
            <p:ph type="subTitle" idx="1"/>
          </p:nvPr>
        </p:nvSpPr>
        <p:spPr>
          <a:xfrm>
            <a:off x="696686" y="1363977"/>
            <a:ext cx="10570028" cy="1655763"/>
          </a:xfrm>
        </p:spPr>
        <p:txBody>
          <a:bodyPr/>
          <a:lstStyle/>
          <a:p>
            <a:r>
              <a:rPr lang="tr-TR" b="1" dirty="0" smtClean="0">
                <a:cs typeface="Times New Roman" panose="02020603050405020304" pitchFamily="18" charset="0"/>
              </a:rPr>
              <a:t>AYDINLANMA</a:t>
            </a:r>
          </a:p>
          <a:p>
            <a:endParaRPr lang="tr-TR" sz="2800" dirty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«Sosyal ve politik hayatın problemlerine aklı ve felsefi yöntemleri uygulamak»</a:t>
            </a: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(Cevizci, 2017)</a:t>
            </a: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 </a:t>
            </a: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pPr algn="just"/>
            <a:endParaRPr lang="tr-TR" sz="2800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31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lt Başlık 3"/>
          <p:cNvSpPr>
            <a:spLocks noGrp="1"/>
          </p:cNvSpPr>
          <p:nvPr>
            <p:ph type="subTitle" idx="1"/>
          </p:nvPr>
        </p:nvSpPr>
        <p:spPr>
          <a:xfrm>
            <a:off x="418391" y="230916"/>
            <a:ext cx="10570028" cy="1655763"/>
          </a:xfrm>
        </p:spPr>
        <p:txBody>
          <a:bodyPr/>
          <a:lstStyle/>
          <a:p>
            <a:r>
              <a:rPr lang="tr-TR" b="1" dirty="0" smtClean="0">
                <a:cs typeface="Times New Roman" panose="02020603050405020304" pitchFamily="18" charset="0"/>
              </a:rPr>
              <a:t>NEDEN AYDINLANMA KAVRAMI?</a:t>
            </a:r>
          </a:p>
          <a:p>
            <a:endParaRPr lang="tr-TR" sz="2800" dirty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 </a:t>
            </a: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pPr algn="just"/>
            <a:endParaRPr lang="tr-TR" sz="2800" dirty="0" smtClean="0">
              <a:cs typeface="Times New Roman" panose="02020603050405020304" pitchFamily="18" charset="0"/>
            </a:endParaRPr>
          </a:p>
        </p:txBody>
      </p:sp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574412358"/>
              </p:ext>
            </p:extLst>
          </p:nvPr>
        </p:nvGraphicFramePr>
        <p:xfrm>
          <a:off x="2022061" y="127625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Aşağı Ok 2"/>
          <p:cNvSpPr/>
          <p:nvPr/>
        </p:nvSpPr>
        <p:spPr>
          <a:xfrm>
            <a:off x="5287617" y="2474843"/>
            <a:ext cx="415788" cy="15306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Metin kutusu 3"/>
          <p:cNvSpPr txBox="1"/>
          <p:nvPr/>
        </p:nvSpPr>
        <p:spPr>
          <a:xfrm>
            <a:off x="8984974" y="5814391"/>
            <a:ext cx="2653748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</a:pPr>
            <a:r>
              <a:rPr lang="tr-TR" sz="2800">
                <a:solidFill>
                  <a:prstClr val="black"/>
                </a:solidFill>
                <a:cs typeface="Times New Roman" panose="02020603050405020304" pitchFamily="18" charset="0"/>
              </a:rPr>
              <a:t>(Cevizci, 2017)</a:t>
            </a:r>
            <a:endParaRPr lang="tr-TR" sz="2800" dirty="0">
              <a:solidFill>
                <a:prstClr val="black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77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lt Başlık 3"/>
          <p:cNvSpPr>
            <a:spLocks noGrp="1"/>
          </p:cNvSpPr>
          <p:nvPr>
            <p:ph type="subTitle" idx="1"/>
          </p:nvPr>
        </p:nvSpPr>
        <p:spPr>
          <a:xfrm>
            <a:off x="696686" y="479394"/>
            <a:ext cx="10570028" cy="1655763"/>
          </a:xfrm>
        </p:spPr>
        <p:txBody>
          <a:bodyPr/>
          <a:lstStyle/>
          <a:p>
            <a:r>
              <a:rPr lang="tr-TR" sz="28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Sözleşmenin bağlayıcılığı: Toplum</a:t>
            </a:r>
          </a:p>
          <a:p>
            <a:r>
              <a:rPr lang="tr-TR" sz="28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Hobbes</a:t>
            </a:r>
            <a:endParaRPr lang="tr-TR" sz="2800" b="1" dirty="0" smtClean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Toplum ve siyasi iktidar bireylerin özgür iradelerinin ürünü</a:t>
            </a:r>
          </a:p>
          <a:p>
            <a:endParaRPr lang="tr-TR" sz="2800" dirty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Bu iradeye aracılık eden «sözleşme»</a:t>
            </a:r>
          </a:p>
          <a:p>
            <a:endParaRPr lang="tr-TR" sz="2800" dirty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Bu sözleşme ile bireylerin doğal haklarının bazıları topluma devredilmiş olur.</a:t>
            </a:r>
          </a:p>
          <a:p>
            <a:r>
              <a:rPr lang="tr-TR" sz="2800" dirty="0" smtClean="0">
                <a:cs typeface="Times New Roman" panose="02020603050405020304" pitchFamily="18" charset="0"/>
              </a:rPr>
              <a:t>Hobbes mutlak erki devlete verir</a:t>
            </a:r>
          </a:p>
          <a:p>
            <a:r>
              <a:rPr lang="tr-TR" sz="2800" dirty="0" smtClean="0">
                <a:cs typeface="Times New Roman" panose="02020603050405020304" pitchFamily="18" charset="0"/>
              </a:rPr>
              <a:t>«İnsan insanın kurdudur» «Doğası gereği bencil ve çıkarcı»</a:t>
            </a:r>
          </a:p>
          <a:p>
            <a:r>
              <a:rPr lang="tr-TR" sz="2800" dirty="0" smtClean="0">
                <a:cs typeface="Times New Roman" panose="02020603050405020304" pitchFamily="18" charset="0"/>
              </a:rPr>
              <a:t>Bu insanı dizginleyecek tek güç mutlak hükümdar</a:t>
            </a:r>
            <a:endParaRPr lang="tr-TR" sz="2800" dirty="0">
              <a:cs typeface="Times New Roman" panose="02020603050405020304" pitchFamily="18" charset="0"/>
            </a:endParaRPr>
          </a:p>
          <a:p>
            <a:pPr lvl="0"/>
            <a:r>
              <a:rPr lang="tr-TR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(Cevizci, 2017)</a:t>
            </a: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 </a:t>
            </a: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pPr algn="just"/>
            <a:endParaRPr lang="tr-TR" sz="2800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89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lt Başlık 3"/>
          <p:cNvSpPr>
            <a:spLocks noGrp="1"/>
          </p:cNvSpPr>
          <p:nvPr>
            <p:ph type="subTitle" idx="1"/>
          </p:nvPr>
        </p:nvSpPr>
        <p:spPr>
          <a:xfrm>
            <a:off x="726504" y="380003"/>
            <a:ext cx="10570028" cy="1655763"/>
          </a:xfrm>
        </p:spPr>
        <p:txBody>
          <a:bodyPr/>
          <a:lstStyle/>
          <a:p>
            <a:pPr lvl="0"/>
            <a:r>
              <a:rPr lang="tr-TR" sz="2800" b="1" dirty="0">
                <a:solidFill>
                  <a:prstClr val="black"/>
                </a:solidFill>
                <a:cs typeface="Times New Roman" panose="02020603050405020304" pitchFamily="18" charset="0"/>
              </a:rPr>
              <a:t>Sözleşmenin </a:t>
            </a:r>
            <a:r>
              <a:rPr lang="tr-TR" sz="28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bağlayıcılığı: </a:t>
            </a:r>
            <a:r>
              <a:rPr lang="tr-TR" sz="2800" b="1" dirty="0">
                <a:solidFill>
                  <a:prstClr val="black"/>
                </a:solidFill>
                <a:cs typeface="Times New Roman" panose="02020603050405020304" pitchFamily="18" charset="0"/>
              </a:rPr>
              <a:t>Toplum</a:t>
            </a:r>
          </a:p>
          <a:p>
            <a:r>
              <a:rPr lang="tr-TR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Rousseau</a:t>
            </a:r>
            <a:endParaRPr lang="tr-TR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pPr lvl="0"/>
            <a:r>
              <a:rPr lang="tr-TR" sz="2800" dirty="0">
                <a:solidFill>
                  <a:prstClr val="black"/>
                </a:solidFill>
                <a:cs typeface="Times New Roman" panose="02020603050405020304" pitchFamily="18" charset="0"/>
              </a:rPr>
              <a:t>Toplum ve siyasi iktidar bireylerin özgür iradelerinin ürünü</a:t>
            </a:r>
          </a:p>
          <a:p>
            <a:pPr lvl="0"/>
            <a:r>
              <a:rPr lang="tr-TR" sz="2800" dirty="0">
                <a:solidFill>
                  <a:prstClr val="black"/>
                </a:solidFill>
                <a:cs typeface="Times New Roman" panose="02020603050405020304" pitchFamily="18" charset="0"/>
              </a:rPr>
              <a:t>Bu iradeye aracılık eden «sözleşme»</a:t>
            </a:r>
          </a:p>
          <a:p>
            <a:pPr lvl="0"/>
            <a:r>
              <a:rPr lang="tr-TR" sz="2800" dirty="0">
                <a:solidFill>
                  <a:prstClr val="black"/>
                </a:solidFill>
                <a:cs typeface="Times New Roman" panose="02020603050405020304" pitchFamily="18" charset="0"/>
              </a:rPr>
              <a:t>Bu sözleşme ile bireylerin doğal haklarının bazıları topluma devredilmiş olur.</a:t>
            </a:r>
          </a:p>
          <a:p>
            <a:r>
              <a:rPr lang="tr-TR" sz="2800" dirty="0" smtClean="0">
                <a:cs typeface="Times New Roman" panose="02020603050405020304" pitchFamily="18" charset="0"/>
              </a:rPr>
              <a:t>«İnsan doğası itibariyle iyidir»</a:t>
            </a:r>
          </a:p>
          <a:p>
            <a:r>
              <a:rPr lang="tr-TR" sz="2800" dirty="0" smtClean="0">
                <a:cs typeface="Times New Roman" panose="02020603050405020304" pitchFamily="18" charset="0"/>
              </a:rPr>
              <a:t>Her bireyin doğal hak ve özgürlüklerini gözetecek ve koruyacak olan genel iradedir (halkın egemenliğidir).</a:t>
            </a:r>
          </a:p>
          <a:p>
            <a:r>
              <a:rPr lang="tr-TR" sz="2800" dirty="0" smtClean="0">
                <a:cs typeface="Times New Roman" panose="02020603050405020304" pitchFamily="18" charset="0"/>
              </a:rPr>
              <a:t>Bu genel irade herhangi bir kişiye ya da temsilciye devredilemez </a:t>
            </a:r>
          </a:p>
          <a:p>
            <a:endParaRPr lang="tr-TR" sz="2800" dirty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tr-TR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Cevizci, 2017)</a:t>
            </a: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 </a:t>
            </a: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pPr algn="just"/>
            <a:endParaRPr lang="tr-TR" sz="2800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02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lt Başlık 3"/>
          <p:cNvSpPr>
            <a:spLocks noGrp="1"/>
          </p:cNvSpPr>
          <p:nvPr>
            <p:ph type="subTitle" idx="1"/>
          </p:nvPr>
        </p:nvSpPr>
        <p:spPr>
          <a:xfrm>
            <a:off x="666869" y="678177"/>
            <a:ext cx="10570028" cy="1655763"/>
          </a:xfrm>
        </p:spPr>
        <p:txBody>
          <a:bodyPr/>
          <a:lstStyle/>
          <a:p>
            <a:r>
              <a:rPr lang="tr-TR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Ekonomik Çıkarların Uyumu: Toplum</a:t>
            </a:r>
          </a:p>
          <a:p>
            <a:r>
              <a:rPr lang="tr-TR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Adam Smith</a:t>
            </a:r>
            <a:endParaRPr lang="tr-TR" dirty="0">
              <a:solidFill>
                <a:prstClr val="black"/>
              </a:solidFill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Akıllı </a:t>
            </a:r>
            <a:r>
              <a:rPr lang="tr-TR" sz="2800" dirty="0">
                <a:cs typeface="Times New Roman" panose="02020603050405020304" pitchFamily="18" charset="0"/>
              </a:rPr>
              <a:t>insan varlığının temel arzusu «</a:t>
            </a:r>
            <a:r>
              <a:rPr lang="tr-TR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durumunu iyileştirmek</a:t>
            </a:r>
            <a:r>
              <a:rPr lang="tr-TR" sz="2800" dirty="0">
                <a:cs typeface="Times New Roman" panose="02020603050405020304" pitchFamily="18" charset="0"/>
              </a:rPr>
              <a:t>»</a:t>
            </a:r>
          </a:p>
          <a:p>
            <a:r>
              <a:rPr lang="tr-TR" sz="2800" dirty="0" smtClean="0">
                <a:cs typeface="Times New Roman" panose="02020603050405020304" pitchFamily="18" charset="0"/>
              </a:rPr>
              <a:t>İnsan doğasının evrensel özelliği «</a:t>
            </a:r>
            <a:r>
              <a:rPr lang="tr-TR" sz="28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öz-çıkar</a:t>
            </a:r>
            <a:r>
              <a:rPr lang="tr-TR" sz="2800" dirty="0" smtClean="0">
                <a:cs typeface="Times New Roman" panose="02020603050405020304" pitchFamily="18" charset="0"/>
              </a:rPr>
              <a:t>»</a:t>
            </a:r>
          </a:p>
          <a:p>
            <a:r>
              <a:rPr lang="tr-TR" sz="2800" dirty="0" smtClean="0">
                <a:cs typeface="Times New Roman" panose="02020603050405020304" pitchFamily="18" charset="0"/>
              </a:rPr>
              <a:t>Onu masraf etmeye kışkırtan «hazza karşı beslenen sevgi (bazen </a:t>
            </a:r>
            <a:r>
              <a:rPr lang="tr-TR" sz="2800" dirty="0" err="1" smtClean="0">
                <a:cs typeface="Times New Roman" panose="02020603050405020304" pitchFamily="18" charset="0"/>
              </a:rPr>
              <a:t>şiddettli</a:t>
            </a:r>
            <a:r>
              <a:rPr lang="tr-TR" sz="2800" dirty="0" smtClean="0">
                <a:cs typeface="Times New Roman" panose="02020603050405020304" pitchFamily="18" charset="0"/>
              </a:rPr>
              <a:t> bazen geçici)»</a:t>
            </a:r>
          </a:p>
          <a:p>
            <a:pPr lvl="0"/>
            <a:r>
              <a:rPr lang="tr-TR" sz="2800" dirty="0">
                <a:solidFill>
                  <a:prstClr val="black"/>
                </a:solidFill>
                <a:cs typeface="Times New Roman" panose="02020603050405020304" pitchFamily="18" charset="0"/>
              </a:rPr>
              <a:t>İnsanın en temel özelliği </a:t>
            </a:r>
            <a:r>
              <a:rPr lang="tr-TR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«duygudaşlık»: </a:t>
            </a:r>
            <a:r>
              <a:rPr lang="tr-TR" sz="2800" dirty="0">
                <a:solidFill>
                  <a:prstClr val="black"/>
                </a:solidFill>
                <a:cs typeface="Times New Roman" panose="02020603050405020304" pitchFamily="18" charset="0"/>
              </a:rPr>
              <a:t>kişinin kendisini başkasının yerine koyması, onların sevincini ve üzüntüsünü paylaşması</a:t>
            </a:r>
          </a:p>
          <a:p>
            <a:r>
              <a:rPr lang="tr-TR" sz="2800" dirty="0" smtClean="0">
                <a:cs typeface="Times New Roman" panose="02020603050405020304" pitchFamily="18" charset="0"/>
              </a:rPr>
              <a:t>(</a:t>
            </a:r>
            <a:r>
              <a:rPr lang="tr-TR" sz="2800" dirty="0">
                <a:cs typeface="Times New Roman" panose="02020603050405020304" pitchFamily="18" charset="0"/>
              </a:rPr>
              <a:t>Cevizci, 2017)</a:t>
            </a: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r>
              <a:rPr lang="tr-TR" sz="2800" dirty="0" smtClean="0">
                <a:cs typeface="Times New Roman" panose="02020603050405020304" pitchFamily="18" charset="0"/>
              </a:rPr>
              <a:t> </a:t>
            </a: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endParaRPr lang="tr-TR" sz="2800" dirty="0" smtClean="0">
              <a:cs typeface="Times New Roman" panose="02020603050405020304" pitchFamily="18" charset="0"/>
            </a:endParaRPr>
          </a:p>
          <a:p>
            <a:pPr algn="just"/>
            <a:endParaRPr lang="tr-TR" sz="2800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62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1856</TotalTime>
  <Words>642</Words>
  <Application>Microsoft Office PowerPoint</Application>
  <PresentationFormat>Geniş ekran</PresentationFormat>
  <Paragraphs>164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1_Office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Sosyoloji</dc:title>
  <dc:creator>C</dc:creator>
  <cp:lastModifiedBy>C</cp:lastModifiedBy>
  <cp:revision>188</cp:revision>
  <cp:lastPrinted>2017-10-06T09:51:34Z</cp:lastPrinted>
  <dcterms:created xsi:type="dcterms:W3CDTF">2017-09-28T12:34:28Z</dcterms:created>
  <dcterms:modified xsi:type="dcterms:W3CDTF">2018-02-03T17:04:26Z</dcterms:modified>
</cp:coreProperties>
</file>